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598" r:id="rId3"/>
    <p:sldId id="556" r:id="rId4"/>
    <p:sldId id="620" r:id="rId5"/>
    <p:sldId id="662" r:id="rId6"/>
    <p:sldId id="621" r:id="rId7"/>
    <p:sldId id="622" r:id="rId8"/>
    <p:sldId id="623" r:id="rId9"/>
    <p:sldId id="665" r:id="rId10"/>
    <p:sldId id="664" r:id="rId11"/>
    <p:sldId id="666" r:id="rId12"/>
    <p:sldId id="673" r:id="rId13"/>
    <p:sldId id="674" r:id="rId14"/>
    <p:sldId id="683" r:id="rId15"/>
    <p:sldId id="684" r:id="rId16"/>
    <p:sldId id="685" r:id="rId17"/>
    <p:sldId id="624" r:id="rId18"/>
    <p:sldId id="628" r:id="rId19"/>
    <p:sldId id="625" r:id="rId20"/>
    <p:sldId id="626" r:id="rId21"/>
    <p:sldId id="627" r:id="rId22"/>
    <p:sldId id="604" r:id="rId23"/>
    <p:sldId id="663" r:id="rId24"/>
    <p:sldId id="667" r:id="rId25"/>
    <p:sldId id="675" r:id="rId26"/>
    <p:sldId id="676" r:id="rId27"/>
    <p:sldId id="677" r:id="rId28"/>
    <p:sldId id="668" r:id="rId29"/>
    <p:sldId id="669" r:id="rId30"/>
    <p:sldId id="678" r:id="rId31"/>
    <p:sldId id="670" r:id="rId32"/>
    <p:sldId id="671" r:id="rId33"/>
    <p:sldId id="679" r:id="rId34"/>
    <p:sldId id="680" r:id="rId35"/>
    <p:sldId id="681" r:id="rId36"/>
    <p:sldId id="682" r:id="rId37"/>
    <p:sldId id="672" r:id="rId38"/>
    <p:sldId id="661" r:id="rId39"/>
    <p:sldId id="261" r:id="rId40"/>
  </p:sldIdLst>
  <p:sldSz cx="9144000" cy="5143500" type="screen16x9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" id="{EBA613A0-4BA6-4723-B61E-4AAD3A0DA3EB}">
          <p14:sldIdLst>
            <p14:sldId id="256"/>
            <p14:sldId id="598"/>
          </p14:sldIdLst>
        </p14:section>
        <p14:section name="GUI简介" id="{EEEBBEEF-099D-4DF4-9A48-AC8D91636092}">
          <p14:sldIdLst>
            <p14:sldId id="556"/>
          </p14:sldIdLst>
        </p14:section>
        <p14:section name="tkinter简介" id="{49610EAE-AFD4-4268-958A-D847D1138731}">
          <p14:sldIdLst>
            <p14:sldId id="620"/>
            <p14:sldId id="662"/>
            <p14:sldId id="621"/>
            <p14:sldId id="622"/>
            <p14:sldId id="623"/>
            <p14:sldId id="665"/>
            <p14:sldId id="664"/>
            <p14:sldId id="666"/>
            <p14:sldId id="673"/>
            <p14:sldId id="674"/>
            <p14:sldId id="683"/>
            <p14:sldId id="684"/>
            <p14:sldId id="685"/>
            <p14:sldId id="624"/>
            <p14:sldId id="628"/>
            <p14:sldId id="625"/>
            <p14:sldId id="626"/>
            <p14:sldId id="627"/>
            <p14:sldId id="604"/>
          </p14:sldIdLst>
        </p14:section>
        <p14:section name="Tkinter控件" id="{D369CF44-B1E6-49DC-BA13-3E1BAC67F01C}">
          <p14:sldIdLst>
            <p14:sldId id="663"/>
            <p14:sldId id="667"/>
            <p14:sldId id="675"/>
            <p14:sldId id="676"/>
            <p14:sldId id="677"/>
            <p14:sldId id="668"/>
            <p14:sldId id="669"/>
            <p14:sldId id="678"/>
            <p14:sldId id="670"/>
          </p14:sldIdLst>
        </p14:section>
        <p14:section name="对话框" id="{6C59A51A-0F19-43B2-B24A-0C847C651262}">
          <p14:sldIdLst>
            <p14:sldId id="671"/>
            <p14:sldId id="679"/>
            <p14:sldId id="680"/>
            <p14:sldId id="681"/>
            <p14:sldId id="682"/>
            <p14:sldId id="672"/>
          </p14:sldIdLst>
        </p14:section>
        <p14:section name="结束" id="{610F5209-98ED-4B29-8CB6-1DD8F812668F}">
          <p14:sldIdLst>
            <p14:sldId id="661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B5215"/>
    <a:srgbClr val="FFE285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35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3E261-E469-419B-B46B-3771107B7413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05A7-9F1D-4C41-954C-E0940A748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2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0DC7-F3E8-42C7-A5E7-C85E5457FAAA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87611-7AE0-4D2B-9FE2-C9135477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8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5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Pack</a:t>
            </a:r>
            <a:r>
              <a:rPr lang="zh-CN" altLang="en-US" sz="1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1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中的一个布局管理模块，用来调整控件的布局。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35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Pack</a:t>
            </a:r>
            <a:r>
              <a:rPr lang="zh-CN" altLang="en-US" sz="1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1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中的一个布局管理模块，用来调整控件的布局。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2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6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64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08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41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1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3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Jython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无缝集成，除一些标准模块，主要使用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的模块，比如用户界面使用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AWT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wxPython</a:t>
            </a:r>
            <a:r>
              <a:rPr lang="zh-CN" altLang="en-US" dirty="0" smtClean="0"/>
              <a:t>：一款开源软件，一套优秀的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图形库</a:t>
            </a:r>
            <a:endParaRPr lang="en-US" altLang="zh-CN" dirty="0" smtClean="0"/>
          </a:p>
          <a:p>
            <a:r>
              <a:rPr lang="en-US" altLang="zh-CN" dirty="0" smtClean="0"/>
              <a:t>Tkinter</a:t>
            </a:r>
            <a:r>
              <a:rPr lang="zh-CN" altLang="en-US" dirty="0" smtClean="0"/>
              <a:t>：利用了</a:t>
            </a:r>
            <a:r>
              <a:rPr lang="en-US" altLang="zh-CN" dirty="0" err="1" smtClean="0"/>
              <a:t>Tcl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扩展库，可以在大多数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平台下使用，也可以应用在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Macintosh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37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42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39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26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42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14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66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46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53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20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0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0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7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91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07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73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50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2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6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5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5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3B20-F7C6-46E1-9C19-CEF16DF5663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61D29-0F89-4C1B-AE62-85408EAA89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6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C589F-6998-49E3-A3D1-7C59CC25C6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6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A28B5-A8E0-4580-8C3E-499EB11CCD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71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C63FB-1915-44B0-81A5-329027A5EB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19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590D2-C131-442D-8854-C0E3EAB391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6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1C87-E948-4F64-BDC3-FE77B38A09F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7055D-6613-4735-8781-1C27FABD1FF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22CCB-4C9D-4844-ADA4-E27EB481FEA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D14B-AA5A-4A5E-AC13-B65EEFD19F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5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3D35A-48DA-4F90-9CDB-BE7AAAD596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7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A419-29AC-420E-A00C-F5580AD27D6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FB8D2-0CB3-49DB-B066-23DC60C0D1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6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/>
          <p:cNvSpPr>
            <a:spLocks noChangeShapeType="1"/>
          </p:cNvSpPr>
          <p:nvPr/>
        </p:nvSpPr>
        <p:spPr bwMode="auto">
          <a:xfrm>
            <a:off x="-33338" y="4948238"/>
            <a:ext cx="7304088" cy="1191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直接连接符 7"/>
          <p:cNvSpPr>
            <a:spLocks noChangeShapeType="1"/>
          </p:cNvSpPr>
          <p:nvPr/>
        </p:nvSpPr>
        <p:spPr bwMode="auto">
          <a:xfrm flipV="1">
            <a:off x="7367589" y="4624388"/>
            <a:ext cx="1587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7499351" y="4731544"/>
            <a:ext cx="891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esu.edu.cn</a:t>
            </a:r>
            <a:endParaRPr lang="zh-CN" altLang="en-US" sz="1000" dirty="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9" name="直接连接符 9"/>
          <p:cNvSpPr>
            <a:spLocks noChangeShapeType="1"/>
          </p:cNvSpPr>
          <p:nvPr/>
        </p:nvSpPr>
        <p:spPr bwMode="auto">
          <a:xfrm flipV="1">
            <a:off x="7451725" y="4731544"/>
            <a:ext cx="1588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直接连接符 10"/>
          <p:cNvSpPr>
            <a:spLocks noChangeShapeType="1"/>
          </p:cNvSpPr>
          <p:nvPr/>
        </p:nvSpPr>
        <p:spPr bwMode="auto">
          <a:xfrm flipV="1">
            <a:off x="611189" y="-17860"/>
            <a:ext cx="1587" cy="321470"/>
          </a:xfrm>
          <a:prstGeom prst="line">
            <a:avLst/>
          </a:prstGeom>
          <a:noFill/>
          <a:ln w="762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直接连接符 11"/>
          <p:cNvSpPr>
            <a:spLocks noChangeShapeType="1"/>
          </p:cNvSpPr>
          <p:nvPr/>
        </p:nvSpPr>
        <p:spPr bwMode="auto">
          <a:xfrm>
            <a:off x="768350" y="0"/>
            <a:ext cx="0" cy="216694"/>
          </a:xfrm>
          <a:prstGeom prst="line">
            <a:avLst/>
          </a:prstGeom>
          <a:noFill/>
          <a:ln w="762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3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8F04DF3-11A9-45B2-AFA3-DF3C0C66F4FC}" type="datetime1">
              <a:rPr lang="zh-CN" altLang="en-US"/>
              <a:pPr/>
              <a:t>2021/3/25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78C875-7D49-439E-A27F-B93CD66B487B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717" y="2258367"/>
            <a:ext cx="8136566" cy="1102519"/>
          </a:xfrm>
          <a:ln/>
        </p:spPr>
        <p:txBody>
          <a:bodyPr/>
          <a:lstStyle/>
          <a:p>
            <a:pPr marL="0" indent="0"/>
            <a:r>
              <a:rPr lang="en-US" altLang="zh-CN" sz="4000" dirty="0" smtClean="0">
                <a:latin typeface="Verdana" panose="020B0604030504040204" pitchFamily="34" charset="0"/>
                <a:ea typeface="Verdana" panose="020B0604030504040204" pitchFamily="34" charset="0"/>
                <a:sym typeface="微软雅黑" pitchFamily="34" charset="-122"/>
              </a:rPr>
              <a:t>GUI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微软雅黑" pitchFamily="34" charset="-122"/>
              </a:rPr>
              <a:t>编程</a:t>
            </a:r>
            <a:endParaRPr lang="zh-CN" sz="4000" dirty="0">
              <a:latin typeface="华文行楷" panose="02010800040101010101" pitchFamily="2" charset="-122"/>
              <a:ea typeface="华文行楷" panose="02010800040101010101" pitchFamily="2" charset="-122"/>
              <a:sym typeface="微软雅黑" pitchFamily="34" charset="-122"/>
            </a:endParaRPr>
          </a:p>
        </p:txBody>
      </p:sp>
      <p:sp>
        <p:nvSpPr>
          <p:cNvPr id="3075" name="直接连接符 4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5"/>
          <p:cNvSpPr>
            <a:spLocks noChangeShapeType="1"/>
          </p:cNvSpPr>
          <p:nvPr/>
        </p:nvSpPr>
        <p:spPr bwMode="auto">
          <a:xfrm flipV="1">
            <a:off x="4572000" y="1783556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4693452" y="1885804"/>
            <a:ext cx="1431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python</a:t>
            </a:r>
            <a:r>
              <a:rPr lang="zh-CN" altLang="en-US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进阶</a:t>
            </a:r>
            <a:r>
              <a:rPr lang="en-US" altLang="zh-CN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——</a:t>
            </a:r>
            <a:endParaRPr lang="zh-CN" altLang="en-US" sz="1600" dirty="0">
              <a:blipFill>
                <a:blip r:embed="rId2"/>
                <a:tile tx="0" ty="0" sx="100000" sy="100000" flip="none" algn="tl"/>
              </a:blipFill>
              <a:latin typeface="华文行楷" pitchFamily="2" charset="-122"/>
              <a:ea typeface="华文行楷" pitchFamily="2" charset="-122"/>
              <a:sym typeface="Verdana" pitchFamily="34" charset="0"/>
            </a:endParaRPr>
          </a:p>
        </p:txBody>
      </p:sp>
      <p:sp>
        <p:nvSpPr>
          <p:cNvPr id="3078" name="直接连接符 7"/>
          <p:cNvSpPr>
            <a:spLocks noChangeShapeType="1"/>
          </p:cNvSpPr>
          <p:nvPr/>
        </p:nvSpPr>
        <p:spPr bwMode="auto">
          <a:xfrm flipV="1">
            <a:off x="4656139" y="1891904"/>
            <a:ext cx="1587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244817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059645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通常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被用来展示信息，而非与用户交互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绑定事件，但是很少这样做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最终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呈现的是由背景和前景叠加构成的内容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假定导入包的语句为：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as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，则添加标签控件的语法如下：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标签控件对象名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tk.Label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根对象，属性列表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706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（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1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）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Label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244817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75660"/>
            <a:ext cx="7331655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键盘输入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文本，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与其他语言的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文本框控件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类似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假定导入包的语句为：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as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，则添加标签控件的语法如下：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文本框控件对象名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tk.Entry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根对象，属性列表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688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（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）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Entry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5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244817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75660"/>
            <a:ext cx="763253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显示文字或图像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通过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绑定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某个函数或方法来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响应其相应的单击事件等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假定导入包的语句为：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as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，则添加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Button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按钮控件的语法如下：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按钮控件对象名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tk.Button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根对象，属性列表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866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（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）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Button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9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244817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03655"/>
            <a:ext cx="763253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用来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在屏幕上创建一块矩形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区域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多作为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容器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布局其他控件对象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也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可以用作实现复杂小控件的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基础类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假定导入包的语句为：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as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，则添加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Frame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框架控件的语法如下：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框架对象名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tk.Frame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[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属性列表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807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（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4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）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Frame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059645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pack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布局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管理器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采用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块的方式组织控件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，代码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量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较少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根据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控件创建和生成的顺序添加到父控件中去，也可以通过设置锚点（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anchor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）来调整控件的位置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pack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布局管理器语法格式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widget.pack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pack_options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)</a:t>
            </a: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309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4.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Tkinter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布局管理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2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059645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grid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布局管理器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将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控件放置到一个二维的表格里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，最灵活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列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宽由该列最宽的单元格来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决定，行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高由该行中最高的单元格来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决定，允许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跨行或跨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列放置控件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grid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布局管理器语法格式：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widget.grid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grid_options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309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4.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Tkinter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布局管理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059645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place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布局管理器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父窗口的指定位置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布局控件，较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复杂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明确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地设置每个组件的位置和大小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，更加灵活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采用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绝对坐标或相对坐标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来进行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布局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place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布局管理器语法格式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widget.place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place_options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)</a:t>
            </a: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309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4.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Tkinter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布局管理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987640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GUI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程序中需要编写事件处理程序，该事件处理程序必须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绑定后才能生效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中通常使用控件的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command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参数和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bind()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方法实现事件处理：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）使用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command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参数实现事件处理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变量名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控件名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列表，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command=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func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5.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事件处理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5" y="4656085"/>
            <a:ext cx="8640260" cy="29183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801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75660"/>
            <a:ext cx="7331655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）使用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bind()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方法实现事件处理的三个绑定级别：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实例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绑定</a:t>
            </a:r>
            <a:endParaRPr lang="en-US" altLang="zh-CN" sz="22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类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绑定</a:t>
            </a:r>
            <a:endParaRPr lang="en-US" altLang="zh-CN" sz="22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程序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界面绑定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5.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事件处理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5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987640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实例绑定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将事件与某个特定的控件实例进行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绑定，如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把事件与某个按钮绑定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通过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调用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bind()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为控件件实例绑定事件。</a:t>
            </a: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bind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函数语法格式：</a:t>
            </a:r>
          </a:p>
          <a:p>
            <a:pPr marL="457200" lvl="1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widget.bind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(event,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func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5.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事件处理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4659894"/>
            <a:ext cx="5095376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783"/>
            <a:ext cx="3513138" cy="857250"/>
          </a:xfrm>
          <a:ln/>
        </p:spPr>
        <p:txBody>
          <a:bodyPr/>
          <a:lstStyle/>
          <a:p>
            <a:pPr marL="0" indent="0" algn="l"/>
            <a:r>
              <a:rPr lang="zh-CN" sz="3200" b="1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sz="3200" b="1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Arial Unicode MS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92582" y="728901"/>
            <a:ext cx="4312363" cy="631031"/>
            <a:chOff x="4192582" y="728901"/>
            <a:chExt cx="4312363" cy="631031"/>
          </a:xfrm>
        </p:grpSpPr>
        <p:sp>
          <p:nvSpPr>
            <p:cNvPr id="5123" name="TextBox 1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05319" y="728901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GUI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程序开发简介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4" name="椭圆 17"/>
            <p:cNvSpPr>
              <a:spLocks noChangeArrowheads="1"/>
            </p:cNvSpPr>
            <p:nvPr/>
          </p:nvSpPr>
          <p:spPr bwMode="auto">
            <a:xfrm>
              <a:off x="4192582" y="809864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1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89963" y="1729450"/>
            <a:ext cx="4312363" cy="631031"/>
            <a:chOff x="4192582" y="1593295"/>
            <a:chExt cx="4312363" cy="631031"/>
          </a:xfrm>
        </p:grpSpPr>
        <p:sp>
          <p:nvSpPr>
            <p:cNvPr id="5125" name="TextBox 18"/>
            <p:cNvSpPr>
              <a:spLocks noChangeArrowheads="1"/>
            </p:cNvSpPr>
            <p:nvPr/>
          </p:nvSpPr>
          <p:spPr bwMode="auto">
            <a:xfrm>
              <a:off x="4505319" y="1593295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Tkinter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包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6" name="椭圆 19"/>
            <p:cNvSpPr>
              <a:spLocks noChangeArrowheads="1"/>
            </p:cNvSpPr>
            <p:nvPr/>
          </p:nvSpPr>
          <p:spPr bwMode="auto">
            <a:xfrm>
              <a:off x="4192582" y="1674258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2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87304" y="2729999"/>
            <a:ext cx="4312362" cy="631031"/>
            <a:chOff x="4184645" y="2402920"/>
            <a:chExt cx="4312362" cy="631031"/>
          </a:xfrm>
        </p:grpSpPr>
        <p:sp>
          <p:nvSpPr>
            <p:cNvPr id="5127" name="TextBox 20"/>
            <p:cNvSpPr>
              <a:spLocks noChangeArrowheads="1"/>
            </p:cNvSpPr>
            <p:nvPr/>
          </p:nvSpPr>
          <p:spPr bwMode="auto">
            <a:xfrm>
              <a:off x="4497381" y="2402920"/>
              <a:ext cx="3999626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Tkinter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控件</a:t>
              </a:r>
            </a:p>
          </p:txBody>
        </p:sp>
        <p:sp>
          <p:nvSpPr>
            <p:cNvPr id="5128" name="椭圆 21"/>
            <p:cNvSpPr>
              <a:spLocks noChangeArrowheads="1"/>
            </p:cNvSpPr>
            <p:nvPr/>
          </p:nvSpPr>
          <p:spPr bwMode="auto">
            <a:xfrm>
              <a:off x="4184645" y="248388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3</a:t>
              </a:r>
              <a:endParaRPr lang="zh-CN" altLang="en-US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92582" y="3730547"/>
            <a:ext cx="4320300" cy="631031"/>
            <a:chOff x="4184645" y="3213736"/>
            <a:chExt cx="4320300" cy="631031"/>
          </a:xfrm>
        </p:grpSpPr>
        <p:sp>
          <p:nvSpPr>
            <p:cNvPr id="5129" name="TextBox 22"/>
            <p:cNvSpPr>
              <a:spLocks noChangeArrowheads="1"/>
            </p:cNvSpPr>
            <p:nvPr/>
          </p:nvSpPr>
          <p:spPr bwMode="auto">
            <a:xfrm>
              <a:off x="4497380" y="3213736"/>
              <a:ext cx="4007565" cy="631031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对话框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30" name="椭圆 23"/>
            <p:cNvSpPr>
              <a:spLocks noChangeArrowheads="1"/>
            </p:cNvSpPr>
            <p:nvPr/>
          </p:nvSpPr>
          <p:spPr bwMode="auto">
            <a:xfrm>
              <a:off x="4184645" y="329469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A5A5A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4</a:t>
              </a:r>
              <a:endParaRPr lang="zh-CN" altLang="en-US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5132" name="矩形 24"/>
          <p:cNvSpPr>
            <a:spLocks noChangeArrowheads="1"/>
          </p:cNvSpPr>
          <p:nvPr/>
        </p:nvSpPr>
        <p:spPr bwMode="auto">
          <a:xfrm>
            <a:off x="1836738" y="359569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  <a:ea typeface="微软雅黑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5252" y="1526063"/>
            <a:ext cx="2520000" cy="2520000"/>
            <a:chOff x="1181100" y="2132693"/>
            <a:chExt cx="2524125" cy="2524125"/>
          </a:xfrm>
        </p:grpSpPr>
        <p:grpSp>
          <p:nvGrpSpPr>
            <p:cNvPr id="2" name="组合 1"/>
            <p:cNvGrpSpPr/>
            <p:nvPr/>
          </p:nvGrpSpPr>
          <p:grpSpPr>
            <a:xfrm>
              <a:off x="1181100" y="2132693"/>
              <a:ext cx="2524125" cy="2524125"/>
              <a:chOff x="862012" y="2032000"/>
              <a:chExt cx="2524125" cy="2524125"/>
            </a:xfrm>
          </p:grpSpPr>
          <p:sp>
            <p:nvSpPr>
              <p:cNvPr id="13" name="椭圆 5"/>
              <p:cNvSpPr>
                <a:spLocks noChangeArrowheads="1"/>
              </p:cNvSpPr>
              <p:nvPr/>
            </p:nvSpPr>
            <p:spPr bwMode="auto">
              <a:xfrm>
                <a:off x="862012" y="2032000"/>
                <a:ext cx="2524125" cy="25241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9999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14" name="图片 19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6200" y="2420938"/>
                <a:ext cx="1524000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1997001" y="2675232"/>
              <a:ext cx="801529" cy="8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数据</a:t>
              </a:r>
              <a:endParaRPr lang="en-US" altLang="zh-CN" sz="2400" dirty="0" smtClean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r>
                <a:rPr lang="zh-CN" altLang="en-US" sz="2400" dirty="0" smtClean="0">
                  <a:solidFill>
                    <a:srgbClr val="EB5215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结构</a:t>
              </a:r>
              <a:endParaRPr lang="zh-CN" altLang="en-US" sz="2400" dirty="0">
                <a:solidFill>
                  <a:srgbClr val="EB5215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9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987640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 startAt="2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类绑定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将事件与某个控件件类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绑定，如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绑定到按钮组件类，则所有按钮实例都可以处理该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事件。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通过调用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bind_class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为特定组件类绑定事件</a:t>
            </a: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bind_class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函数语法格式：</a:t>
            </a:r>
          </a:p>
          <a:p>
            <a:pPr marL="457200" lvl="1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bind_class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(class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event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func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5.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事件处理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2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987640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 startAt="3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程序界面绑定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无论哪个控件实例触发该事件，程序都作出相应的处理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通过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调用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bind_all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为程序界面绑定事件。</a:t>
            </a: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bind_all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函数语法格式：</a:t>
            </a:r>
          </a:p>
          <a:p>
            <a:pPr marL="457200" lvl="1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bind_all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(event,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func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5.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事件处理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0" y="267590"/>
            <a:ext cx="20881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课堂作业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2927" y="1347665"/>
            <a:ext cx="6340197" cy="18194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完成猜数字游戏并截图提交</a:t>
            </a:r>
            <a:endParaRPr lang="en-US" altLang="zh-CN" sz="4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图片命名：</a:t>
            </a:r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4-1-</a:t>
            </a: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学号</a:t>
            </a:r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US" altLang="zh-CN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png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9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2" y="411600"/>
            <a:ext cx="2454487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3401" y="1131650"/>
            <a:ext cx="7331655" cy="30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个核心的窗口控件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中通过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属性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来描述这些控件的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特征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，一些属性是大部分控件具有的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5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39720" y="915802"/>
            <a:ext cx="5472380" cy="30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编写一个</a:t>
            </a:r>
            <a:r>
              <a:rPr lang="en-US" altLang="zh-CN" sz="2400" dirty="0" smtClean="0">
                <a:latin typeface="+mn-ea"/>
                <a:ea typeface="+mn-ea"/>
              </a:rPr>
              <a:t>python</a:t>
            </a:r>
            <a:r>
              <a:rPr lang="zh-CN" altLang="en-US" sz="2400" dirty="0" smtClean="0">
                <a:latin typeface="+mn-ea"/>
                <a:ea typeface="+mn-ea"/>
              </a:rPr>
              <a:t>程序，实现注册信息填写与反馈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739" y="267590"/>
            <a:ext cx="4896341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任务二：注册信息填写与反馈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用户注册表反馈信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24" y="1995710"/>
            <a:ext cx="2553056" cy="2924583"/>
          </a:xfrm>
          <a:prstGeom prst="rect">
            <a:avLst/>
          </a:prstGeom>
        </p:spPr>
      </p:pic>
      <p:pic>
        <p:nvPicPr>
          <p:cNvPr id="6" name="图片 5" descr="用户注册表单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79" y="64390"/>
            <a:ext cx="3228641" cy="5143500"/>
          </a:xfrm>
          <a:prstGeom prst="rect">
            <a:avLst/>
          </a:prstGeom>
        </p:spPr>
      </p:pic>
      <p:pic>
        <p:nvPicPr>
          <p:cNvPr id="7" name="图片 6" descr="密码不正确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3" y="2724856"/>
            <a:ext cx="280074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244817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03655"/>
            <a:ext cx="777654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用来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实现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单选，可以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包含文字或者图像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单选按钮必须位于一个组内，且在同一组内只能有一个按钮被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选中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假定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导入包的语句为：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as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，则添加单选按钮控件的语法如下：</a:t>
            </a: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单选按钮控件对象名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tk.Radiobutton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根对象，属性列表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3034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5. 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Radiobutton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7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244817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03655"/>
            <a:ext cx="777654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用来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实现多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选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包含文字或者图像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用于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向用户显示多个选项，然后用户可以点击与每个选项相对应的按钮来选择一个或多个选项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假定导入包的语句为：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as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，则添加多选按钮控件的语法如下：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复选框控件对象名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tk.Checkbutton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根对象，属性列表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3094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6. 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Checkbutton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4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244817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90111"/>
            <a:ext cx="777654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值的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列表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设置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selectmodes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属性来设置用户选择的项目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假定导入包的语句为：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as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，则添加列表框控件的语法如下：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列表框控件对象名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tk.Listbox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根对象，属性列表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268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7.Listbox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8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0" y="267590"/>
            <a:ext cx="20881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课堂作业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7009" y="1424813"/>
            <a:ext cx="839204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完成注册信息填写与反馈并截图提交</a:t>
            </a:r>
            <a:endParaRPr lang="en-US" altLang="zh-CN" sz="4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图片命名：</a:t>
            </a:r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4-2-</a:t>
            </a: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学号</a:t>
            </a:r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US" altLang="zh-CN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png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8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39720" y="915802"/>
            <a:ext cx="8077200" cy="30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编写一个</a:t>
            </a:r>
            <a:r>
              <a:rPr lang="en-US" altLang="zh-CN" sz="2400" dirty="0" smtClean="0">
                <a:latin typeface="+mn-ea"/>
                <a:ea typeface="+mn-ea"/>
              </a:rPr>
              <a:t>python</a:t>
            </a:r>
            <a:r>
              <a:rPr lang="zh-CN" altLang="en-US" sz="2400" dirty="0" smtClean="0">
                <a:latin typeface="+mn-ea"/>
                <a:ea typeface="+mn-ea"/>
              </a:rPr>
              <a:t>程序，实现</a:t>
            </a:r>
            <a:r>
              <a:rPr lang="en-US" altLang="zh-CN" sz="2400" dirty="0" smtClean="0">
                <a:latin typeface="+mn-ea"/>
                <a:ea typeface="+mn-ea"/>
              </a:rPr>
              <a:t>GUI</a:t>
            </a:r>
            <a:r>
              <a:rPr lang="zh-CN" altLang="en-US" sz="2400" dirty="0" smtClean="0">
                <a:latin typeface="+mn-ea"/>
                <a:ea typeface="+mn-ea"/>
              </a:rPr>
              <a:t>界面的记事本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740" y="267590"/>
            <a:ext cx="3096216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任务三：记事本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1" y="411600"/>
            <a:ext cx="325437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程序开发简介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3401" y="1131650"/>
            <a:ext cx="7331655" cy="36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raphical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ser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nterface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：图形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界面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图形方式显示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的计算机操作用户界面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优点：方便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了非专业用户的使用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，不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需要记忆大量的命令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，通过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窗口、菜单、按键等方式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进行操作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常用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Python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GUI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库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Jython</a:t>
            </a:r>
            <a:endParaRPr lang="en-US" altLang="zh-CN" sz="2000" dirty="0" smtClean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wxPython</a:t>
            </a:r>
            <a:endParaRPr lang="en-US" altLang="zh-CN" sz="2000" dirty="0" smtClean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en-IN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5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244817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90111"/>
            <a:ext cx="777654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实现菜单，其形式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有顶层菜单、下拉菜单或弹出菜单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与其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他组件的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添加不同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，需要通过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主窗口的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config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方法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添加到主窗口中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假定导入包的语句为：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import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as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，则添加菜单控件的语法如下：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菜单控件对象名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tk.Menu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根对象，属性列表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073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8.Menu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0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0" y="267590"/>
            <a:ext cx="20881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课堂作业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9142" y="1424813"/>
            <a:ext cx="568777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完成记事本并截图提交</a:t>
            </a:r>
            <a:endParaRPr lang="en-US" altLang="zh-CN" sz="4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图片命名：</a:t>
            </a:r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5-1-</a:t>
            </a: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学号</a:t>
            </a:r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US" altLang="zh-CN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png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2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39720" y="915802"/>
            <a:ext cx="8077200" cy="30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编写一个</a:t>
            </a:r>
            <a:r>
              <a:rPr lang="en-US" altLang="zh-CN" sz="2400" dirty="0" smtClean="0">
                <a:latin typeface="+mn-ea"/>
                <a:ea typeface="+mn-ea"/>
              </a:rPr>
              <a:t>python</a:t>
            </a:r>
            <a:r>
              <a:rPr lang="zh-CN" altLang="en-US" sz="2400" dirty="0" smtClean="0">
                <a:latin typeface="+mn-ea"/>
                <a:ea typeface="+mn-ea"/>
              </a:rPr>
              <a:t>程序，实现记事本的查找和替换功能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740" y="267590"/>
            <a:ext cx="3600250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任务四：查找和替换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7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2" y="411600"/>
            <a:ext cx="1662433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对话框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3401" y="1131650"/>
            <a:ext cx="8286894" cy="30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提供了一系列的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对话框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用来显示文本消息、提示警告信息或错误信息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等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选择文件或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颜色等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还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有一些其他的对话框通过输入字符串或数字来与用户进行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交互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4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15841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对话框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90111"/>
            <a:ext cx="777654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消息框的功能由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tkMessageBox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包所提供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153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1.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消息框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3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15841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对话框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90111"/>
            <a:ext cx="777654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提供了三种标准的对话框模块，分别是：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tkSimpleDialog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模块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tkColorChooser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模块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tkFileDialog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模块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249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2.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标准对话框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6"/>
            <a:ext cx="582358" cy="15841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对话框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290111"/>
            <a:ext cx="7776540" cy="35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Toplevel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组件来创建自定义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对话框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Toplevel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组件中添加其他必要组件，并定义事件的响应函数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为避免定义太多的全局变量，建议以类的方式来定义对话框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260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3.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自定义对话框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5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27740" y="267590"/>
            <a:ext cx="2088145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课堂作业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719" y="1424813"/>
            <a:ext cx="8494633" cy="164673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完成记事本的查找和替换功能并截图提交</a:t>
            </a:r>
            <a:endParaRPr lang="en-US" altLang="zh-CN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图片命名：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5-2-</a:t>
            </a:r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学号</a:t>
            </a:r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US" altLang="zh-CN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png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30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预  习</a:t>
            </a:r>
            <a:endParaRPr lang="zh-CN" altLang="en-US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+mn-ea"/>
              </a:rPr>
              <a:t>进程</a:t>
            </a:r>
            <a:r>
              <a:rPr lang="zh-CN" altLang="en-US" sz="2400" b="1" dirty="0">
                <a:latin typeface="+mn-ea"/>
              </a:rPr>
              <a:t>和线程</a:t>
            </a:r>
          </a:p>
        </p:txBody>
      </p:sp>
    </p:spTree>
    <p:extLst>
      <p:ext uri="{BB962C8B-B14F-4D97-AF65-F5344CB8AC3E}">
        <p14:creationId xmlns:p14="http://schemas.microsoft.com/office/powerpoint/2010/main" val="16506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接连接符 3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直接连接符 4"/>
          <p:cNvSpPr>
            <a:spLocks noChangeShapeType="1"/>
          </p:cNvSpPr>
          <p:nvPr/>
        </p:nvSpPr>
        <p:spPr bwMode="auto">
          <a:xfrm flipV="1">
            <a:off x="4632325" y="1762125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5"/>
          <p:cNvSpPr>
            <a:spLocks noChangeArrowheads="1"/>
          </p:cNvSpPr>
          <p:nvPr/>
        </p:nvSpPr>
        <p:spPr bwMode="auto">
          <a:xfrm>
            <a:off x="4791075" y="1831181"/>
            <a:ext cx="1603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Jokerman" pitchFamily="82" charset="0"/>
                <a:sym typeface="Verdana" pitchFamily="34" charset="0"/>
              </a:rPr>
              <a:t>THANK YOU</a:t>
            </a:r>
            <a:endParaRPr lang="zh-CN" altLang="en-US" dirty="0">
              <a:solidFill>
                <a:srgbClr val="7030A0"/>
              </a:solidFill>
              <a:latin typeface="Jokerman" pitchFamily="82" charset="0"/>
              <a:sym typeface="Verdana" pitchFamily="34" charset="0"/>
            </a:endParaRPr>
          </a:p>
        </p:txBody>
      </p:sp>
      <p:sp>
        <p:nvSpPr>
          <p:cNvPr id="8197" name="直接连接符 6"/>
          <p:cNvSpPr>
            <a:spLocks noChangeShapeType="1"/>
          </p:cNvSpPr>
          <p:nvPr/>
        </p:nvSpPr>
        <p:spPr bwMode="auto">
          <a:xfrm flipV="1">
            <a:off x="4716463" y="1869282"/>
            <a:ext cx="0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2" y="411600"/>
            <a:ext cx="2814514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包简介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3401" y="1131650"/>
            <a:ext cx="7331655" cy="30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内置于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的安装包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中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包含了对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低级接口模块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也包含了一定数量的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模块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包提供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各种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用于构建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GUI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程序的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控件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1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39720" y="915802"/>
            <a:ext cx="8077200" cy="30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编写一个</a:t>
            </a:r>
            <a:r>
              <a:rPr lang="en-US" altLang="zh-CN" sz="2400" dirty="0" smtClean="0">
                <a:latin typeface="+mn-ea"/>
                <a:ea typeface="+mn-ea"/>
              </a:rPr>
              <a:t>python</a:t>
            </a:r>
            <a:r>
              <a:rPr lang="zh-CN" altLang="en-US" sz="2400" dirty="0" smtClean="0">
                <a:latin typeface="+mn-ea"/>
                <a:ea typeface="+mn-ea"/>
              </a:rPr>
              <a:t>程序，生成一个随机的三位整数，猜测这个数是什么？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740" y="267590"/>
            <a:ext cx="3600250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任务一：猜数字游戏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猜数字游戏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59" y="2427740"/>
            <a:ext cx="3962953" cy="1800476"/>
          </a:xfrm>
          <a:prstGeom prst="rect">
            <a:avLst/>
          </a:prstGeom>
        </p:spPr>
      </p:pic>
      <p:pic>
        <p:nvPicPr>
          <p:cNvPr id="3" name="图片 2" descr="猜数字游戏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0" y="2427740"/>
            <a:ext cx="396295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059645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模块包含了用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工具包编程所需的类、函数和其它。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一般情况下，只需要从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导入所有内容即可。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导入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模块的方式有两种：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import Tkinter</a:t>
            </a:r>
          </a:p>
          <a:p>
            <a:pPr marL="457200" indent="-457200">
              <a:lnSpc>
                <a:spcPct val="150000"/>
              </a:lnSpc>
              <a:buClr>
                <a:srgbClr val="0000CC"/>
              </a:buClr>
              <a:buSzPct val="80000"/>
              <a:buFont typeface="+mj-ea"/>
              <a:buAutoNum type="circleNumDbPlain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from Tkinter import  *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3036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1.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导入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Tkinter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3856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059645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顶层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窗口：用来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放置其他窗口或者控件的容器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创建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顶层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窗口（也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称主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窗口）：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tkinter.Tk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()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示例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代码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2.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创建窗口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00" y="3537591"/>
            <a:ext cx="5017125" cy="140945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463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172250" y="339595"/>
            <a:ext cx="582358" cy="280819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创建</a:t>
            </a:r>
            <a:r>
              <a:rPr lang="en-US" altLang="zh-CN" sz="2800" b="1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GUI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应用程序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539720" y="1059645"/>
            <a:ext cx="7331655" cy="372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添加控件的语法格式：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变量名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控件名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根对象，属性列表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示例代码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20" y="55561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80000"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3.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方正卡通简体" panose="03000509000000000000" pitchFamily="65" charset="-122"/>
              </a:rPr>
              <a:t>添加控件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方正卡通简体" panose="03000509000000000000" pitchFamily="65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4" y="3391628"/>
            <a:ext cx="7810005" cy="96271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214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33402" y="411600"/>
            <a:ext cx="2454487" cy="43219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Tkinter</a:t>
            </a:r>
            <a:r>
              <a:rPr lang="zh-CN" altLang="en-US" sz="28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控件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323705" y="1059645"/>
            <a:ext cx="8280575" cy="388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Tkinter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中进行控件属性的设置方法有如下三种：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）创建对象时，指定属性值。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格式如下：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控件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名 控件对象名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=Tk.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控件名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父控件，属性名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值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，属性名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值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2,…)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）使用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属性名来分别指定各属性值。格式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如下：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控件对象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名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属性名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值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）使用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configure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config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方法来指定属性值。格式如下：  </a:t>
            </a:r>
          </a:p>
          <a:p>
            <a:pPr marL="0" indent="0" algn="ctr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控件对象名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.configure(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属性名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值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，属性名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值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2,…) 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609600" y="3872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11338</TotalTime>
  <Pages>0</Pages>
  <Words>1760</Words>
  <Characters>0</Characters>
  <Application>Microsoft Office PowerPoint</Application>
  <DocSecurity>0</DocSecurity>
  <PresentationFormat>全屏显示(16:9)</PresentationFormat>
  <Lines>0</Lines>
  <Paragraphs>242</Paragraphs>
  <Slides>39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 Unicode MS</vt:lpstr>
      <vt:lpstr>方正卡通简体</vt:lpstr>
      <vt:lpstr>华文行楷</vt:lpstr>
      <vt:lpstr>楷体</vt:lpstr>
      <vt:lpstr>隶书</vt:lpstr>
      <vt:lpstr>宋体</vt:lpstr>
      <vt:lpstr>微软雅黑</vt:lpstr>
      <vt:lpstr>Arial</vt:lpstr>
      <vt:lpstr>Calibri</vt:lpstr>
      <vt:lpstr>Jokerman</vt:lpstr>
      <vt:lpstr>Times New Roman</vt:lpstr>
      <vt:lpstr>Verdana</vt:lpstr>
      <vt:lpstr>Wingdings</vt:lpstr>
      <vt:lpstr>Office 主题​​</vt:lpstr>
      <vt:lpstr>GUI编程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预  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Administrator</cp:lastModifiedBy>
  <cp:revision>798</cp:revision>
  <cp:lastPrinted>2020-03-29T13:10:45Z</cp:lastPrinted>
  <dcterms:created xsi:type="dcterms:W3CDTF">2011-03-30T14:55:00Z</dcterms:created>
  <dcterms:modified xsi:type="dcterms:W3CDTF">2021-03-25T05:01:11Z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