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6FC61-46B0-43F9-BEF8-77A0E75843D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53E94C9-1D95-43C9-95BB-1B963FAF052C}">
      <dgm:prSet/>
      <dgm:spPr/>
      <dgm:t>
        <a:bodyPr/>
        <a:lstStyle/>
        <a:p>
          <a:pPr>
            <a:lnSpc>
              <a:spcPct val="100000"/>
            </a:lnSpc>
            <a:defRPr cap="all"/>
          </a:pPr>
          <a:r>
            <a:rPr lang="tr-TR" dirty="0"/>
            <a:t>MEHMET TAHA APAK Project </a:t>
          </a:r>
          <a:r>
            <a:rPr lang="tr-TR" dirty="0" err="1"/>
            <a:t>manager</a:t>
          </a:r>
          <a:r>
            <a:rPr lang="tr-TR" dirty="0"/>
            <a:t> #Chapter1 </a:t>
          </a:r>
          <a:endParaRPr lang="en-US" dirty="0"/>
        </a:p>
      </dgm:t>
    </dgm:pt>
    <dgm:pt modelId="{6C985FD0-C86C-4BB4-8646-DF75F9D5EF26}" type="parTrans" cxnId="{69FCCF73-7BCE-482C-89F4-D13F270C09D6}">
      <dgm:prSet/>
      <dgm:spPr/>
      <dgm:t>
        <a:bodyPr/>
        <a:lstStyle/>
        <a:p>
          <a:endParaRPr lang="en-US"/>
        </a:p>
      </dgm:t>
    </dgm:pt>
    <dgm:pt modelId="{34046EE4-6F50-45DE-A4C9-C25A7E0DE1C1}" type="sibTrans" cxnId="{69FCCF73-7BCE-482C-89F4-D13F270C09D6}">
      <dgm:prSet/>
      <dgm:spPr/>
      <dgm:t>
        <a:bodyPr/>
        <a:lstStyle/>
        <a:p>
          <a:endParaRPr lang="en-US"/>
        </a:p>
      </dgm:t>
    </dgm:pt>
    <dgm:pt modelId="{5785DF65-6FA5-4C05-952E-E9FD9174BBD0}">
      <dgm:prSet/>
      <dgm:spPr/>
      <dgm:t>
        <a:bodyPr/>
        <a:lstStyle/>
        <a:p>
          <a:pPr>
            <a:lnSpc>
              <a:spcPct val="100000"/>
            </a:lnSpc>
            <a:defRPr cap="all"/>
          </a:pPr>
          <a:r>
            <a:rPr lang="tr-TR"/>
            <a:t>CEM ERDOĞDU      System Analyst #Chapter2</a:t>
          </a:r>
          <a:endParaRPr lang="en-US"/>
        </a:p>
      </dgm:t>
    </dgm:pt>
    <dgm:pt modelId="{51A32DCC-D49C-4B93-AACE-2E60256723D3}" type="parTrans" cxnId="{4C71520F-E056-4646-9C0C-3498B62FB794}">
      <dgm:prSet/>
      <dgm:spPr/>
      <dgm:t>
        <a:bodyPr/>
        <a:lstStyle/>
        <a:p>
          <a:endParaRPr lang="en-US"/>
        </a:p>
      </dgm:t>
    </dgm:pt>
    <dgm:pt modelId="{7A4C6A48-5420-4BD9-8732-60CDE9EF6F31}" type="sibTrans" cxnId="{4C71520F-E056-4646-9C0C-3498B62FB794}">
      <dgm:prSet/>
      <dgm:spPr/>
      <dgm:t>
        <a:bodyPr/>
        <a:lstStyle/>
        <a:p>
          <a:endParaRPr lang="en-US"/>
        </a:p>
      </dgm:t>
    </dgm:pt>
    <dgm:pt modelId="{D5ED9F80-462C-424D-87F9-77D302543819}">
      <dgm:prSet/>
      <dgm:spPr/>
      <dgm:t>
        <a:bodyPr/>
        <a:lstStyle/>
        <a:p>
          <a:pPr>
            <a:lnSpc>
              <a:spcPct val="100000"/>
            </a:lnSpc>
            <a:defRPr cap="all"/>
          </a:pPr>
          <a:r>
            <a:rPr lang="tr-TR" dirty="0"/>
            <a:t>BERKAY ASLAN Developer #Chapter3</a:t>
          </a:r>
          <a:endParaRPr lang="en-US" dirty="0"/>
        </a:p>
      </dgm:t>
    </dgm:pt>
    <dgm:pt modelId="{F51C01C9-B76B-41A2-932B-AC072E5AEEB5}" type="parTrans" cxnId="{8703ED7D-28ED-4BC1-AEB5-AF4B51C3E291}">
      <dgm:prSet/>
      <dgm:spPr/>
      <dgm:t>
        <a:bodyPr/>
        <a:lstStyle/>
        <a:p>
          <a:endParaRPr lang="en-US"/>
        </a:p>
      </dgm:t>
    </dgm:pt>
    <dgm:pt modelId="{BFD178CA-8565-451B-B08E-8766782B8805}" type="sibTrans" cxnId="{8703ED7D-28ED-4BC1-AEB5-AF4B51C3E291}">
      <dgm:prSet/>
      <dgm:spPr/>
      <dgm:t>
        <a:bodyPr/>
        <a:lstStyle/>
        <a:p>
          <a:endParaRPr lang="en-US"/>
        </a:p>
      </dgm:t>
    </dgm:pt>
    <dgm:pt modelId="{AF7E60F8-23EB-4AAE-9952-7A6577B8861D}">
      <dgm:prSet/>
      <dgm:spPr/>
      <dgm:t>
        <a:bodyPr/>
        <a:lstStyle/>
        <a:p>
          <a:pPr>
            <a:lnSpc>
              <a:spcPct val="100000"/>
            </a:lnSpc>
            <a:defRPr cap="all"/>
          </a:pPr>
          <a:r>
            <a:rPr lang="tr-TR" dirty="0"/>
            <a:t>BURAK KAYA   </a:t>
          </a:r>
          <a:r>
            <a:rPr lang="tr-TR" dirty="0" err="1"/>
            <a:t>Busıness</a:t>
          </a:r>
          <a:r>
            <a:rPr lang="tr-TR" dirty="0"/>
            <a:t> </a:t>
          </a:r>
          <a:r>
            <a:rPr lang="tr-TR" dirty="0" err="1"/>
            <a:t>analyst</a:t>
          </a:r>
          <a:r>
            <a:rPr lang="tr-TR" dirty="0"/>
            <a:t>        #Chapter 4 </a:t>
          </a:r>
          <a:endParaRPr lang="en-US" dirty="0"/>
        </a:p>
      </dgm:t>
    </dgm:pt>
    <dgm:pt modelId="{7D65BAB7-0BA4-45B6-8276-27D531EBEE92}" type="parTrans" cxnId="{C3DFAD01-F918-4FEB-B39C-E60AC8CB3D79}">
      <dgm:prSet/>
      <dgm:spPr/>
      <dgm:t>
        <a:bodyPr/>
        <a:lstStyle/>
        <a:p>
          <a:endParaRPr lang="en-US"/>
        </a:p>
      </dgm:t>
    </dgm:pt>
    <dgm:pt modelId="{98766277-8AC7-462D-92B9-C7EA29CA72C2}" type="sibTrans" cxnId="{C3DFAD01-F918-4FEB-B39C-E60AC8CB3D79}">
      <dgm:prSet/>
      <dgm:spPr/>
      <dgm:t>
        <a:bodyPr/>
        <a:lstStyle/>
        <a:p>
          <a:endParaRPr lang="en-US"/>
        </a:p>
      </dgm:t>
    </dgm:pt>
    <dgm:pt modelId="{902E6B45-E278-48B4-90A9-B788F9BF65CD}" type="pres">
      <dgm:prSet presAssocID="{1736FC61-46B0-43F9-BEF8-77A0E75843D4}" presName="root" presStyleCnt="0">
        <dgm:presLayoutVars>
          <dgm:dir/>
          <dgm:resizeHandles val="exact"/>
        </dgm:presLayoutVars>
      </dgm:prSet>
      <dgm:spPr/>
    </dgm:pt>
    <dgm:pt modelId="{5A7846EB-A198-4CF5-9F4F-636BC301B892}" type="pres">
      <dgm:prSet presAssocID="{853E94C9-1D95-43C9-95BB-1B963FAF052C}" presName="compNode" presStyleCnt="0"/>
      <dgm:spPr/>
    </dgm:pt>
    <dgm:pt modelId="{33F2D76F-D016-4AB9-9864-18D3E09E5F64}" type="pres">
      <dgm:prSet presAssocID="{853E94C9-1D95-43C9-95BB-1B963FAF052C}" presName="iconBgRect" presStyleLbl="bgShp" presStyleIdx="0" presStyleCnt="4" custScaleX="119333" custScaleY="122714"/>
      <dgm:spPr>
        <a:prstGeom prst="round2DiagRect">
          <a:avLst>
            <a:gd name="adj1" fmla="val 29727"/>
            <a:gd name="adj2" fmla="val 0"/>
          </a:avLst>
        </a:prstGeom>
      </dgm:spPr>
    </dgm:pt>
    <dgm:pt modelId="{C1454F35-2CFE-4490-BC59-AD994A0F6BE2}" type="pres">
      <dgm:prSet presAssocID="{853E94C9-1D95-43C9-95BB-1B963FAF052C}" presName="iconRect" presStyleLbl="node1" presStyleIdx="0" presStyleCnt="4" custScaleX="130549" custScaleY="13072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fluencer with solid fill"/>
        </a:ext>
      </dgm:extLst>
    </dgm:pt>
    <dgm:pt modelId="{38A71565-BD61-46B3-B010-8FE405AE874B}" type="pres">
      <dgm:prSet presAssocID="{853E94C9-1D95-43C9-95BB-1B963FAF052C}" presName="spaceRect" presStyleCnt="0"/>
      <dgm:spPr/>
    </dgm:pt>
    <dgm:pt modelId="{77D8F55E-1684-4850-8F48-A5C3972B8AD1}" type="pres">
      <dgm:prSet presAssocID="{853E94C9-1D95-43C9-95BB-1B963FAF052C}" presName="textRect" presStyleLbl="revTx" presStyleIdx="0" presStyleCnt="4">
        <dgm:presLayoutVars>
          <dgm:chMax val="1"/>
          <dgm:chPref val="1"/>
        </dgm:presLayoutVars>
      </dgm:prSet>
      <dgm:spPr/>
    </dgm:pt>
    <dgm:pt modelId="{48AAAD05-EB1B-43C0-A2D3-86E3974828EC}" type="pres">
      <dgm:prSet presAssocID="{34046EE4-6F50-45DE-A4C9-C25A7E0DE1C1}" presName="sibTrans" presStyleCnt="0"/>
      <dgm:spPr/>
    </dgm:pt>
    <dgm:pt modelId="{E0D6DF2E-5518-4687-BC90-F165FC274C4F}" type="pres">
      <dgm:prSet presAssocID="{5785DF65-6FA5-4C05-952E-E9FD9174BBD0}" presName="compNode" presStyleCnt="0"/>
      <dgm:spPr/>
    </dgm:pt>
    <dgm:pt modelId="{0EAE3AA7-31E9-4B55-959D-E091E9351D88}" type="pres">
      <dgm:prSet presAssocID="{5785DF65-6FA5-4C05-952E-E9FD9174BBD0}" presName="iconBgRect" presStyleLbl="bgShp" presStyleIdx="1" presStyleCnt="4" custScaleX="122903" custScaleY="128772"/>
      <dgm:spPr>
        <a:prstGeom prst="round2DiagRect">
          <a:avLst>
            <a:gd name="adj1" fmla="val 29727"/>
            <a:gd name="adj2" fmla="val 0"/>
          </a:avLst>
        </a:prstGeom>
      </dgm:spPr>
    </dgm:pt>
    <dgm:pt modelId="{988EB9EF-0F98-4439-98B7-974EA06C680E}" type="pres">
      <dgm:prSet presAssocID="{5785DF65-6FA5-4C05-952E-E9FD9174BBD0}" presName="iconRect" presStyleLbl="node1" presStyleIdx="1" presStyleCnt="4" custScaleX="115652" custScaleY="13600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9000" r="-9000"/>
          </a:stretch>
        </a:blipFill>
        <a:ln>
          <a:noFill/>
        </a:ln>
      </dgm:spPr>
      <dgm:extLst>
        <a:ext uri="{E40237B7-FDA0-4F09-8148-C483321AD2D9}">
          <dgm14:cNvPr xmlns:dgm14="http://schemas.microsoft.com/office/drawing/2010/diagram" id="0" name="" descr="Good Idea with solid fill"/>
        </a:ext>
      </dgm:extLst>
    </dgm:pt>
    <dgm:pt modelId="{58606697-AB73-46D6-A28F-DA2CD98F5448}" type="pres">
      <dgm:prSet presAssocID="{5785DF65-6FA5-4C05-952E-E9FD9174BBD0}" presName="spaceRect" presStyleCnt="0"/>
      <dgm:spPr/>
    </dgm:pt>
    <dgm:pt modelId="{3BE79BA8-FFF9-487F-A577-98A7D682EC24}" type="pres">
      <dgm:prSet presAssocID="{5785DF65-6FA5-4C05-952E-E9FD9174BBD0}" presName="textRect" presStyleLbl="revTx" presStyleIdx="1" presStyleCnt="4">
        <dgm:presLayoutVars>
          <dgm:chMax val="1"/>
          <dgm:chPref val="1"/>
        </dgm:presLayoutVars>
      </dgm:prSet>
      <dgm:spPr/>
    </dgm:pt>
    <dgm:pt modelId="{EC2AB599-0686-408E-960C-55B3741C14CE}" type="pres">
      <dgm:prSet presAssocID="{7A4C6A48-5420-4BD9-8732-60CDE9EF6F31}" presName="sibTrans" presStyleCnt="0"/>
      <dgm:spPr/>
    </dgm:pt>
    <dgm:pt modelId="{FCDEFB41-0601-459E-874D-A12EF7A33442}" type="pres">
      <dgm:prSet presAssocID="{D5ED9F80-462C-424D-87F9-77D302543819}" presName="compNode" presStyleCnt="0"/>
      <dgm:spPr/>
    </dgm:pt>
    <dgm:pt modelId="{BEBF6814-EE61-4E4B-9D15-30FA9A5FAD9D}" type="pres">
      <dgm:prSet presAssocID="{D5ED9F80-462C-424D-87F9-77D302543819}" presName="iconBgRect" presStyleLbl="bgShp" presStyleIdx="2" presStyleCnt="4" custScaleX="116375" custScaleY="124734"/>
      <dgm:spPr>
        <a:prstGeom prst="round2DiagRect">
          <a:avLst>
            <a:gd name="adj1" fmla="val 29727"/>
            <a:gd name="adj2" fmla="val 0"/>
          </a:avLst>
        </a:prstGeom>
      </dgm:spPr>
    </dgm:pt>
    <dgm:pt modelId="{FCC6B1E1-B41B-470D-83D5-E1821B1E81DC}" type="pres">
      <dgm:prSet presAssocID="{D5ED9F80-462C-424D-87F9-77D302543819}" presName="iconRect" presStyleLbl="node1" presStyleIdx="2" presStyleCnt="4" custScaleX="125394" custScaleY="14304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7000" r="-7000"/>
          </a:stretch>
        </a:blipFill>
        <a:ln>
          <a:noFill/>
        </a:ln>
      </dgm:spPr>
      <dgm:extLst>
        <a:ext uri="{E40237B7-FDA0-4F09-8148-C483321AD2D9}">
          <dgm14:cNvPr xmlns:dgm14="http://schemas.microsoft.com/office/drawing/2010/diagram" id="0" name="" descr="Programmer male with solid fill"/>
        </a:ext>
      </dgm:extLst>
    </dgm:pt>
    <dgm:pt modelId="{B802C44A-55B8-4D20-BDB4-12F0219ED93C}" type="pres">
      <dgm:prSet presAssocID="{D5ED9F80-462C-424D-87F9-77D302543819}" presName="spaceRect" presStyleCnt="0"/>
      <dgm:spPr/>
    </dgm:pt>
    <dgm:pt modelId="{A55D7008-4F9C-4353-AB01-74748E2FE8F1}" type="pres">
      <dgm:prSet presAssocID="{D5ED9F80-462C-424D-87F9-77D302543819}" presName="textRect" presStyleLbl="revTx" presStyleIdx="2" presStyleCnt="4">
        <dgm:presLayoutVars>
          <dgm:chMax val="1"/>
          <dgm:chPref val="1"/>
        </dgm:presLayoutVars>
      </dgm:prSet>
      <dgm:spPr/>
    </dgm:pt>
    <dgm:pt modelId="{0595865F-5496-4F76-AF22-2A14B0A8111B}" type="pres">
      <dgm:prSet presAssocID="{BFD178CA-8565-451B-B08E-8766782B8805}" presName="sibTrans" presStyleCnt="0"/>
      <dgm:spPr/>
    </dgm:pt>
    <dgm:pt modelId="{0708D98A-8461-4BC8-A59B-C9832940E454}" type="pres">
      <dgm:prSet presAssocID="{AF7E60F8-23EB-4AAE-9952-7A6577B8861D}" presName="compNode" presStyleCnt="0"/>
      <dgm:spPr/>
    </dgm:pt>
    <dgm:pt modelId="{019E0725-F99C-41BD-AB0B-29B0E176AB2E}" type="pres">
      <dgm:prSet presAssocID="{AF7E60F8-23EB-4AAE-9952-7A6577B8861D}" presName="iconBgRect" presStyleLbl="bgShp" presStyleIdx="3" presStyleCnt="4" custScaleX="109847" custScaleY="123255"/>
      <dgm:spPr>
        <a:prstGeom prst="round2DiagRect">
          <a:avLst>
            <a:gd name="adj1" fmla="val 29727"/>
            <a:gd name="adj2" fmla="val 0"/>
          </a:avLst>
        </a:prstGeom>
      </dgm:spPr>
    </dgm:pt>
    <dgm:pt modelId="{D3512412-444D-437B-A4E8-55374F6A74B8}" type="pres">
      <dgm:prSet presAssocID="{AF7E60F8-23EB-4AAE-9952-7A6577B8861D}" presName="iconRect" presStyleLbl="node1" presStyleIdx="3" presStyleCnt="4" custScaleX="106978" custScaleY="13025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1000" r="-11000"/>
          </a:stretch>
        </a:blipFill>
        <a:ln>
          <a:noFill/>
        </a:ln>
      </dgm:spPr>
      <dgm:extLst>
        <a:ext uri="{E40237B7-FDA0-4F09-8148-C483321AD2D9}">
          <dgm14:cNvPr xmlns:dgm14="http://schemas.microsoft.com/office/drawing/2010/diagram" id="0" name="" descr="Blueprint with solid fill"/>
        </a:ext>
      </dgm:extLst>
    </dgm:pt>
    <dgm:pt modelId="{DEF678CD-7B9A-416C-AA0B-F60378D90048}" type="pres">
      <dgm:prSet presAssocID="{AF7E60F8-23EB-4AAE-9952-7A6577B8861D}" presName="spaceRect" presStyleCnt="0"/>
      <dgm:spPr/>
    </dgm:pt>
    <dgm:pt modelId="{C3290125-9477-4AAD-A4DA-08A41849C4C1}" type="pres">
      <dgm:prSet presAssocID="{AF7E60F8-23EB-4AAE-9952-7A6577B8861D}" presName="textRect" presStyleLbl="revTx" presStyleIdx="3" presStyleCnt="4">
        <dgm:presLayoutVars>
          <dgm:chMax val="1"/>
          <dgm:chPref val="1"/>
        </dgm:presLayoutVars>
      </dgm:prSet>
      <dgm:spPr/>
    </dgm:pt>
  </dgm:ptLst>
  <dgm:cxnLst>
    <dgm:cxn modelId="{C3DFAD01-F918-4FEB-B39C-E60AC8CB3D79}" srcId="{1736FC61-46B0-43F9-BEF8-77A0E75843D4}" destId="{AF7E60F8-23EB-4AAE-9952-7A6577B8861D}" srcOrd="3" destOrd="0" parTransId="{7D65BAB7-0BA4-45B6-8276-27D531EBEE92}" sibTransId="{98766277-8AC7-462D-92B9-C7EA29CA72C2}"/>
    <dgm:cxn modelId="{4C71520F-E056-4646-9C0C-3498B62FB794}" srcId="{1736FC61-46B0-43F9-BEF8-77A0E75843D4}" destId="{5785DF65-6FA5-4C05-952E-E9FD9174BBD0}" srcOrd="1" destOrd="0" parTransId="{51A32DCC-D49C-4B93-AACE-2E60256723D3}" sibTransId="{7A4C6A48-5420-4BD9-8732-60CDE9EF6F31}"/>
    <dgm:cxn modelId="{CEE31719-8247-40F0-A708-E4E6BFCE74F8}" type="presOf" srcId="{5785DF65-6FA5-4C05-952E-E9FD9174BBD0}" destId="{3BE79BA8-FFF9-487F-A577-98A7D682EC24}" srcOrd="0" destOrd="0" presId="urn:microsoft.com/office/officeart/2018/5/layout/IconLeafLabelList"/>
    <dgm:cxn modelId="{42E27E42-683F-4BB9-A1B9-7390F208EE79}" type="presOf" srcId="{AF7E60F8-23EB-4AAE-9952-7A6577B8861D}" destId="{C3290125-9477-4AAD-A4DA-08A41849C4C1}" srcOrd="0" destOrd="0" presId="urn:microsoft.com/office/officeart/2018/5/layout/IconLeafLabelList"/>
    <dgm:cxn modelId="{D1843563-0730-4FB3-B974-5E14F6B76485}" type="presOf" srcId="{853E94C9-1D95-43C9-95BB-1B963FAF052C}" destId="{77D8F55E-1684-4850-8F48-A5C3972B8AD1}" srcOrd="0" destOrd="0" presId="urn:microsoft.com/office/officeart/2018/5/layout/IconLeafLabelList"/>
    <dgm:cxn modelId="{0F383469-5259-483E-9CD8-33B7B54A3FC3}" type="presOf" srcId="{D5ED9F80-462C-424D-87F9-77D302543819}" destId="{A55D7008-4F9C-4353-AB01-74748E2FE8F1}" srcOrd="0" destOrd="0" presId="urn:microsoft.com/office/officeart/2018/5/layout/IconLeafLabelList"/>
    <dgm:cxn modelId="{69FCCF73-7BCE-482C-89F4-D13F270C09D6}" srcId="{1736FC61-46B0-43F9-BEF8-77A0E75843D4}" destId="{853E94C9-1D95-43C9-95BB-1B963FAF052C}" srcOrd="0" destOrd="0" parTransId="{6C985FD0-C86C-4BB4-8646-DF75F9D5EF26}" sibTransId="{34046EE4-6F50-45DE-A4C9-C25A7E0DE1C1}"/>
    <dgm:cxn modelId="{8703ED7D-28ED-4BC1-AEB5-AF4B51C3E291}" srcId="{1736FC61-46B0-43F9-BEF8-77A0E75843D4}" destId="{D5ED9F80-462C-424D-87F9-77D302543819}" srcOrd="2" destOrd="0" parTransId="{F51C01C9-B76B-41A2-932B-AC072E5AEEB5}" sibTransId="{BFD178CA-8565-451B-B08E-8766782B8805}"/>
    <dgm:cxn modelId="{043F67C5-2901-4582-9D4A-928E1541C2DC}" type="presOf" srcId="{1736FC61-46B0-43F9-BEF8-77A0E75843D4}" destId="{902E6B45-E278-48B4-90A9-B788F9BF65CD}" srcOrd="0" destOrd="0" presId="urn:microsoft.com/office/officeart/2018/5/layout/IconLeafLabelList"/>
    <dgm:cxn modelId="{28691419-9ACD-4D94-8472-EBC19C22A67E}" type="presParOf" srcId="{902E6B45-E278-48B4-90A9-B788F9BF65CD}" destId="{5A7846EB-A198-4CF5-9F4F-636BC301B892}" srcOrd="0" destOrd="0" presId="urn:microsoft.com/office/officeart/2018/5/layout/IconLeafLabelList"/>
    <dgm:cxn modelId="{47C0B987-112F-4182-99C0-FC07AC39B20A}" type="presParOf" srcId="{5A7846EB-A198-4CF5-9F4F-636BC301B892}" destId="{33F2D76F-D016-4AB9-9864-18D3E09E5F64}" srcOrd="0" destOrd="0" presId="urn:microsoft.com/office/officeart/2018/5/layout/IconLeafLabelList"/>
    <dgm:cxn modelId="{23E685EF-4E34-4591-9A09-C157780545CE}" type="presParOf" srcId="{5A7846EB-A198-4CF5-9F4F-636BC301B892}" destId="{C1454F35-2CFE-4490-BC59-AD994A0F6BE2}" srcOrd="1" destOrd="0" presId="urn:microsoft.com/office/officeart/2018/5/layout/IconLeafLabelList"/>
    <dgm:cxn modelId="{59802412-88D9-4ED0-B382-79353EF62C7A}" type="presParOf" srcId="{5A7846EB-A198-4CF5-9F4F-636BC301B892}" destId="{38A71565-BD61-46B3-B010-8FE405AE874B}" srcOrd="2" destOrd="0" presId="urn:microsoft.com/office/officeart/2018/5/layout/IconLeafLabelList"/>
    <dgm:cxn modelId="{3A246538-D278-4683-96AD-145CE5AA6C25}" type="presParOf" srcId="{5A7846EB-A198-4CF5-9F4F-636BC301B892}" destId="{77D8F55E-1684-4850-8F48-A5C3972B8AD1}" srcOrd="3" destOrd="0" presId="urn:microsoft.com/office/officeart/2018/5/layout/IconLeafLabelList"/>
    <dgm:cxn modelId="{3417F97D-D211-4140-A4EB-7C8035D442DA}" type="presParOf" srcId="{902E6B45-E278-48B4-90A9-B788F9BF65CD}" destId="{48AAAD05-EB1B-43C0-A2D3-86E3974828EC}" srcOrd="1" destOrd="0" presId="urn:microsoft.com/office/officeart/2018/5/layout/IconLeafLabelList"/>
    <dgm:cxn modelId="{26F37527-856E-4DD8-ACC5-AF5F2B231304}" type="presParOf" srcId="{902E6B45-E278-48B4-90A9-B788F9BF65CD}" destId="{E0D6DF2E-5518-4687-BC90-F165FC274C4F}" srcOrd="2" destOrd="0" presId="urn:microsoft.com/office/officeart/2018/5/layout/IconLeafLabelList"/>
    <dgm:cxn modelId="{4796225C-E5C6-4B02-B9B9-F0B3BAD2DD7C}" type="presParOf" srcId="{E0D6DF2E-5518-4687-BC90-F165FC274C4F}" destId="{0EAE3AA7-31E9-4B55-959D-E091E9351D88}" srcOrd="0" destOrd="0" presId="urn:microsoft.com/office/officeart/2018/5/layout/IconLeafLabelList"/>
    <dgm:cxn modelId="{DEDFEA88-3BFB-4C95-BAE3-00D625266AD2}" type="presParOf" srcId="{E0D6DF2E-5518-4687-BC90-F165FC274C4F}" destId="{988EB9EF-0F98-4439-98B7-974EA06C680E}" srcOrd="1" destOrd="0" presId="urn:microsoft.com/office/officeart/2018/5/layout/IconLeafLabelList"/>
    <dgm:cxn modelId="{49CC3F28-A410-4C5F-B1B4-C38CEA2A7464}" type="presParOf" srcId="{E0D6DF2E-5518-4687-BC90-F165FC274C4F}" destId="{58606697-AB73-46D6-A28F-DA2CD98F5448}" srcOrd="2" destOrd="0" presId="urn:microsoft.com/office/officeart/2018/5/layout/IconLeafLabelList"/>
    <dgm:cxn modelId="{7F6EB09D-AC4F-4417-AC68-7DD0E2AFDF29}" type="presParOf" srcId="{E0D6DF2E-5518-4687-BC90-F165FC274C4F}" destId="{3BE79BA8-FFF9-487F-A577-98A7D682EC24}" srcOrd="3" destOrd="0" presId="urn:microsoft.com/office/officeart/2018/5/layout/IconLeafLabelList"/>
    <dgm:cxn modelId="{6E8A6184-E058-41EA-B868-33343EC4E156}" type="presParOf" srcId="{902E6B45-E278-48B4-90A9-B788F9BF65CD}" destId="{EC2AB599-0686-408E-960C-55B3741C14CE}" srcOrd="3" destOrd="0" presId="urn:microsoft.com/office/officeart/2018/5/layout/IconLeafLabelList"/>
    <dgm:cxn modelId="{A8B563B3-1CEF-401A-99BD-DE18A323D17D}" type="presParOf" srcId="{902E6B45-E278-48B4-90A9-B788F9BF65CD}" destId="{FCDEFB41-0601-459E-874D-A12EF7A33442}" srcOrd="4" destOrd="0" presId="urn:microsoft.com/office/officeart/2018/5/layout/IconLeafLabelList"/>
    <dgm:cxn modelId="{E0E17C1F-4B25-4B14-93E6-45137A1A1252}" type="presParOf" srcId="{FCDEFB41-0601-459E-874D-A12EF7A33442}" destId="{BEBF6814-EE61-4E4B-9D15-30FA9A5FAD9D}" srcOrd="0" destOrd="0" presId="urn:microsoft.com/office/officeart/2018/5/layout/IconLeafLabelList"/>
    <dgm:cxn modelId="{E25BE25E-89E2-4A22-8009-949BE0C7E44E}" type="presParOf" srcId="{FCDEFB41-0601-459E-874D-A12EF7A33442}" destId="{FCC6B1E1-B41B-470D-83D5-E1821B1E81DC}" srcOrd="1" destOrd="0" presId="urn:microsoft.com/office/officeart/2018/5/layout/IconLeafLabelList"/>
    <dgm:cxn modelId="{387E9CDA-6C45-4E75-A746-155B624AE8F4}" type="presParOf" srcId="{FCDEFB41-0601-459E-874D-A12EF7A33442}" destId="{B802C44A-55B8-4D20-BDB4-12F0219ED93C}" srcOrd="2" destOrd="0" presId="urn:microsoft.com/office/officeart/2018/5/layout/IconLeafLabelList"/>
    <dgm:cxn modelId="{8E8B6D7E-744B-4F42-A0A5-A08F887D7514}" type="presParOf" srcId="{FCDEFB41-0601-459E-874D-A12EF7A33442}" destId="{A55D7008-4F9C-4353-AB01-74748E2FE8F1}" srcOrd="3" destOrd="0" presId="urn:microsoft.com/office/officeart/2018/5/layout/IconLeafLabelList"/>
    <dgm:cxn modelId="{72D9ACDA-2D27-4E14-808D-E71ACE09F9F4}" type="presParOf" srcId="{902E6B45-E278-48B4-90A9-B788F9BF65CD}" destId="{0595865F-5496-4F76-AF22-2A14B0A8111B}" srcOrd="5" destOrd="0" presId="urn:microsoft.com/office/officeart/2018/5/layout/IconLeafLabelList"/>
    <dgm:cxn modelId="{5058307C-500B-4D0C-9B8B-3640FC18E486}" type="presParOf" srcId="{902E6B45-E278-48B4-90A9-B788F9BF65CD}" destId="{0708D98A-8461-4BC8-A59B-C9832940E454}" srcOrd="6" destOrd="0" presId="urn:microsoft.com/office/officeart/2018/5/layout/IconLeafLabelList"/>
    <dgm:cxn modelId="{069D16CF-0099-4C83-91D6-FAFAF10D8868}" type="presParOf" srcId="{0708D98A-8461-4BC8-A59B-C9832940E454}" destId="{019E0725-F99C-41BD-AB0B-29B0E176AB2E}" srcOrd="0" destOrd="0" presId="urn:microsoft.com/office/officeart/2018/5/layout/IconLeafLabelList"/>
    <dgm:cxn modelId="{CAFC1F54-10B7-4223-8E6D-27BD658C1CEE}" type="presParOf" srcId="{0708D98A-8461-4BC8-A59B-C9832940E454}" destId="{D3512412-444D-437B-A4E8-55374F6A74B8}" srcOrd="1" destOrd="0" presId="urn:microsoft.com/office/officeart/2018/5/layout/IconLeafLabelList"/>
    <dgm:cxn modelId="{0E8304EB-CCDF-4641-B5AB-DCBF58B28745}" type="presParOf" srcId="{0708D98A-8461-4BC8-A59B-C9832940E454}" destId="{DEF678CD-7B9A-416C-AA0B-F60378D90048}" srcOrd="2" destOrd="0" presId="urn:microsoft.com/office/officeart/2018/5/layout/IconLeafLabelList"/>
    <dgm:cxn modelId="{8088B4CE-4433-45A0-B37D-8D7AE6336B68}" type="presParOf" srcId="{0708D98A-8461-4BC8-A59B-C9832940E454}" destId="{C3290125-9477-4AAD-A4DA-08A41849C4C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6DB59D-F80E-42F6-B52F-C2D39F714B3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6C9CC4B-1EE2-4BAC-B57D-53FED69C112F}">
      <dgm:prSet/>
      <dgm:spPr/>
      <dgm:t>
        <a:bodyPr/>
        <a:lstStyle/>
        <a:p>
          <a:r>
            <a:rPr lang="en-GB" dirty="0"/>
            <a:t>Time constraint: The project is expected to take approximately 6 months to complete, including</a:t>
          </a:r>
          <a:r>
            <a:rPr lang="tr-TR" dirty="0"/>
            <a:t> </a:t>
          </a:r>
          <a:r>
            <a:rPr lang="tr-TR" dirty="0" err="1"/>
            <a:t>analysis</a:t>
          </a:r>
          <a:r>
            <a:rPr lang="tr-TR" dirty="0"/>
            <a:t>,</a:t>
          </a:r>
          <a:r>
            <a:rPr lang="en-GB" dirty="0"/>
            <a:t> design, development, testing, and deployment. </a:t>
          </a:r>
          <a:endParaRPr lang="en-US" dirty="0"/>
        </a:p>
      </dgm:t>
    </dgm:pt>
    <dgm:pt modelId="{37C7D702-1A6D-4AAC-8552-DCBEB8BF870E}" type="parTrans" cxnId="{81F87CB4-643D-4D69-A5D0-80D8B4D20F6C}">
      <dgm:prSet/>
      <dgm:spPr/>
      <dgm:t>
        <a:bodyPr/>
        <a:lstStyle/>
        <a:p>
          <a:endParaRPr lang="en-US"/>
        </a:p>
      </dgm:t>
    </dgm:pt>
    <dgm:pt modelId="{5533AA7B-5E72-433F-BF03-42E55495C5BF}" type="sibTrans" cxnId="{81F87CB4-643D-4D69-A5D0-80D8B4D20F6C}">
      <dgm:prSet/>
      <dgm:spPr/>
      <dgm:t>
        <a:bodyPr/>
        <a:lstStyle/>
        <a:p>
          <a:endParaRPr lang="en-US"/>
        </a:p>
      </dgm:t>
    </dgm:pt>
    <dgm:pt modelId="{FCB56701-2E5E-4090-969B-63A13E3E31BD}">
      <dgm:prSet/>
      <dgm:spPr/>
      <dgm:t>
        <a:bodyPr/>
        <a:lstStyle/>
        <a:p>
          <a:r>
            <a:rPr lang="en-GB"/>
            <a:t>Resource constraint: The project will require a team of web developers, designers, and project managers, as well as the necessary equipment and software to develop and test the food ordering app. </a:t>
          </a:r>
          <a:endParaRPr lang="en-US"/>
        </a:p>
      </dgm:t>
    </dgm:pt>
    <dgm:pt modelId="{F455967F-4089-4D59-A640-27E097678658}" type="parTrans" cxnId="{8BBA9E9D-79DA-4BF6-AA74-129DC3304C0A}">
      <dgm:prSet/>
      <dgm:spPr/>
      <dgm:t>
        <a:bodyPr/>
        <a:lstStyle/>
        <a:p>
          <a:endParaRPr lang="en-US"/>
        </a:p>
      </dgm:t>
    </dgm:pt>
    <dgm:pt modelId="{4C0C4694-C3E9-461D-B938-9C971DCAD4F6}" type="sibTrans" cxnId="{8BBA9E9D-79DA-4BF6-AA74-129DC3304C0A}">
      <dgm:prSet/>
      <dgm:spPr/>
      <dgm:t>
        <a:bodyPr/>
        <a:lstStyle/>
        <a:p>
          <a:endParaRPr lang="en-US"/>
        </a:p>
      </dgm:t>
    </dgm:pt>
    <dgm:pt modelId="{EEB9954B-1992-4CFC-A07F-D6F229D5749C}">
      <dgm:prSet/>
      <dgm:spPr/>
      <dgm:t>
        <a:bodyPr/>
        <a:lstStyle/>
        <a:p>
          <a:r>
            <a:rPr lang="en-GB"/>
            <a:t>Budget constraint: The project has a fixed budget, and any unexpected costs or changes to the scope of the project may impact the overall cost and profitability of the project. </a:t>
          </a:r>
          <a:endParaRPr lang="en-US"/>
        </a:p>
      </dgm:t>
    </dgm:pt>
    <dgm:pt modelId="{E541A97C-6E1F-4C3B-A102-48405F21F10F}" type="parTrans" cxnId="{7AE4ED54-D72E-42EA-BB66-0058829BA591}">
      <dgm:prSet/>
      <dgm:spPr/>
      <dgm:t>
        <a:bodyPr/>
        <a:lstStyle/>
        <a:p>
          <a:endParaRPr lang="en-US"/>
        </a:p>
      </dgm:t>
    </dgm:pt>
    <dgm:pt modelId="{30BD1838-C8F0-4D18-BE0C-9AD14155A49B}" type="sibTrans" cxnId="{7AE4ED54-D72E-42EA-BB66-0058829BA591}">
      <dgm:prSet/>
      <dgm:spPr/>
      <dgm:t>
        <a:bodyPr/>
        <a:lstStyle/>
        <a:p>
          <a:endParaRPr lang="en-US"/>
        </a:p>
      </dgm:t>
    </dgm:pt>
    <dgm:pt modelId="{25F91C25-826E-45D9-B5FA-0F09CF3EAB21}">
      <dgm:prSet/>
      <dgm:spPr/>
      <dgm:t>
        <a:bodyPr/>
        <a:lstStyle/>
        <a:p>
          <a:r>
            <a:rPr lang="en-GB"/>
            <a:t>Technical constraint: The project involves the development of a web-based platform, and may be subject to technical challenges or limitations that could impact the performance, stability, or security of the system.</a:t>
          </a:r>
          <a:endParaRPr lang="en-US"/>
        </a:p>
      </dgm:t>
    </dgm:pt>
    <dgm:pt modelId="{49F0F007-5CD5-451A-8CFE-193372DAF030}" type="parTrans" cxnId="{E3D70CC1-7175-4A81-84C1-3A1BD1FAAEC5}">
      <dgm:prSet/>
      <dgm:spPr/>
      <dgm:t>
        <a:bodyPr/>
        <a:lstStyle/>
        <a:p>
          <a:endParaRPr lang="en-US"/>
        </a:p>
      </dgm:t>
    </dgm:pt>
    <dgm:pt modelId="{B3326B7D-4E4D-4816-8187-C69801E7FFAE}" type="sibTrans" cxnId="{E3D70CC1-7175-4A81-84C1-3A1BD1FAAEC5}">
      <dgm:prSet/>
      <dgm:spPr/>
      <dgm:t>
        <a:bodyPr/>
        <a:lstStyle/>
        <a:p>
          <a:endParaRPr lang="en-US"/>
        </a:p>
      </dgm:t>
    </dgm:pt>
    <dgm:pt modelId="{3A339458-3C3B-4C86-8597-1A056588DF75}" type="pres">
      <dgm:prSet presAssocID="{2F6DB59D-F80E-42F6-B52F-C2D39F714B30}" presName="vert0" presStyleCnt="0">
        <dgm:presLayoutVars>
          <dgm:dir/>
          <dgm:animOne val="branch"/>
          <dgm:animLvl val="lvl"/>
        </dgm:presLayoutVars>
      </dgm:prSet>
      <dgm:spPr/>
    </dgm:pt>
    <dgm:pt modelId="{706EF85D-6692-4F64-986B-B045848617ED}" type="pres">
      <dgm:prSet presAssocID="{26C9CC4B-1EE2-4BAC-B57D-53FED69C112F}" presName="thickLine" presStyleLbl="alignNode1" presStyleIdx="0" presStyleCnt="4"/>
      <dgm:spPr/>
    </dgm:pt>
    <dgm:pt modelId="{E5A2A867-B40B-4F94-85E6-68D36D3AA551}" type="pres">
      <dgm:prSet presAssocID="{26C9CC4B-1EE2-4BAC-B57D-53FED69C112F}" presName="horz1" presStyleCnt="0"/>
      <dgm:spPr/>
    </dgm:pt>
    <dgm:pt modelId="{C8F9C2FB-3C4F-4E04-AC83-F9A2E2ACBDB8}" type="pres">
      <dgm:prSet presAssocID="{26C9CC4B-1EE2-4BAC-B57D-53FED69C112F}" presName="tx1" presStyleLbl="revTx" presStyleIdx="0" presStyleCnt="4"/>
      <dgm:spPr/>
    </dgm:pt>
    <dgm:pt modelId="{F671E875-BF8A-4CE2-B0AC-BC2ECB65A955}" type="pres">
      <dgm:prSet presAssocID="{26C9CC4B-1EE2-4BAC-B57D-53FED69C112F}" presName="vert1" presStyleCnt="0"/>
      <dgm:spPr/>
    </dgm:pt>
    <dgm:pt modelId="{60BB3E84-EDE9-4CFD-8262-FA7507C4691F}" type="pres">
      <dgm:prSet presAssocID="{FCB56701-2E5E-4090-969B-63A13E3E31BD}" presName="thickLine" presStyleLbl="alignNode1" presStyleIdx="1" presStyleCnt="4"/>
      <dgm:spPr/>
    </dgm:pt>
    <dgm:pt modelId="{CA38D02B-304B-4EC5-8F85-F4BF96D65938}" type="pres">
      <dgm:prSet presAssocID="{FCB56701-2E5E-4090-969B-63A13E3E31BD}" presName="horz1" presStyleCnt="0"/>
      <dgm:spPr/>
    </dgm:pt>
    <dgm:pt modelId="{84C1898A-57A1-4FD5-9BB9-88A7FA9AA71A}" type="pres">
      <dgm:prSet presAssocID="{FCB56701-2E5E-4090-969B-63A13E3E31BD}" presName="tx1" presStyleLbl="revTx" presStyleIdx="1" presStyleCnt="4"/>
      <dgm:spPr/>
    </dgm:pt>
    <dgm:pt modelId="{2C16E64F-32BD-4486-9DFC-14933D70A1FD}" type="pres">
      <dgm:prSet presAssocID="{FCB56701-2E5E-4090-969B-63A13E3E31BD}" presName="vert1" presStyleCnt="0"/>
      <dgm:spPr/>
    </dgm:pt>
    <dgm:pt modelId="{486EE324-26B8-4486-A2E3-022C26B3D125}" type="pres">
      <dgm:prSet presAssocID="{EEB9954B-1992-4CFC-A07F-D6F229D5749C}" presName="thickLine" presStyleLbl="alignNode1" presStyleIdx="2" presStyleCnt="4"/>
      <dgm:spPr/>
    </dgm:pt>
    <dgm:pt modelId="{5C43B23C-CAF9-441C-A833-99B1EAB16172}" type="pres">
      <dgm:prSet presAssocID="{EEB9954B-1992-4CFC-A07F-D6F229D5749C}" presName="horz1" presStyleCnt="0"/>
      <dgm:spPr/>
    </dgm:pt>
    <dgm:pt modelId="{B00FA60C-5D54-42B5-8CA3-FC856ACA14AE}" type="pres">
      <dgm:prSet presAssocID="{EEB9954B-1992-4CFC-A07F-D6F229D5749C}" presName="tx1" presStyleLbl="revTx" presStyleIdx="2" presStyleCnt="4"/>
      <dgm:spPr/>
    </dgm:pt>
    <dgm:pt modelId="{8FEF6B0F-E510-42B6-8D7B-4E5C8949823E}" type="pres">
      <dgm:prSet presAssocID="{EEB9954B-1992-4CFC-A07F-D6F229D5749C}" presName="vert1" presStyleCnt="0"/>
      <dgm:spPr/>
    </dgm:pt>
    <dgm:pt modelId="{4DC87578-2DBF-4F68-93D7-62637E3D6EAB}" type="pres">
      <dgm:prSet presAssocID="{25F91C25-826E-45D9-B5FA-0F09CF3EAB21}" presName="thickLine" presStyleLbl="alignNode1" presStyleIdx="3" presStyleCnt="4"/>
      <dgm:spPr/>
    </dgm:pt>
    <dgm:pt modelId="{97B1429E-33AC-443E-B709-5C88497A9AC5}" type="pres">
      <dgm:prSet presAssocID="{25F91C25-826E-45D9-B5FA-0F09CF3EAB21}" presName="horz1" presStyleCnt="0"/>
      <dgm:spPr/>
    </dgm:pt>
    <dgm:pt modelId="{810C1577-6C62-4867-B779-DA271748581E}" type="pres">
      <dgm:prSet presAssocID="{25F91C25-826E-45D9-B5FA-0F09CF3EAB21}" presName="tx1" presStyleLbl="revTx" presStyleIdx="3" presStyleCnt="4"/>
      <dgm:spPr/>
    </dgm:pt>
    <dgm:pt modelId="{2C88C4B4-CDED-43BF-8738-2098043D0578}" type="pres">
      <dgm:prSet presAssocID="{25F91C25-826E-45D9-B5FA-0F09CF3EAB21}" presName="vert1" presStyleCnt="0"/>
      <dgm:spPr/>
    </dgm:pt>
  </dgm:ptLst>
  <dgm:cxnLst>
    <dgm:cxn modelId="{DFAD202C-6D85-4C9F-B1FF-45737B8074E5}" type="presOf" srcId="{26C9CC4B-1EE2-4BAC-B57D-53FED69C112F}" destId="{C8F9C2FB-3C4F-4E04-AC83-F9A2E2ACBDB8}" srcOrd="0" destOrd="0" presId="urn:microsoft.com/office/officeart/2008/layout/LinedList"/>
    <dgm:cxn modelId="{B6BF9F63-33C3-459A-A2F6-FB43E90E4887}" type="presOf" srcId="{FCB56701-2E5E-4090-969B-63A13E3E31BD}" destId="{84C1898A-57A1-4FD5-9BB9-88A7FA9AA71A}" srcOrd="0" destOrd="0" presId="urn:microsoft.com/office/officeart/2008/layout/LinedList"/>
    <dgm:cxn modelId="{7AE4ED54-D72E-42EA-BB66-0058829BA591}" srcId="{2F6DB59D-F80E-42F6-B52F-C2D39F714B30}" destId="{EEB9954B-1992-4CFC-A07F-D6F229D5749C}" srcOrd="2" destOrd="0" parTransId="{E541A97C-6E1F-4C3B-A102-48405F21F10F}" sibTransId="{30BD1838-C8F0-4D18-BE0C-9AD14155A49B}"/>
    <dgm:cxn modelId="{8BBA9E9D-79DA-4BF6-AA74-129DC3304C0A}" srcId="{2F6DB59D-F80E-42F6-B52F-C2D39F714B30}" destId="{FCB56701-2E5E-4090-969B-63A13E3E31BD}" srcOrd="1" destOrd="0" parTransId="{F455967F-4089-4D59-A640-27E097678658}" sibTransId="{4C0C4694-C3E9-461D-B938-9C971DCAD4F6}"/>
    <dgm:cxn modelId="{81F87CB4-643D-4D69-A5D0-80D8B4D20F6C}" srcId="{2F6DB59D-F80E-42F6-B52F-C2D39F714B30}" destId="{26C9CC4B-1EE2-4BAC-B57D-53FED69C112F}" srcOrd="0" destOrd="0" parTransId="{37C7D702-1A6D-4AAC-8552-DCBEB8BF870E}" sibTransId="{5533AA7B-5E72-433F-BF03-42E55495C5BF}"/>
    <dgm:cxn modelId="{E3D70CC1-7175-4A81-84C1-3A1BD1FAAEC5}" srcId="{2F6DB59D-F80E-42F6-B52F-C2D39F714B30}" destId="{25F91C25-826E-45D9-B5FA-0F09CF3EAB21}" srcOrd="3" destOrd="0" parTransId="{49F0F007-5CD5-451A-8CFE-193372DAF030}" sibTransId="{B3326B7D-4E4D-4816-8187-C69801E7FFAE}"/>
    <dgm:cxn modelId="{7AC01CCE-6DDB-4C0A-94E3-AF147E9CEF59}" type="presOf" srcId="{EEB9954B-1992-4CFC-A07F-D6F229D5749C}" destId="{B00FA60C-5D54-42B5-8CA3-FC856ACA14AE}" srcOrd="0" destOrd="0" presId="urn:microsoft.com/office/officeart/2008/layout/LinedList"/>
    <dgm:cxn modelId="{C844B2F1-6DFF-4A4D-99A1-7461FAB84557}" type="presOf" srcId="{25F91C25-826E-45D9-B5FA-0F09CF3EAB21}" destId="{810C1577-6C62-4867-B779-DA271748581E}" srcOrd="0" destOrd="0" presId="urn:microsoft.com/office/officeart/2008/layout/LinedList"/>
    <dgm:cxn modelId="{E01EA3FE-938B-4BAB-89E9-C6DC08D362B4}" type="presOf" srcId="{2F6DB59D-F80E-42F6-B52F-C2D39F714B30}" destId="{3A339458-3C3B-4C86-8597-1A056588DF75}" srcOrd="0" destOrd="0" presId="urn:microsoft.com/office/officeart/2008/layout/LinedList"/>
    <dgm:cxn modelId="{E0AF5FA8-E28F-4B65-8544-429CA7D0F119}" type="presParOf" srcId="{3A339458-3C3B-4C86-8597-1A056588DF75}" destId="{706EF85D-6692-4F64-986B-B045848617ED}" srcOrd="0" destOrd="0" presId="urn:microsoft.com/office/officeart/2008/layout/LinedList"/>
    <dgm:cxn modelId="{C0ACE709-AB30-4985-9AFE-3E99DA37EBED}" type="presParOf" srcId="{3A339458-3C3B-4C86-8597-1A056588DF75}" destId="{E5A2A867-B40B-4F94-85E6-68D36D3AA551}" srcOrd="1" destOrd="0" presId="urn:microsoft.com/office/officeart/2008/layout/LinedList"/>
    <dgm:cxn modelId="{A6B2408C-818D-4C73-8D24-B9AF09A3F1F9}" type="presParOf" srcId="{E5A2A867-B40B-4F94-85E6-68D36D3AA551}" destId="{C8F9C2FB-3C4F-4E04-AC83-F9A2E2ACBDB8}" srcOrd="0" destOrd="0" presId="urn:microsoft.com/office/officeart/2008/layout/LinedList"/>
    <dgm:cxn modelId="{40E418BC-4615-4527-9B3D-979C4AA3F9E1}" type="presParOf" srcId="{E5A2A867-B40B-4F94-85E6-68D36D3AA551}" destId="{F671E875-BF8A-4CE2-B0AC-BC2ECB65A955}" srcOrd="1" destOrd="0" presId="urn:microsoft.com/office/officeart/2008/layout/LinedList"/>
    <dgm:cxn modelId="{46EB57F5-12B8-46E3-BCF5-EA1B5ACD58EC}" type="presParOf" srcId="{3A339458-3C3B-4C86-8597-1A056588DF75}" destId="{60BB3E84-EDE9-4CFD-8262-FA7507C4691F}" srcOrd="2" destOrd="0" presId="urn:microsoft.com/office/officeart/2008/layout/LinedList"/>
    <dgm:cxn modelId="{3B17848D-826B-4766-9534-1A12D4046274}" type="presParOf" srcId="{3A339458-3C3B-4C86-8597-1A056588DF75}" destId="{CA38D02B-304B-4EC5-8F85-F4BF96D65938}" srcOrd="3" destOrd="0" presId="urn:microsoft.com/office/officeart/2008/layout/LinedList"/>
    <dgm:cxn modelId="{7A357171-2C4F-4494-9E6C-25DED861DF2B}" type="presParOf" srcId="{CA38D02B-304B-4EC5-8F85-F4BF96D65938}" destId="{84C1898A-57A1-4FD5-9BB9-88A7FA9AA71A}" srcOrd="0" destOrd="0" presId="urn:microsoft.com/office/officeart/2008/layout/LinedList"/>
    <dgm:cxn modelId="{0B2757AC-EDBC-4E26-AF93-76A6946A0CF1}" type="presParOf" srcId="{CA38D02B-304B-4EC5-8F85-F4BF96D65938}" destId="{2C16E64F-32BD-4486-9DFC-14933D70A1FD}" srcOrd="1" destOrd="0" presId="urn:microsoft.com/office/officeart/2008/layout/LinedList"/>
    <dgm:cxn modelId="{40B0D012-5A13-41E6-9226-A4A612C12325}" type="presParOf" srcId="{3A339458-3C3B-4C86-8597-1A056588DF75}" destId="{486EE324-26B8-4486-A2E3-022C26B3D125}" srcOrd="4" destOrd="0" presId="urn:microsoft.com/office/officeart/2008/layout/LinedList"/>
    <dgm:cxn modelId="{2AB533F2-9373-41A3-96D9-22FAD18AA92E}" type="presParOf" srcId="{3A339458-3C3B-4C86-8597-1A056588DF75}" destId="{5C43B23C-CAF9-441C-A833-99B1EAB16172}" srcOrd="5" destOrd="0" presId="urn:microsoft.com/office/officeart/2008/layout/LinedList"/>
    <dgm:cxn modelId="{B816F13E-FA2F-4FF8-AFE5-BE424E6700D1}" type="presParOf" srcId="{5C43B23C-CAF9-441C-A833-99B1EAB16172}" destId="{B00FA60C-5D54-42B5-8CA3-FC856ACA14AE}" srcOrd="0" destOrd="0" presId="urn:microsoft.com/office/officeart/2008/layout/LinedList"/>
    <dgm:cxn modelId="{FE3B0D9A-8B6D-43E7-BC60-5A0412D18D77}" type="presParOf" srcId="{5C43B23C-CAF9-441C-A833-99B1EAB16172}" destId="{8FEF6B0F-E510-42B6-8D7B-4E5C8949823E}" srcOrd="1" destOrd="0" presId="urn:microsoft.com/office/officeart/2008/layout/LinedList"/>
    <dgm:cxn modelId="{26B48D80-935A-4116-B686-60C05AC4F24D}" type="presParOf" srcId="{3A339458-3C3B-4C86-8597-1A056588DF75}" destId="{4DC87578-2DBF-4F68-93D7-62637E3D6EAB}" srcOrd="6" destOrd="0" presId="urn:microsoft.com/office/officeart/2008/layout/LinedList"/>
    <dgm:cxn modelId="{7A850D7E-668E-4140-B86B-6D27F93ECF63}" type="presParOf" srcId="{3A339458-3C3B-4C86-8597-1A056588DF75}" destId="{97B1429E-33AC-443E-B709-5C88497A9AC5}" srcOrd="7" destOrd="0" presId="urn:microsoft.com/office/officeart/2008/layout/LinedList"/>
    <dgm:cxn modelId="{31329D47-09D3-4087-9106-3E39A18B3B45}" type="presParOf" srcId="{97B1429E-33AC-443E-B709-5C88497A9AC5}" destId="{810C1577-6C62-4867-B779-DA271748581E}" srcOrd="0" destOrd="0" presId="urn:microsoft.com/office/officeart/2008/layout/LinedList"/>
    <dgm:cxn modelId="{64C6E5E7-503C-45CA-AB51-C34DE0EC5A60}" type="presParOf" srcId="{97B1429E-33AC-443E-B709-5C88497A9AC5}" destId="{2C88C4B4-CDED-43BF-8738-2098043D05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8F0B56-0682-493B-934D-0749090559C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04D626E-FFF1-4F7D-BC98-D5133F11B208}">
      <dgm:prSet/>
      <dgm:spPr/>
      <dgm:t>
        <a:bodyPr/>
        <a:lstStyle/>
        <a:p>
          <a:r>
            <a:rPr lang="en-GB"/>
            <a:t>Legal and regulatory constraints: The system may be subject to certain legal and regulatory constraints, such as data protection or privacy laws. </a:t>
          </a:r>
          <a:endParaRPr lang="en-US"/>
        </a:p>
      </dgm:t>
    </dgm:pt>
    <dgm:pt modelId="{71ECB5E1-6EE9-4678-BEF3-020E0EBE4D73}" type="parTrans" cxnId="{FDCBA83B-8FF9-4248-BD42-5B93FC1A8D9B}">
      <dgm:prSet/>
      <dgm:spPr/>
      <dgm:t>
        <a:bodyPr/>
        <a:lstStyle/>
        <a:p>
          <a:endParaRPr lang="en-US"/>
        </a:p>
      </dgm:t>
    </dgm:pt>
    <dgm:pt modelId="{1DA89331-2EA7-48F5-A194-83D68DA386DA}" type="sibTrans" cxnId="{FDCBA83B-8FF9-4248-BD42-5B93FC1A8D9B}">
      <dgm:prSet/>
      <dgm:spPr/>
      <dgm:t>
        <a:bodyPr/>
        <a:lstStyle/>
        <a:p>
          <a:endParaRPr lang="en-US"/>
        </a:p>
      </dgm:t>
    </dgm:pt>
    <dgm:pt modelId="{0C639F38-A41C-472E-B528-21A36A10BC3D}">
      <dgm:prSet/>
      <dgm:spPr/>
      <dgm:t>
        <a:bodyPr/>
        <a:lstStyle/>
        <a:p>
          <a:r>
            <a:rPr lang="en-GB"/>
            <a:t>Stakeholder constraint: The project involves multiple stakeholders, including the customers, the restaurant, and the project team, and their needs, preferences, and expectations may impact the scope, direction, and success of the project. </a:t>
          </a:r>
          <a:endParaRPr lang="en-US"/>
        </a:p>
      </dgm:t>
    </dgm:pt>
    <dgm:pt modelId="{8F45C8AF-26D0-437F-B7CF-DE565886BF77}" type="parTrans" cxnId="{0EC8AC19-F246-4450-B588-7F97A0DFAAD9}">
      <dgm:prSet/>
      <dgm:spPr/>
      <dgm:t>
        <a:bodyPr/>
        <a:lstStyle/>
        <a:p>
          <a:endParaRPr lang="en-US"/>
        </a:p>
      </dgm:t>
    </dgm:pt>
    <dgm:pt modelId="{45C7AB5B-6D13-496D-A3A2-EB32384AE133}" type="sibTrans" cxnId="{0EC8AC19-F246-4450-B588-7F97A0DFAAD9}">
      <dgm:prSet/>
      <dgm:spPr/>
      <dgm:t>
        <a:bodyPr/>
        <a:lstStyle/>
        <a:p>
          <a:endParaRPr lang="en-US"/>
        </a:p>
      </dgm:t>
    </dgm:pt>
    <dgm:pt modelId="{503F86BE-A218-4222-8050-2AFE30321078}">
      <dgm:prSet/>
      <dgm:spPr/>
      <dgm:t>
        <a:bodyPr/>
        <a:lstStyle/>
        <a:p>
          <a:r>
            <a:rPr lang="en-GB"/>
            <a:t>User preferences and expectations: The system will also be constrained by the preferences and expectations of the users, both customers and restaurant staff. </a:t>
          </a:r>
          <a:endParaRPr lang="en-US"/>
        </a:p>
      </dgm:t>
    </dgm:pt>
    <dgm:pt modelId="{98ED3B79-CF34-41EA-962A-96DDF978AB1D}" type="parTrans" cxnId="{C74A50BA-6B62-48B9-9F89-0C4616C4609E}">
      <dgm:prSet/>
      <dgm:spPr/>
      <dgm:t>
        <a:bodyPr/>
        <a:lstStyle/>
        <a:p>
          <a:endParaRPr lang="en-US"/>
        </a:p>
      </dgm:t>
    </dgm:pt>
    <dgm:pt modelId="{821852B4-C48C-4677-85F1-9DA80845F53A}" type="sibTrans" cxnId="{C74A50BA-6B62-48B9-9F89-0C4616C4609E}">
      <dgm:prSet/>
      <dgm:spPr/>
      <dgm:t>
        <a:bodyPr/>
        <a:lstStyle/>
        <a:p>
          <a:endParaRPr lang="en-US"/>
        </a:p>
      </dgm:t>
    </dgm:pt>
    <dgm:pt modelId="{F6B4EE75-5448-4A64-8B03-B689642C639D}" type="pres">
      <dgm:prSet presAssocID="{068F0B56-0682-493B-934D-0749090559C4}" presName="vert0" presStyleCnt="0">
        <dgm:presLayoutVars>
          <dgm:dir/>
          <dgm:animOne val="branch"/>
          <dgm:animLvl val="lvl"/>
        </dgm:presLayoutVars>
      </dgm:prSet>
      <dgm:spPr/>
    </dgm:pt>
    <dgm:pt modelId="{7E519A3B-FC6B-4D4B-9960-1020ACFEEE74}" type="pres">
      <dgm:prSet presAssocID="{204D626E-FFF1-4F7D-BC98-D5133F11B208}" presName="thickLine" presStyleLbl="alignNode1" presStyleIdx="0" presStyleCnt="3"/>
      <dgm:spPr/>
    </dgm:pt>
    <dgm:pt modelId="{3E698733-3C08-4684-9C7A-4C95D6FB8563}" type="pres">
      <dgm:prSet presAssocID="{204D626E-FFF1-4F7D-BC98-D5133F11B208}" presName="horz1" presStyleCnt="0"/>
      <dgm:spPr/>
    </dgm:pt>
    <dgm:pt modelId="{1C9C17FF-EA60-416E-BFAF-DAC71755CA83}" type="pres">
      <dgm:prSet presAssocID="{204D626E-FFF1-4F7D-BC98-D5133F11B208}" presName="tx1" presStyleLbl="revTx" presStyleIdx="0" presStyleCnt="3"/>
      <dgm:spPr/>
    </dgm:pt>
    <dgm:pt modelId="{A5937AEA-BCFD-453F-AD2B-1DCC5691A231}" type="pres">
      <dgm:prSet presAssocID="{204D626E-FFF1-4F7D-BC98-D5133F11B208}" presName="vert1" presStyleCnt="0"/>
      <dgm:spPr/>
    </dgm:pt>
    <dgm:pt modelId="{6CEC4C5A-4194-4E15-A2E0-6FF2231128E2}" type="pres">
      <dgm:prSet presAssocID="{0C639F38-A41C-472E-B528-21A36A10BC3D}" presName="thickLine" presStyleLbl="alignNode1" presStyleIdx="1" presStyleCnt="3"/>
      <dgm:spPr/>
    </dgm:pt>
    <dgm:pt modelId="{A8E3D673-2E4B-4D29-85EC-1455D64CE41F}" type="pres">
      <dgm:prSet presAssocID="{0C639F38-A41C-472E-B528-21A36A10BC3D}" presName="horz1" presStyleCnt="0"/>
      <dgm:spPr/>
    </dgm:pt>
    <dgm:pt modelId="{77FBF7ED-4AF6-4252-9011-EE4C82CAD4F3}" type="pres">
      <dgm:prSet presAssocID="{0C639F38-A41C-472E-B528-21A36A10BC3D}" presName="tx1" presStyleLbl="revTx" presStyleIdx="1" presStyleCnt="3"/>
      <dgm:spPr/>
    </dgm:pt>
    <dgm:pt modelId="{CF8E64EE-76D5-4948-878F-E78BE0CC15AA}" type="pres">
      <dgm:prSet presAssocID="{0C639F38-A41C-472E-B528-21A36A10BC3D}" presName="vert1" presStyleCnt="0"/>
      <dgm:spPr/>
    </dgm:pt>
    <dgm:pt modelId="{FE79ECC4-B2EF-4DA6-819F-F441DFD72513}" type="pres">
      <dgm:prSet presAssocID="{503F86BE-A218-4222-8050-2AFE30321078}" presName="thickLine" presStyleLbl="alignNode1" presStyleIdx="2" presStyleCnt="3"/>
      <dgm:spPr/>
    </dgm:pt>
    <dgm:pt modelId="{5046BA3F-CA81-40AF-A793-BF7C2E6E92C6}" type="pres">
      <dgm:prSet presAssocID="{503F86BE-A218-4222-8050-2AFE30321078}" presName="horz1" presStyleCnt="0"/>
      <dgm:spPr/>
    </dgm:pt>
    <dgm:pt modelId="{E66623FE-099B-4A05-B903-A511443A6F45}" type="pres">
      <dgm:prSet presAssocID="{503F86BE-A218-4222-8050-2AFE30321078}" presName="tx1" presStyleLbl="revTx" presStyleIdx="2" presStyleCnt="3"/>
      <dgm:spPr/>
    </dgm:pt>
    <dgm:pt modelId="{3AAF89DB-F0C5-487B-B1E8-232BE841150B}" type="pres">
      <dgm:prSet presAssocID="{503F86BE-A218-4222-8050-2AFE30321078}" presName="vert1" presStyleCnt="0"/>
      <dgm:spPr/>
    </dgm:pt>
  </dgm:ptLst>
  <dgm:cxnLst>
    <dgm:cxn modelId="{AF769916-FFDF-4717-B77D-B0295993F6DF}" type="presOf" srcId="{204D626E-FFF1-4F7D-BC98-D5133F11B208}" destId="{1C9C17FF-EA60-416E-BFAF-DAC71755CA83}" srcOrd="0" destOrd="0" presId="urn:microsoft.com/office/officeart/2008/layout/LinedList"/>
    <dgm:cxn modelId="{0EC8AC19-F246-4450-B588-7F97A0DFAAD9}" srcId="{068F0B56-0682-493B-934D-0749090559C4}" destId="{0C639F38-A41C-472E-B528-21A36A10BC3D}" srcOrd="1" destOrd="0" parTransId="{8F45C8AF-26D0-437F-B7CF-DE565886BF77}" sibTransId="{45C7AB5B-6D13-496D-A3A2-EB32384AE133}"/>
    <dgm:cxn modelId="{7CF34433-0E2C-4896-AA81-F1844A3B0F2E}" type="presOf" srcId="{0C639F38-A41C-472E-B528-21A36A10BC3D}" destId="{77FBF7ED-4AF6-4252-9011-EE4C82CAD4F3}" srcOrd="0" destOrd="0" presId="urn:microsoft.com/office/officeart/2008/layout/LinedList"/>
    <dgm:cxn modelId="{FDCBA83B-8FF9-4248-BD42-5B93FC1A8D9B}" srcId="{068F0B56-0682-493B-934D-0749090559C4}" destId="{204D626E-FFF1-4F7D-BC98-D5133F11B208}" srcOrd="0" destOrd="0" parTransId="{71ECB5E1-6EE9-4678-BEF3-020E0EBE4D73}" sibTransId="{1DA89331-2EA7-48F5-A194-83D68DA386DA}"/>
    <dgm:cxn modelId="{B4DF6E66-6F29-4F21-B2F0-12EEA3730FDA}" type="presOf" srcId="{503F86BE-A218-4222-8050-2AFE30321078}" destId="{E66623FE-099B-4A05-B903-A511443A6F45}" srcOrd="0" destOrd="0" presId="urn:microsoft.com/office/officeart/2008/layout/LinedList"/>
    <dgm:cxn modelId="{244606B0-70CE-4CE9-AC33-BDFBC4CE3788}" type="presOf" srcId="{068F0B56-0682-493B-934D-0749090559C4}" destId="{F6B4EE75-5448-4A64-8B03-B689642C639D}" srcOrd="0" destOrd="0" presId="urn:microsoft.com/office/officeart/2008/layout/LinedList"/>
    <dgm:cxn modelId="{C74A50BA-6B62-48B9-9F89-0C4616C4609E}" srcId="{068F0B56-0682-493B-934D-0749090559C4}" destId="{503F86BE-A218-4222-8050-2AFE30321078}" srcOrd="2" destOrd="0" parTransId="{98ED3B79-CF34-41EA-962A-96DDF978AB1D}" sibTransId="{821852B4-C48C-4677-85F1-9DA80845F53A}"/>
    <dgm:cxn modelId="{1F7CFC08-EFD9-4E44-889A-ABB5F0ABECB0}" type="presParOf" srcId="{F6B4EE75-5448-4A64-8B03-B689642C639D}" destId="{7E519A3B-FC6B-4D4B-9960-1020ACFEEE74}" srcOrd="0" destOrd="0" presId="urn:microsoft.com/office/officeart/2008/layout/LinedList"/>
    <dgm:cxn modelId="{E2CD17D3-D8EC-422F-B3A8-5DEDCB131C05}" type="presParOf" srcId="{F6B4EE75-5448-4A64-8B03-B689642C639D}" destId="{3E698733-3C08-4684-9C7A-4C95D6FB8563}" srcOrd="1" destOrd="0" presId="urn:microsoft.com/office/officeart/2008/layout/LinedList"/>
    <dgm:cxn modelId="{9EB32DB4-A4CE-4630-BF00-F848E8F79A8F}" type="presParOf" srcId="{3E698733-3C08-4684-9C7A-4C95D6FB8563}" destId="{1C9C17FF-EA60-416E-BFAF-DAC71755CA83}" srcOrd="0" destOrd="0" presId="urn:microsoft.com/office/officeart/2008/layout/LinedList"/>
    <dgm:cxn modelId="{565396A8-4C7C-422A-8C1F-A0B8CAB1342B}" type="presParOf" srcId="{3E698733-3C08-4684-9C7A-4C95D6FB8563}" destId="{A5937AEA-BCFD-453F-AD2B-1DCC5691A231}" srcOrd="1" destOrd="0" presId="urn:microsoft.com/office/officeart/2008/layout/LinedList"/>
    <dgm:cxn modelId="{13FBF7E3-AC5B-49E8-81D1-819EF0644838}" type="presParOf" srcId="{F6B4EE75-5448-4A64-8B03-B689642C639D}" destId="{6CEC4C5A-4194-4E15-A2E0-6FF2231128E2}" srcOrd="2" destOrd="0" presId="urn:microsoft.com/office/officeart/2008/layout/LinedList"/>
    <dgm:cxn modelId="{3C6AD87C-5FDC-4725-878D-E4E914953693}" type="presParOf" srcId="{F6B4EE75-5448-4A64-8B03-B689642C639D}" destId="{A8E3D673-2E4B-4D29-85EC-1455D64CE41F}" srcOrd="3" destOrd="0" presId="urn:microsoft.com/office/officeart/2008/layout/LinedList"/>
    <dgm:cxn modelId="{C4D7A261-F5FF-4E3B-9FF4-ADE1AC503B72}" type="presParOf" srcId="{A8E3D673-2E4B-4D29-85EC-1455D64CE41F}" destId="{77FBF7ED-4AF6-4252-9011-EE4C82CAD4F3}" srcOrd="0" destOrd="0" presId="urn:microsoft.com/office/officeart/2008/layout/LinedList"/>
    <dgm:cxn modelId="{34B01D30-C3D9-4A0C-A0F0-9B15EC8F3B00}" type="presParOf" srcId="{A8E3D673-2E4B-4D29-85EC-1455D64CE41F}" destId="{CF8E64EE-76D5-4948-878F-E78BE0CC15AA}" srcOrd="1" destOrd="0" presId="urn:microsoft.com/office/officeart/2008/layout/LinedList"/>
    <dgm:cxn modelId="{9CC97C46-3FC0-49C5-A63F-F7327691DF89}" type="presParOf" srcId="{F6B4EE75-5448-4A64-8B03-B689642C639D}" destId="{FE79ECC4-B2EF-4DA6-819F-F441DFD72513}" srcOrd="4" destOrd="0" presId="urn:microsoft.com/office/officeart/2008/layout/LinedList"/>
    <dgm:cxn modelId="{0471A6A8-D619-47CE-990B-5C195042ABF4}" type="presParOf" srcId="{F6B4EE75-5448-4A64-8B03-B689642C639D}" destId="{5046BA3F-CA81-40AF-A793-BF7C2E6E92C6}" srcOrd="5" destOrd="0" presId="urn:microsoft.com/office/officeart/2008/layout/LinedList"/>
    <dgm:cxn modelId="{7AEFD17B-158A-404A-83CC-317851282EE9}" type="presParOf" srcId="{5046BA3F-CA81-40AF-A793-BF7C2E6E92C6}" destId="{E66623FE-099B-4A05-B903-A511443A6F45}" srcOrd="0" destOrd="0" presId="urn:microsoft.com/office/officeart/2008/layout/LinedList"/>
    <dgm:cxn modelId="{29211EAD-9003-42E5-A8B2-ACE3AB3EB1DD}" type="presParOf" srcId="{5046BA3F-CA81-40AF-A793-BF7C2E6E92C6}" destId="{3AAF89DB-F0C5-487B-B1E8-232BE84115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2D76F-D016-4AB9-9864-18D3E09E5F64}">
      <dsp:nvSpPr>
        <dsp:cNvPr id="0" name=""/>
        <dsp:cNvSpPr/>
      </dsp:nvSpPr>
      <dsp:spPr>
        <a:xfrm>
          <a:off x="198240" y="969012"/>
          <a:ext cx="1059481" cy="10894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54F35-2CFE-4490-BC59-AD994A0F6BE2}">
      <dsp:nvSpPr>
        <dsp:cNvPr id="0" name=""/>
        <dsp:cNvSpPr/>
      </dsp:nvSpPr>
      <dsp:spPr>
        <a:xfrm>
          <a:off x="395463" y="1180793"/>
          <a:ext cx="665034" cy="6659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D8F55E-1684-4850-8F48-A5C3972B8AD1}">
      <dsp:nvSpPr>
        <dsp:cNvPr id="0" name=""/>
        <dsp:cNvSpPr/>
      </dsp:nvSpPr>
      <dsp:spPr>
        <a:xfrm>
          <a:off x="246" y="2234219"/>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dirty="0"/>
            <a:t>MEHMET TAHA APAK Project </a:t>
          </a:r>
          <a:r>
            <a:rPr lang="tr-TR" sz="1200" kern="1200" dirty="0" err="1"/>
            <a:t>manager</a:t>
          </a:r>
          <a:r>
            <a:rPr lang="tr-TR" sz="1200" kern="1200" dirty="0"/>
            <a:t> #Chapter1 </a:t>
          </a:r>
          <a:endParaRPr lang="en-US" sz="1200" kern="1200" dirty="0"/>
        </a:p>
      </dsp:txBody>
      <dsp:txXfrm>
        <a:off x="246" y="2234219"/>
        <a:ext cx="1455468" cy="582187"/>
      </dsp:txXfrm>
    </dsp:sp>
    <dsp:sp modelId="{0EAE3AA7-31E9-4B55-959D-E091E9351D88}">
      <dsp:nvSpPr>
        <dsp:cNvPr id="0" name=""/>
        <dsp:cNvSpPr/>
      </dsp:nvSpPr>
      <dsp:spPr>
        <a:xfrm>
          <a:off x="1892568" y="955566"/>
          <a:ext cx="1091177" cy="114328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EB9EF-0F98-4439-98B7-974EA06C680E}">
      <dsp:nvSpPr>
        <dsp:cNvPr id="0" name=""/>
        <dsp:cNvSpPr/>
      </dsp:nvSpPr>
      <dsp:spPr>
        <a:xfrm>
          <a:off x="2143582" y="1180791"/>
          <a:ext cx="589147" cy="6928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79BA8-FFF9-487F-A577-98A7D682EC24}">
      <dsp:nvSpPr>
        <dsp:cNvPr id="0" name=""/>
        <dsp:cNvSpPr/>
      </dsp:nvSpPr>
      <dsp:spPr>
        <a:xfrm>
          <a:off x="1710422" y="2247665"/>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a:t>CEM ERDOĞDU      System Analyst #Chapter2</a:t>
          </a:r>
          <a:endParaRPr lang="en-US" sz="1200" kern="1200"/>
        </a:p>
      </dsp:txBody>
      <dsp:txXfrm>
        <a:off x="1710422" y="2247665"/>
        <a:ext cx="1455468" cy="582187"/>
      </dsp:txXfrm>
    </dsp:sp>
    <dsp:sp modelId="{BEBF6814-EE61-4E4B-9D15-30FA9A5FAD9D}">
      <dsp:nvSpPr>
        <dsp:cNvPr id="0" name=""/>
        <dsp:cNvSpPr/>
      </dsp:nvSpPr>
      <dsp:spPr>
        <a:xfrm>
          <a:off x="3631722" y="964528"/>
          <a:ext cx="1033219" cy="110743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6B1E1-B41B-470D-83D5-E1821B1E81DC}">
      <dsp:nvSpPr>
        <dsp:cNvPr id="0" name=""/>
        <dsp:cNvSpPr/>
      </dsp:nvSpPr>
      <dsp:spPr>
        <a:xfrm>
          <a:off x="3828945" y="1153902"/>
          <a:ext cx="638774" cy="728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D7008-4F9C-4353-AB01-74748E2FE8F1}">
      <dsp:nvSpPr>
        <dsp:cNvPr id="0" name=""/>
        <dsp:cNvSpPr/>
      </dsp:nvSpPr>
      <dsp:spPr>
        <a:xfrm>
          <a:off x="3420598" y="2238702"/>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dirty="0"/>
            <a:t>BERKAY ASLAN Developer #Chapter3</a:t>
          </a:r>
          <a:endParaRPr lang="en-US" sz="1200" kern="1200" dirty="0"/>
        </a:p>
      </dsp:txBody>
      <dsp:txXfrm>
        <a:off x="3420598" y="2238702"/>
        <a:ext cx="1455468" cy="582187"/>
      </dsp:txXfrm>
    </dsp:sp>
    <dsp:sp modelId="{019E0725-F99C-41BD-AB0B-29B0E176AB2E}">
      <dsp:nvSpPr>
        <dsp:cNvPr id="0" name=""/>
        <dsp:cNvSpPr/>
      </dsp:nvSpPr>
      <dsp:spPr>
        <a:xfrm>
          <a:off x="5370877" y="967811"/>
          <a:ext cx="975261" cy="109430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12412-444D-437B-A4E8-55374F6A74B8}">
      <dsp:nvSpPr>
        <dsp:cNvPr id="0" name=""/>
        <dsp:cNvSpPr/>
      </dsp:nvSpPr>
      <dsp:spPr>
        <a:xfrm>
          <a:off x="5586027" y="1183196"/>
          <a:ext cx="544960" cy="663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1000" r="-1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290125-9477-4AAD-A4DA-08A41849C4C1}">
      <dsp:nvSpPr>
        <dsp:cNvPr id="0" name=""/>
        <dsp:cNvSpPr/>
      </dsp:nvSpPr>
      <dsp:spPr>
        <a:xfrm>
          <a:off x="5130773" y="2235419"/>
          <a:ext cx="1455468" cy="58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tr-TR" sz="1200" kern="1200" dirty="0"/>
            <a:t>BURAK KAYA   </a:t>
          </a:r>
          <a:r>
            <a:rPr lang="tr-TR" sz="1200" kern="1200" dirty="0" err="1"/>
            <a:t>Busıness</a:t>
          </a:r>
          <a:r>
            <a:rPr lang="tr-TR" sz="1200" kern="1200" dirty="0"/>
            <a:t> </a:t>
          </a:r>
          <a:r>
            <a:rPr lang="tr-TR" sz="1200" kern="1200" dirty="0" err="1"/>
            <a:t>analyst</a:t>
          </a:r>
          <a:r>
            <a:rPr lang="tr-TR" sz="1200" kern="1200" dirty="0"/>
            <a:t>        #Chapter 4 </a:t>
          </a:r>
          <a:endParaRPr lang="en-US" sz="1200" kern="1200" dirty="0"/>
        </a:p>
      </dsp:txBody>
      <dsp:txXfrm>
        <a:off x="5130773" y="2235419"/>
        <a:ext cx="1455468" cy="582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EF85D-6692-4F64-986B-B045848617E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9C2FB-3C4F-4E04-AC83-F9A2E2ACBDB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Time constraint: The project is expected to take approximately 6 months to complete, including</a:t>
          </a:r>
          <a:r>
            <a:rPr lang="tr-TR" sz="2100" kern="1200" dirty="0"/>
            <a:t> </a:t>
          </a:r>
          <a:r>
            <a:rPr lang="tr-TR" sz="2100" kern="1200" dirty="0" err="1"/>
            <a:t>analysis</a:t>
          </a:r>
          <a:r>
            <a:rPr lang="tr-TR" sz="2100" kern="1200" dirty="0"/>
            <a:t>,</a:t>
          </a:r>
          <a:r>
            <a:rPr lang="en-GB" sz="2100" kern="1200" dirty="0"/>
            <a:t> design, development, testing, and deployment. </a:t>
          </a:r>
          <a:endParaRPr lang="en-US" sz="2100" kern="1200" dirty="0"/>
        </a:p>
      </dsp:txBody>
      <dsp:txXfrm>
        <a:off x="0" y="0"/>
        <a:ext cx="6900512" cy="1384035"/>
      </dsp:txXfrm>
    </dsp:sp>
    <dsp:sp modelId="{60BB3E84-EDE9-4CFD-8262-FA7507C4691F}">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C1898A-57A1-4FD5-9BB9-88A7FA9AA71A}">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Resource constraint: The project will require a team of web developers, designers, and project managers, as well as the necessary equipment and software to develop and test the food ordering app. </a:t>
          </a:r>
          <a:endParaRPr lang="en-US" sz="2100" kern="1200"/>
        </a:p>
      </dsp:txBody>
      <dsp:txXfrm>
        <a:off x="0" y="1384035"/>
        <a:ext cx="6900512" cy="1384035"/>
      </dsp:txXfrm>
    </dsp:sp>
    <dsp:sp modelId="{486EE324-26B8-4486-A2E3-022C26B3D125}">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FA60C-5D54-42B5-8CA3-FC856ACA14A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Budget constraint: The project has a fixed budget, and any unexpected costs or changes to the scope of the project may impact the overall cost and profitability of the project. </a:t>
          </a:r>
          <a:endParaRPr lang="en-US" sz="2100" kern="1200"/>
        </a:p>
      </dsp:txBody>
      <dsp:txXfrm>
        <a:off x="0" y="2768070"/>
        <a:ext cx="6900512" cy="1384035"/>
      </dsp:txXfrm>
    </dsp:sp>
    <dsp:sp modelId="{4DC87578-2DBF-4F68-93D7-62637E3D6EAB}">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0C1577-6C62-4867-B779-DA271748581E}">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Technical constraint: The project involves the development of a web-based platform, and may be subject to technical challenges or limitations that could impact the performance, stability, or security of the system.</a:t>
          </a:r>
          <a:endParaRPr lang="en-US" sz="2100" kern="120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19A3B-FC6B-4D4B-9960-1020ACFEEE74}">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C17FF-EA60-416E-BFAF-DAC71755CA8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Legal and regulatory constraints: The system may be subject to certain legal and regulatory constraints, such as data protection or privacy laws. </a:t>
          </a:r>
          <a:endParaRPr lang="en-US" sz="2300" kern="1200"/>
        </a:p>
      </dsp:txBody>
      <dsp:txXfrm>
        <a:off x="0" y="2703"/>
        <a:ext cx="6900512" cy="1843578"/>
      </dsp:txXfrm>
    </dsp:sp>
    <dsp:sp modelId="{6CEC4C5A-4194-4E15-A2E0-6FF2231128E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FBF7ED-4AF6-4252-9011-EE4C82CAD4F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Stakeholder constraint: The project involves multiple stakeholders, including the customers, the restaurant, and the project team, and their needs, preferences, and expectations may impact the scope, direction, and success of the project. </a:t>
          </a:r>
          <a:endParaRPr lang="en-US" sz="2300" kern="1200"/>
        </a:p>
      </dsp:txBody>
      <dsp:txXfrm>
        <a:off x="0" y="1846281"/>
        <a:ext cx="6900512" cy="1843578"/>
      </dsp:txXfrm>
    </dsp:sp>
    <dsp:sp modelId="{FE79ECC4-B2EF-4DA6-819F-F441DFD72513}">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623FE-099B-4A05-B903-A511443A6F4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User preferences and expectations: The system will also be constrained by the preferences and expectations of the users, both customers and restaurant staff. </a:t>
          </a:r>
          <a:endParaRPr lang="en-US" sz="23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515C-7A3D-84F3-87F5-03BEF732E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52F0D-F2A7-5776-CA04-43C103A17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B7A1F-C269-5462-D671-CB24CCD54EA6}"/>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4A572724-F63F-FB29-387D-6CD4311C6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9A9E3-1527-A060-E1A7-FEDC1FCEC93E}"/>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46583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0E1C-EDA2-BC43-349B-2D9B033564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94B162-A1FB-D929-656C-26874CFB44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6B7E7-9CBE-5799-8660-71D4E61936A3}"/>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82D3C9D5-93A8-55DB-04CD-CD828B39C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3F7FD-F00D-70D4-BBD9-6A5976F92344}"/>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20087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16A17-5FD1-33D1-3A66-212853651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BC136B-284C-21C2-58A2-B57AC9FB7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ED862-BED6-F560-2842-A3CB17F82259}"/>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CA34974B-43CD-B0B0-756C-544D765D6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902B8-3556-01B0-9529-FDBA19CA5269}"/>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175041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AA57-0A26-C8E8-32F0-2C6DD71C6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53DF8-7957-8261-BD66-775BD9BB1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EFE0B-C629-240F-127C-8C07898A9EAD}"/>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18E34F43-4009-66B2-DC7F-8982BB794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7095-3DE9-9919-0663-E64EFE1E24A1}"/>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205792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F322-C4DF-F54F-79A2-65908F78C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F033A-09BA-FEAF-B936-68B259679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AAE3BC-2352-953A-E7F9-EB104E33EBBD}"/>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CC4DC4ED-43B5-547A-CBBC-E49FAF337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91983-2AF0-EE6F-FFE0-854578BE14EF}"/>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196824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A57-ED62-E013-D337-A2D4CF949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D5122-8A41-ED00-F39C-390B561541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E36695-18FB-FD39-F025-90537C383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EF2F04-FDFC-6D17-058D-05CCE0DF1A67}"/>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6" name="Footer Placeholder 5">
            <a:extLst>
              <a:ext uri="{FF2B5EF4-FFF2-40B4-BE49-F238E27FC236}">
                <a16:creationId xmlns:a16="http://schemas.microsoft.com/office/drawing/2014/main" id="{C95CD3BB-AF83-9259-077D-1D888E658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CEF2B-A2AD-2D27-8C70-D6EA17206BD6}"/>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350761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928A-47E6-292F-FD16-42CC0F1316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977EF-CAC7-18FF-0B7A-1852627B8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5A0A8-798E-97EC-E026-97C236498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0FE5A-10EC-138F-ED85-0E9820A67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76E056-D027-06F1-0592-81DC20FEAC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291FA-4248-5919-D869-A31910EF6A74}"/>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8" name="Footer Placeholder 7">
            <a:extLst>
              <a:ext uri="{FF2B5EF4-FFF2-40B4-BE49-F238E27FC236}">
                <a16:creationId xmlns:a16="http://schemas.microsoft.com/office/drawing/2014/main" id="{5A08C0C1-57DB-1E4A-93BD-A71F879EC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4DF663-4B89-6AD0-05E0-E9B2D8AC1AB0}"/>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376253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01FC-60B4-CCB3-DB2D-D9B3FE9D5B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47AE0-8F41-DEB9-07BB-EE438FDA0F48}"/>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4" name="Footer Placeholder 3">
            <a:extLst>
              <a:ext uri="{FF2B5EF4-FFF2-40B4-BE49-F238E27FC236}">
                <a16:creationId xmlns:a16="http://schemas.microsoft.com/office/drawing/2014/main" id="{DE4BBF16-9E8D-D736-1B34-A078D5BB4C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395C36-EE75-7175-1024-B1FA9C4D4204}"/>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399326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71A83-E300-A509-C269-DE988238C88B}"/>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3" name="Footer Placeholder 2">
            <a:extLst>
              <a:ext uri="{FF2B5EF4-FFF2-40B4-BE49-F238E27FC236}">
                <a16:creationId xmlns:a16="http://schemas.microsoft.com/office/drawing/2014/main" id="{54DF1FC1-F6D0-2B69-BA24-0E265C1225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8843A4-80ED-2274-6322-ED2AA18E016E}"/>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275646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0C1D-9613-FBDB-6D8F-C2023894E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949FFD-43A4-82F9-B58A-FE7BB1376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3586DC-77F8-DA66-71C6-AC343D83E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B9810-BF8B-D2DB-6385-6196249959C7}"/>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6" name="Footer Placeholder 5">
            <a:extLst>
              <a:ext uri="{FF2B5EF4-FFF2-40B4-BE49-F238E27FC236}">
                <a16:creationId xmlns:a16="http://schemas.microsoft.com/office/drawing/2014/main" id="{A0B2FA40-139A-0797-61AE-63514F44B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6F19E-CA0B-B2F7-8A27-5AC35AC3DD2B}"/>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170508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BF6C-2367-61E0-F8E4-3BF7E9455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FC799-D795-D454-D2FC-8C5AA687D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18DED-8D25-709B-6F92-F225F5187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52E39-2E6E-A57A-397E-2D725EDD74A5}"/>
              </a:ext>
            </a:extLst>
          </p:cNvPr>
          <p:cNvSpPr>
            <a:spLocks noGrp="1"/>
          </p:cNvSpPr>
          <p:nvPr>
            <p:ph type="dt" sz="half" idx="10"/>
          </p:nvPr>
        </p:nvSpPr>
        <p:spPr/>
        <p:txBody>
          <a:bodyPr/>
          <a:lstStyle/>
          <a:p>
            <a:fld id="{83C998B5-7F1D-49D4-B584-D92C23C2F41F}" type="datetimeFigureOut">
              <a:rPr lang="en-US" smtClean="0"/>
              <a:t>1/4/2023</a:t>
            </a:fld>
            <a:endParaRPr lang="en-US"/>
          </a:p>
        </p:txBody>
      </p:sp>
      <p:sp>
        <p:nvSpPr>
          <p:cNvPr id="6" name="Footer Placeholder 5">
            <a:extLst>
              <a:ext uri="{FF2B5EF4-FFF2-40B4-BE49-F238E27FC236}">
                <a16:creationId xmlns:a16="http://schemas.microsoft.com/office/drawing/2014/main" id="{CE5C0089-918A-079D-439A-86C4E2FA1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D489D-711C-E40B-EB63-9FAE9861B1F4}"/>
              </a:ext>
            </a:extLst>
          </p:cNvPr>
          <p:cNvSpPr>
            <a:spLocks noGrp="1"/>
          </p:cNvSpPr>
          <p:nvPr>
            <p:ph type="sldNum" sz="quarter" idx="12"/>
          </p:nvPr>
        </p:nvSpPr>
        <p:spPr/>
        <p:txBody>
          <a:bodyPr/>
          <a:lstStyle/>
          <a:p>
            <a:fld id="{64342AA6-B093-47C1-AEFA-3AB01F66085F}" type="slidenum">
              <a:rPr lang="en-US" smtClean="0"/>
              <a:t>‹#›</a:t>
            </a:fld>
            <a:endParaRPr lang="en-US"/>
          </a:p>
        </p:txBody>
      </p:sp>
    </p:spTree>
    <p:extLst>
      <p:ext uri="{BB962C8B-B14F-4D97-AF65-F5344CB8AC3E}">
        <p14:creationId xmlns:p14="http://schemas.microsoft.com/office/powerpoint/2010/main" val="46189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A6DC0-740E-4BB2-FC99-17031754B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0C80EF-9EDF-5822-E6DC-CB33FB6164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47222-BEAC-D9BB-B4FD-220CF5911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998B5-7F1D-49D4-B584-D92C23C2F41F}" type="datetimeFigureOut">
              <a:rPr lang="en-US" smtClean="0"/>
              <a:t>1/4/2023</a:t>
            </a:fld>
            <a:endParaRPr lang="en-US"/>
          </a:p>
        </p:txBody>
      </p:sp>
      <p:sp>
        <p:nvSpPr>
          <p:cNvPr id="5" name="Footer Placeholder 4">
            <a:extLst>
              <a:ext uri="{FF2B5EF4-FFF2-40B4-BE49-F238E27FC236}">
                <a16:creationId xmlns:a16="http://schemas.microsoft.com/office/drawing/2014/main" id="{D5738A5A-E7F3-B88F-C50E-D4BD5C152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F7BD6F-110C-4448-77D0-A7B9A01F4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42AA6-B093-47C1-AEFA-3AB01F66085F}" type="slidenum">
              <a:rPr lang="en-US" smtClean="0"/>
              <a:t>‹#›</a:t>
            </a:fld>
            <a:endParaRPr lang="en-US"/>
          </a:p>
        </p:txBody>
      </p:sp>
    </p:spTree>
    <p:extLst>
      <p:ext uri="{BB962C8B-B14F-4D97-AF65-F5344CB8AC3E}">
        <p14:creationId xmlns:p14="http://schemas.microsoft.com/office/powerpoint/2010/main" val="83510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Hand drawn illustration of assorted desserts and drinks">
            <a:extLst>
              <a:ext uri="{FF2B5EF4-FFF2-40B4-BE49-F238E27FC236}">
                <a16:creationId xmlns:a16="http://schemas.microsoft.com/office/drawing/2014/main" id="{EB9EDB2B-9DD4-040F-088E-AD0693C437B8}"/>
              </a:ext>
            </a:extLst>
          </p:cNvPr>
          <p:cNvPicPr>
            <a:picLocks noChangeAspect="1"/>
          </p:cNvPicPr>
          <p:nvPr/>
        </p:nvPicPr>
        <p:blipFill rotWithShape="1">
          <a:blip r:embed="rId2"/>
          <a:srcRect t="4453" r="-1" b="79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D6773F-B62D-DEEC-0DE4-881C9159E9A9}"/>
              </a:ext>
            </a:extLst>
          </p:cNvPr>
          <p:cNvSpPr>
            <a:spLocks noGrp="1"/>
          </p:cNvSpPr>
          <p:nvPr>
            <p:ph type="ctrTitle"/>
          </p:nvPr>
        </p:nvSpPr>
        <p:spPr>
          <a:xfrm>
            <a:off x="477981" y="1122363"/>
            <a:ext cx="4023360" cy="3204134"/>
          </a:xfrm>
        </p:spPr>
        <p:txBody>
          <a:bodyPr anchor="b">
            <a:normAutofit/>
          </a:bodyPr>
          <a:lstStyle/>
          <a:p>
            <a:pPr algn="l"/>
            <a:r>
              <a:rPr lang="tr-TR" sz="4800"/>
              <a:t>Online Food Ordering System </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9957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0119-3974-1779-179F-7C2813EADE4F}"/>
              </a:ext>
            </a:extLst>
          </p:cNvPr>
          <p:cNvSpPr>
            <a:spLocks noGrp="1"/>
          </p:cNvSpPr>
          <p:nvPr>
            <p:ph type="title"/>
          </p:nvPr>
        </p:nvSpPr>
        <p:spPr>
          <a:xfrm>
            <a:off x="635000" y="640823"/>
            <a:ext cx="3418659" cy="5583148"/>
          </a:xfrm>
        </p:spPr>
        <p:txBody>
          <a:bodyPr anchor="ctr">
            <a:normAutofit/>
          </a:bodyPr>
          <a:lstStyle/>
          <a:p>
            <a:r>
              <a:rPr lang="en-GB" sz="5000">
                <a:effectLst/>
                <a:latin typeface="Calibri" panose="020F0502020204030204" pitchFamily="34" charset="0"/>
                <a:ea typeface="Calibri" panose="020F0502020204030204" pitchFamily="34" charset="0"/>
                <a:cs typeface="Times New Roman" panose="02020603050405020304" pitchFamily="18" charset="0"/>
              </a:rPr>
              <a:t>The Project Constraints:</a:t>
            </a:r>
            <a:br>
              <a:rPr lang="en-US" sz="5000">
                <a:effectLst/>
                <a:latin typeface="Calibri" panose="020F0502020204030204" pitchFamily="34" charset="0"/>
                <a:ea typeface="Calibri" panose="020F0502020204030204" pitchFamily="34" charset="0"/>
                <a:cs typeface="Times New Roman" panose="02020603050405020304" pitchFamily="18" charset="0"/>
              </a:rPr>
            </a:br>
            <a:endParaRPr lang="en-US" sz="5000"/>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E46B80AD-7F14-D22E-D49D-DA1025EA3295}"/>
              </a:ext>
            </a:extLst>
          </p:cNvPr>
          <p:cNvGraphicFramePr>
            <a:graphicFrameLocks noGrp="1"/>
          </p:cNvGraphicFramePr>
          <p:nvPr>
            <p:ph idx="1"/>
            <p:extLst>
              <p:ext uri="{D42A27DB-BD31-4B8C-83A1-F6EECF244321}">
                <p14:modId xmlns:p14="http://schemas.microsoft.com/office/powerpoint/2010/main" val="25578260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53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0367-08C6-A962-D0C2-0EEB1EE4BA8E}"/>
              </a:ext>
            </a:extLst>
          </p:cNvPr>
          <p:cNvSpPr>
            <a:spLocks noGrp="1"/>
          </p:cNvSpPr>
          <p:nvPr>
            <p:ph type="title"/>
          </p:nvPr>
        </p:nvSpPr>
        <p:spPr>
          <a:xfrm>
            <a:off x="635000" y="640823"/>
            <a:ext cx="3418659" cy="5583148"/>
          </a:xfrm>
        </p:spPr>
        <p:txBody>
          <a:bodyPr anchor="ctr">
            <a:normAutofit/>
          </a:bodyPr>
          <a:lstStyle/>
          <a:p>
            <a:r>
              <a:rPr lang="tr-TR" sz="5000" dirty="0"/>
              <a:t>Constraints-2</a:t>
            </a:r>
            <a:endParaRPr lang="en-US" sz="50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5A2CEA-0409-A1E9-3BFC-EBAA9CFC3A36}"/>
              </a:ext>
            </a:extLst>
          </p:cNvPr>
          <p:cNvGraphicFramePr>
            <a:graphicFrameLocks noGrp="1"/>
          </p:cNvGraphicFramePr>
          <p:nvPr>
            <p:ph idx="1"/>
            <p:extLst>
              <p:ext uri="{D42A27DB-BD31-4B8C-83A1-F6EECF244321}">
                <p14:modId xmlns:p14="http://schemas.microsoft.com/office/powerpoint/2010/main" val="21060301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77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873BA-97F4-5779-9E55-6B65754A3DA6}"/>
              </a:ext>
            </a:extLst>
          </p:cNvPr>
          <p:cNvSpPr>
            <a:spLocks noGrp="1"/>
          </p:cNvSpPr>
          <p:nvPr>
            <p:ph type="title"/>
          </p:nvPr>
        </p:nvSpPr>
        <p:spPr>
          <a:xfrm>
            <a:off x="838200" y="365125"/>
            <a:ext cx="10515600" cy="1325563"/>
          </a:xfrm>
        </p:spPr>
        <p:txBody>
          <a:bodyPr>
            <a:normAutofit/>
          </a:bodyPr>
          <a:lstStyle/>
          <a:p>
            <a:r>
              <a:rPr lang="en-GB" sz="4200" dirty="0">
                <a:effectLst/>
                <a:latin typeface="Calibri" panose="020F0502020204030204" pitchFamily="34" charset="0"/>
                <a:ea typeface="Calibri" panose="020F0502020204030204" pitchFamily="34" charset="0"/>
                <a:cs typeface="Times New Roman" panose="02020603050405020304" pitchFamily="18" charset="0"/>
              </a:rPr>
              <a:t>Actor Glossary:</a:t>
            </a:r>
            <a:br>
              <a:rPr lang="en-US" sz="4200" dirty="0">
                <a:effectLst/>
                <a:latin typeface="Calibri" panose="020F0502020204030204" pitchFamily="34" charset="0"/>
                <a:ea typeface="Calibri" panose="020F0502020204030204" pitchFamily="34" charset="0"/>
                <a:cs typeface="Times New Roman" panose="02020603050405020304" pitchFamily="18" charset="0"/>
              </a:rPr>
            </a:b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DAA7E2-3858-3DB2-7ED0-82C49117B108}"/>
              </a:ext>
            </a:extLst>
          </p:cNvPr>
          <p:cNvSpPr>
            <a:spLocks noGrp="1"/>
          </p:cNvSpPr>
          <p:nvPr>
            <p:ph idx="1"/>
          </p:nvPr>
        </p:nvSpPr>
        <p:spPr>
          <a:xfrm>
            <a:off x="838200" y="1929384"/>
            <a:ext cx="10515600" cy="4251960"/>
          </a:xfrm>
        </p:spPr>
        <p:txBody>
          <a:bodyPr>
            <a:normAutofit/>
          </a:bodyPr>
          <a:lstStyle/>
          <a:p>
            <a:r>
              <a:rPr lang="en-GB" sz="1900">
                <a:effectLst/>
                <a:latin typeface="Calibri" panose="020F0502020204030204" pitchFamily="34" charset="0"/>
                <a:ea typeface="Calibri" panose="020F0502020204030204" pitchFamily="34" charset="0"/>
                <a:cs typeface="Times New Roman" panose="02020603050405020304" pitchFamily="18" charset="0"/>
              </a:rPr>
              <a:t>Customers: Customers are the primary human actors in the system, interacting with the system through the web interface to browse the menu, place orders, and make payments.</a:t>
            </a:r>
            <a:endParaRPr lang="tr-TR" sz="1900">
              <a:effectLst/>
              <a:latin typeface="Calibri" panose="020F0502020204030204" pitchFamily="34" charset="0"/>
              <a:ea typeface="Calibri" panose="020F0502020204030204" pitchFamily="34" charset="0"/>
              <a:cs typeface="Times New Roman" panose="02020603050405020304" pitchFamily="18" charset="0"/>
            </a:endParaRPr>
          </a:p>
          <a:p>
            <a:r>
              <a:rPr lang="en-GB" sz="1900">
                <a:effectLst/>
                <a:latin typeface="Calibri" panose="020F0502020204030204" pitchFamily="34" charset="0"/>
                <a:ea typeface="Calibri" panose="020F0502020204030204" pitchFamily="34" charset="0"/>
                <a:cs typeface="Times New Roman" panose="02020603050405020304" pitchFamily="18" charset="0"/>
              </a:rPr>
              <a:t>Restaurant: The restaurant</a:t>
            </a:r>
            <a:r>
              <a:rPr lang="tr-TR" sz="1900">
                <a:effectLst/>
                <a:latin typeface="Calibri" panose="020F0502020204030204" pitchFamily="34" charset="0"/>
                <a:ea typeface="Calibri" panose="020F0502020204030204" pitchFamily="34" charset="0"/>
                <a:cs typeface="Times New Roman" panose="02020603050405020304" pitchFamily="18" charset="0"/>
              </a:rPr>
              <a:t> and the restaurant staff</a:t>
            </a:r>
            <a:r>
              <a:rPr lang="en-GB" sz="1900">
                <a:effectLst/>
                <a:latin typeface="Calibri" panose="020F0502020204030204" pitchFamily="34" charset="0"/>
                <a:ea typeface="Calibri" panose="020F0502020204030204" pitchFamily="34" charset="0"/>
                <a:cs typeface="Times New Roman" panose="02020603050405020304" pitchFamily="18" charset="0"/>
              </a:rPr>
              <a:t> </a:t>
            </a:r>
            <a:r>
              <a:rPr lang="tr-TR" sz="1900">
                <a:latin typeface="Calibri" panose="020F0502020204030204" pitchFamily="34" charset="0"/>
                <a:ea typeface="Calibri" panose="020F0502020204030204" pitchFamily="34" charset="0"/>
                <a:cs typeface="Times New Roman" panose="02020603050405020304" pitchFamily="18" charset="0"/>
              </a:rPr>
              <a:t>are</a:t>
            </a:r>
            <a:r>
              <a:rPr lang="en-GB" sz="1900">
                <a:effectLst/>
                <a:latin typeface="Calibri" panose="020F0502020204030204" pitchFamily="34" charset="0"/>
                <a:ea typeface="Calibri" panose="020F0502020204030204" pitchFamily="34" charset="0"/>
                <a:cs typeface="Times New Roman" panose="02020603050405020304" pitchFamily="18" charset="0"/>
              </a:rPr>
              <a:t> the provider of the food and services, and is responsible for managing and fulfilling the orders placed through the </a:t>
            </a:r>
            <a:r>
              <a:rPr lang="tr-TR" sz="1900">
                <a:latin typeface="Calibri" panose="020F0502020204030204" pitchFamily="34" charset="0"/>
                <a:ea typeface="Calibri" panose="020F0502020204030204" pitchFamily="34" charset="0"/>
                <a:cs typeface="Times New Roman" panose="02020603050405020304" pitchFamily="18" charset="0"/>
              </a:rPr>
              <a:t>system.</a:t>
            </a:r>
          </a:p>
          <a:p>
            <a:r>
              <a:rPr lang="en-GB" sz="1900">
                <a:effectLst/>
                <a:latin typeface="Calibri" panose="020F0502020204030204" pitchFamily="34" charset="0"/>
                <a:ea typeface="Calibri" panose="020F0502020204030204" pitchFamily="34" charset="0"/>
                <a:cs typeface="Times New Roman" panose="02020603050405020304" pitchFamily="18" charset="0"/>
              </a:rPr>
              <a:t>Project team: The project team is responsible for designing, developing, and maintaining the </a:t>
            </a:r>
            <a:r>
              <a:rPr lang="tr-TR" sz="1900">
                <a:effectLst/>
                <a:latin typeface="Calibri" panose="020F0502020204030204" pitchFamily="34" charset="0"/>
                <a:ea typeface="Calibri" panose="020F0502020204030204" pitchFamily="34" charset="0"/>
                <a:cs typeface="Times New Roman" panose="02020603050405020304" pitchFamily="18" charset="0"/>
              </a:rPr>
              <a:t>online </a:t>
            </a:r>
            <a:r>
              <a:rPr lang="en-GB" sz="1900">
                <a:effectLst/>
                <a:latin typeface="Calibri" panose="020F0502020204030204" pitchFamily="34" charset="0"/>
                <a:ea typeface="Calibri" panose="020F0502020204030204" pitchFamily="34" charset="0"/>
                <a:cs typeface="Times New Roman" panose="02020603050405020304" pitchFamily="18" charset="0"/>
              </a:rPr>
              <a:t>food ordering system. </a:t>
            </a:r>
            <a:endParaRPr lang="tr-TR" sz="1900">
              <a:effectLst/>
              <a:latin typeface="Calibri" panose="020F0502020204030204" pitchFamily="34" charset="0"/>
              <a:ea typeface="Calibri" panose="020F0502020204030204" pitchFamily="34" charset="0"/>
              <a:cs typeface="Times New Roman" panose="02020603050405020304" pitchFamily="18" charset="0"/>
            </a:endParaRPr>
          </a:p>
          <a:p>
            <a:r>
              <a:rPr lang="en-GB" sz="1900">
                <a:effectLst/>
                <a:latin typeface="Calibri" panose="020F0502020204030204" pitchFamily="34" charset="0"/>
                <a:ea typeface="Calibri" panose="020F0502020204030204" pitchFamily="34" charset="0"/>
                <a:cs typeface="Times New Roman" panose="02020603050405020304" pitchFamily="18" charset="0"/>
              </a:rPr>
              <a:t>Delivery drivers: If the system offers food delivery as a service, there may be a team of delivery drivers who are responsible for transporting the food from the restaurant to the customer's location. </a:t>
            </a:r>
            <a:endParaRPr lang="tr-TR" sz="1900">
              <a:latin typeface="Calibri" panose="020F0502020204030204" pitchFamily="34" charset="0"/>
              <a:ea typeface="Calibri" panose="020F0502020204030204" pitchFamily="34" charset="0"/>
              <a:cs typeface="Times New Roman" panose="02020603050405020304" pitchFamily="18" charset="0"/>
            </a:endParaRPr>
          </a:p>
          <a:p>
            <a:r>
              <a:rPr lang="en-GB" sz="1900">
                <a:effectLst/>
                <a:latin typeface="Calibri" panose="020F0502020204030204" pitchFamily="34" charset="0"/>
                <a:ea typeface="Calibri" panose="020F0502020204030204" pitchFamily="34" charset="0"/>
                <a:cs typeface="Times New Roman" panose="02020603050405020304" pitchFamily="18" charset="0"/>
              </a:rPr>
              <a:t>Servers and databases: The nonhuman actors in the system include the servers and databases that store and process the data for the system. </a:t>
            </a:r>
            <a:endParaRPr lang="tr-TR" sz="1900">
              <a:effectLst/>
              <a:latin typeface="Calibri" panose="020F0502020204030204" pitchFamily="34" charset="0"/>
              <a:ea typeface="Calibri" panose="020F0502020204030204" pitchFamily="34" charset="0"/>
              <a:cs typeface="Times New Roman" panose="02020603050405020304" pitchFamily="18" charset="0"/>
            </a:endParaRPr>
          </a:p>
          <a:p>
            <a:r>
              <a:rPr lang="en-GB" sz="1900">
                <a:effectLst/>
                <a:latin typeface="Calibri" panose="020F0502020204030204" pitchFamily="34" charset="0"/>
                <a:ea typeface="Calibri" panose="020F0502020204030204" pitchFamily="34" charset="0"/>
                <a:cs typeface="Times New Roman" panose="02020603050405020304" pitchFamily="18" charset="0"/>
              </a:rPr>
              <a:t>Payment processors: The system may also include a payment processing component, which handles the financial transactions between the customer and the restaurant.</a:t>
            </a:r>
            <a:endParaRPr lang="en-US" sz="1900"/>
          </a:p>
        </p:txBody>
      </p:sp>
    </p:spTree>
    <p:extLst>
      <p:ext uri="{BB962C8B-B14F-4D97-AF65-F5344CB8AC3E}">
        <p14:creationId xmlns:p14="http://schemas.microsoft.com/office/powerpoint/2010/main" val="423078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A6EB-5874-98E3-CA8F-2CD87022D75C}"/>
              </a:ext>
            </a:extLst>
          </p:cNvPr>
          <p:cNvSpPr>
            <a:spLocks noGrp="1"/>
          </p:cNvSpPr>
          <p:nvPr>
            <p:ph type="title"/>
          </p:nvPr>
        </p:nvSpPr>
        <p:spPr>
          <a:xfrm>
            <a:off x="4965430" y="629266"/>
            <a:ext cx="6586491" cy="1676603"/>
          </a:xfrm>
        </p:spPr>
        <p:txBody>
          <a:bodyPr>
            <a:normAutofit/>
          </a:bodyPr>
          <a:lstStyle/>
          <a:p>
            <a:r>
              <a:rPr lang="tr-TR" sz="5400" dirty="0"/>
              <a:t>PROJECT TEAM</a:t>
            </a:r>
            <a:endParaRPr lang="en-US" sz="5400" dirty="0"/>
          </a:p>
        </p:txBody>
      </p:sp>
      <p:pic>
        <p:nvPicPr>
          <p:cNvPr id="13" name="Picture 6">
            <a:extLst>
              <a:ext uri="{FF2B5EF4-FFF2-40B4-BE49-F238E27FC236}">
                <a16:creationId xmlns:a16="http://schemas.microsoft.com/office/drawing/2014/main" id="{17B0FE6A-B6A0-515B-1135-E5B08C425DBD}"/>
              </a:ext>
            </a:extLst>
          </p:cNvPr>
          <p:cNvPicPr>
            <a:picLocks noChangeAspect="1"/>
          </p:cNvPicPr>
          <p:nvPr/>
        </p:nvPicPr>
        <p:blipFill rotWithShape="1">
          <a:blip r:embed="rId2"/>
          <a:srcRect l="39547" r="22432"/>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FEECE6AC-3C26-BC13-CA27-8D88F921C7EE}"/>
              </a:ext>
            </a:extLst>
          </p:cNvPr>
          <p:cNvGraphicFramePr>
            <a:graphicFrameLocks noGrp="1"/>
          </p:cNvGraphicFramePr>
          <p:nvPr>
            <p:ph idx="1"/>
            <p:extLst>
              <p:ext uri="{D42A27DB-BD31-4B8C-83A1-F6EECF244321}">
                <p14:modId xmlns:p14="http://schemas.microsoft.com/office/powerpoint/2010/main" val="308451516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32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EE5DD-0FED-F584-76BA-E19BC94FDFF0}"/>
              </a:ext>
            </a:extLst>
          </p:cNvPr>
          <p:cNvSpPr>
            <a:spLocks noGrp="1"/>
          </p:cNvSpPr>
          <p:nvPr>
            <p:ph type="title"/>
          </p:nvPr>
        </p:nvSpPr>
        <p:spPr>
          <a:xfrm>
            <a:off x="838200" y="365125"/>
            <a:ext cx="10515600" cy="1325563"/>
          </a:xfrm>
        </p:spPr>
        <p:txBody>
          <a:bodyPr>
            <a:normAutofit/>
          </a:bodyPr>
          <a:lstStyle/>
          <a:p>
            <a:r>
              <a:rPr lang="en-GB" sz="4200" dirty="0">
                <a:effectLst/>
                <a:latin typeface="Calibri" panose="020F0502020204030204" pitchFamily="34" charset="0"/>
                <a:ea typeface="Calibri" panose="020F0502020204030204" pitchFamily="34" charset="0"/>
                <a:cs typeface="Times New Roman" panose="02020603050405020304" pitchFamily="18" charset="0"/>
              </a:rPr>
              <a:t>The Project Definition:</a:t>
            </a:r>
            <a:br>
              <a:rPr lang="en-US" sz="4200" dirty="0">
                <a:effectLst/>
                <a:latin typeface="Calibri" panose="020F0502020204030204" pitchFamily="34" charset="0"/>
                <a:ea typeface="Calibri" panose="020F0502020204030204" pitchFamily="34" charset="0"/>
                <a:cs typeface="Times New Roman" panose="02020603050405020304" pitchFamily="18" charset="0"/>
              </a:rPr>
            </a:br>
            <a:endParaRPr lang="en-US" sz="4200" dirty="0"/>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B440FF-01A4-A32F-2775-1557DE4702ED}"/>
              </a:ext>
            </a:extLst>
          </p:cNvPr>
          <p:cNvSpPr>
            <a:spLocks noGrp="1"/>
          </p:cNvSpPr>
          <p:nvPr>
            <p:ph idx="1"/>
          </p:nvPr>
        </p:nvSpPr>
        <p:spPr>
          <a:xfrm>
            <a:off x="838200" y="1929384"/>
            <a:ext cx="10515600" cy="4251960"/>
          </a:xfrm>
        </p:spPr>
        <p:txBody>
          <a:bodyPr>
            <a:normAutofit lnSpcReduction="10000"/>
          </a:bodyPr>
          <a:lstStyle/>
          <a:p>
            <a:r>
              <a:rPr lang="en-GB" sz="2200" dirty="0">
                <a:effectLst/>
                <a:latin typeface="Calibri" panose="020F0502020204030204" pitchFamily="34" charset="0"/>
                <a:ea typeface="Calibri" panose="020F0502020204030204" pitchFamily="34" charset="0"/>
                <a:cs typeface="Times New Roman" panose="02020603050405020304" pitchFamily="18" charset="0"/>
              </a:rPr>
              <a:t>The </a:t>
            </a:r>
            <a:r>
              <a:rPr lang="tr-TR" sz="2200" dirty="0">
                <a:effectLst/>
                <a:latin typeface="Calibri" panose="020F0502020204030204" pitchFamily="34" charset="0"/>
                <a:ea typeface="Calibri" panose="020F0502020204030204" pitchFamily="34" charset="0"/>
                <a:cs typeface="Times New Roman" panose="02020603050405020304" pitchFamily="18" charset="0"/>
              </a:rPr>
              <a:t>Online </a:t>
            </a:r>
            <a:r>
              <a:rPr lang="en-GB" sz="2200" dirty="0">
                <a:effectLst/>
                <a:latin typeface="Calibri" panose="020F0502020204030204" pitchFamily="34" charset="0"/>
                <a:ea typeface="Calibri" panose="020F0502020204030204" pitchFamily="34" charset="0"/>
                <a:cs typeface="Times New Roman" panose="02020603050405020304" pitchFamily="18" charset="0"/>
              </a:rPr>
              <a:t>Food Ordering System is a comprehensive platform that aims to revolutionize the way customers order food</a:t>
            </a:r>
            <a:r>
              <a:rPr lang="tr-TR" sz="2200" dirty="0">
                <a:effectLst/>
                <a:latin typeface="Calibri" panose="020F0502020204030204" pitchFamily="34" charset="0"/>
                <a:ea typeface="Calibri" panose="020F0502020204030204" pitchFamily="34" charset="0"/>
                <a:cs typeface="Times New Roman" panose="02020603050405020304" pitchFamily="18" charset="0"/>
              </a:rPr>
              <a:t> </a:t>
            </a:r>
            <a:r>
              <a:rPr lang="tr-TR" sz="22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2200" dirty="0">
                <a:effectLst/>
                <a:latin typeface="Calibri" panose="020F0502020204030204" pitchFamily="34" charset="0"/>
                <a:ea typeface="Calibri" panose="020F0502020204030204" pitchFamily="34" charset="0"/>
                <a:cs typeface="Times New Roman" panose="02020603050405020304" pitchFamily="18" charset="0"/>
              </a:rPr>
              <a:t> </a:t>
            </a:r>
            <a:r>
              <a:rPr lang="tr-TR" sz="2200" dirty="0" err="1">
                <a:effectLst/>
                <a:latin typeface="Calibri" panose="020F0502020204030204" pitchFamily="34" charset="0"/>
                <a:ea typeface="Calibri" panose="020F0502020204030204" pitchFamily="34" charset="0"/>
                <a:cs typeface="Times New Roman" panose="02020603050405020304" pitchFamily="18" charset="0"/>
              </a:rPr>
              <a:t>drinks</a:t>
            </a:r>
            <a:r>
              <a:rPr lang="en-GB" sz="2200" dirty="0">
                <a:effectLst/>
                <a:latin typeface="Calibri" panose="020F0502020204030204" pitchFamily="34" charset="0"/>
                <a:ea typeface="Calibri" panose="020F0502020204030204" pitchFamily="34" charset="0"/>
                <a:cs typeface="Times New Roman" panose="02020603050405020304" pitchFamily="18" charset="0"/>
              </a:rPr>
              <a:t> for delivery or pickup. With an interactive and up-to-date menu, dynamic pricing based on selected options, and real-time updates for restaurants, the system provides a seamless and efficient experience for all parties involved.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200" dirty="0">
                <a:effectLst/>
                <a:latin typeface="Calibri" panose="020F0502020204030204" pitchFamily="34" charset="0"/>
                <a:ea typeface="Calibri" panose="020F0502020204030204" pitchFamily="34" charset="0"/>
                <a:cs typeface="Times New Roman" panose="02020603050405020304" pitchFamily="18" charset="0"/>
              </a:rPr>
              <a:t>One of the key business processes of the </a:t>
            </a:r>
            <a:r>
              <a:rPr lang="tr-TR" sz="2200" dirty="0">
                <a:effectLst/>
                <a:latin typeface="Calibri" panose="020F0502020204030204" pitchFamily="34" charset="0"/>
                <a:ea typeface="Calibri" panose="020F0502020204030204" pitchFamily="34" charset="0"/>
                <a:cs typeface="Times New Roman" panose="02020603050405020304" pitchFamily="18" charset="0"/>
              </a:rPr>
              <a:t>Online </a:t>
            </a:r>
            <a:r>
              <a:rPr lang="en-GB" sz="2200" dirty="0">
                <a:effectLst/>
                <a:latin typeface="Calibri" panose="020F0502020204030204" pitchFamily="34" charset="0"/>
                <a:ea typeface="Calibri" panose="020F0502020204030204" pitchFamily="34" charset="0"/>
                <a:cs typeface="Times New Roman" panose="02020603050405020304" pitchFamily="18" charset="0"/>
              </a:rPr>
              <a:t>Food Ordering System is the order placement process. Customers can easily browse the menu, select items, and place their orders through the system’s </a:t>
            </a:r>
            <a:r>
              <a:rPr lang="tr-TR" sz="2200" dirty="0" err="1">
                <a:effectLst/>
                <a:latin typeface="Calibri" panose="020F0502020204030204" pitchFamily="34" charset="0"/>
                <a:ea typeface="Calibri" panose="020F0502020204030204" pitchFamily="34" charset="0"/>
                <a:cs typeface="Times New Roman" panose="02020603050405020304" pitchFamily="18" charset="0"/>
              </a:rPr>
              <a:t>app</a:t>
            </a:r>
            <a:r>
              <a:rPr lang="en-GB" sz="2200" dirty="0">
                <a:effectLst/>
                <a:latin typeface="Calibri" panose="020F0502020204030204" pitchFamily="34" charset="0"/>
                <a:ea typeface="Calibri" panose="020F0502020204030204" pitchFamily="34" charset="0"/>
                <a:cs typeface="Times New Roman" panose="02020603050405020304" pitchFamily="18" charset="0"/>
              </a:rPr>
              <a:t>. The system calculates the total cost of the order based on the selected items and any applicable discounts or promotions, and allows the customer to enter their payment information and place the order. Once the order is placed, the system sends a notification to the restaurant to begin preparing the food. The restaurant can view the order details, including the items and any special instructions, in real-time through the system. This allows the restaurant to efficiently prepare and </a:t>
            </a:r>
            <a:r>
              <a:rPr lang="en-GB" sz="22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GB" sz="2200" dirty="0">
                <a:effectLst/>
                <a:latin typeface="Calibri" panose="020F0502020204030204" pitchFamily="34" charset="0"/>
                <a:ea typeface="Calibri" panose="020F0502020204030204" pitchFamily="34" charset="0"/>
                <a:cs typeface="Times New Roman" panose="02020603050405020304" pitchFamily="18" charset="0"/>
              </a:rPr>
              <a:t> the order.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8579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7">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E0A70-A540-D6AF-E548-62F83C2AFD58}"/>
              </a:ext>
            </a:extLst>
          </p:cNvPr>
          <p:cNvSpPr>
            <a:spLocks noGrp="1"/>
          </p:cNvSpPr>
          <p:nvPr>
            <p:ph type="title" idx="4294967295"/>
          </p:nvPr>
        </p:nvSpPr>
        <p:spPr>
          <a:xfrm>
            <a:off x="1036684" y="1152144"/>
            <a:ext cx="3888999" cy="3072393"/>
          </a:xfrm>
        </p:spPr>
        <p:txBody>
          <a:bodyPr vert="horz" lIns="91440" tIns="45720" rIns="91440" bIns="45720" rtlCol="0" anchor="b">
            <a:normAutofit/>
          </a:bodyPr>
          <a:lstStyle/>
          <a:p>
            <a:r>
              <a:rPr lang="en-US" sz="5600">
                <a:effectLst/>
              </a:rPr>
              <a:t>Use-case Estimation:</a:t>
            </a:r>
            <a:br>
              <a:rPr lang="en-US" sz="5600">
                <a:effectLst/>
              </a:rPr>
            </a:br>
            <a:endParaRPr lang="en-US" sz="5600"/>
          </a:p>
        </p:txBody>
      </p:sp>
      <p:sp>
        <p:nvSpPr>
          <p:cNvPr id="45" name="Rectangle 1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1">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3"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90171E9-2518-4840-5F40-100EA339FFE1}"/>
              </a:ext>
            </a:extLst>
          </p:cNvPr>
          <p:cNvPicPr>
            <a:picLocks noChangeAspect="1"/>
          </p:cNvPicPr>
          <p:nvPr/>
        </p:nvPicPr>
        <p:blipFill>
          <a:blip r:embed="rId2"/>
          <a:stretch>
            <a:fillRect/>
          </a:stretch>
        </p:blipFill>
        <p:spPr>
          <a:xfrm>
            <a:off x="4777927" y="276501"/>
            <a:ext cx="7399308" cy="2682249"/>
          </a:xfrm>
          <a:prstGeom prst="rect">
            <a:avLst/>
          </a:prstGeom>
        </p:spPr>
      </p:pic>
      <p:sp>
        <p:nvSpPr>
          <p:cNvPr id="44" name="Rectangle 4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460C65-7909-CC4F-706B-A3B90B6007CE}"/>
              </a:ext>
            </a:extLst>
          </p:cNvPr>
          <p:cNvPicPr>
            <a:picLocks noChangeAspect="1"/>
          </p:cNvPicPr>
          <p:nvPr/>
        </p:nvPicPr>
        <p:blipFill>
          <a:blip r:embed="rId3"/>
          <a:stretch>
            <a:fillRect/>
          </a:stretch>
        </p:blipFill>
        <p:spPr>
          <a:xfrm>
            <a:off x="4777927" y="3653643"/>
            <a:ext cx="7348630" cy="2682249"/>
          </a:xfrm>
          <a:prstGeom prst="rect">
            <a:avLst/>
          </a:prstGeom>
        </p:spPr>
      </p:pic>
    </p:spTree>
    <p:extLst>
      <p:ext uri="{BB962C8B-B14F-4D97-AF65-F5344CB8AC3E}">
        <p14:creationId xmlns:p14="http://schemas.microsoft.com/office/powerpoint/2010/main" val="395194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B5B8B9-32EC-AC66-B858-C11E4BF9D27E}"/>
              </a:ext>
            </a:extLst>
          </p:cNvPr>
          <p:cNvPicPr>
            <a:picLocks noChangeAspect="1"/>
          </p:cNvPicPr>
          <p:nvPr/>
        </p:nvPicPr>
        <p:blipFill>
          <a:blip r:embed="rId2"/>
          <a:stretch>
            <a:fillRect/>
          </a:stretch>
        </p:blipFill>
        <p:spPr>
          <a:xfrm>
            <a:off x="914074" y="643467"/>
            <a:ext cx="4750451" cy="5571066"/>
          </a:xfrm>
          <a:prstGeom prst="rect">
            <a:avLst/>
          </a:prstGeom>
        </p:spPr>
      </p:pic>
      <p:pic>
        <p:nvPicPr>
          <p:cNvPr id="2" name="Picture 1">
            <a:extLst>
              <a:ext uri="{FF2B5EF4-FFF2-40B4-BE49-F238E27FC236}">
                <a16:creationId xmlns:a16="http://schemas.microsoft.com/office/drawing/2014/main" id="{3EF21679-CA2F-590A-EDA0-918885D2234E}"/>
              </a:ext>
            </a:extLst>
          </p:cNvPr>
          <p:cNvPicPr>
            <a:picLocks noChangeAspect="1"/>
          </p:cNvPicPr>
          <p:nvPr/>
        </p:nvPicPr>
        <p:blipFill>
          <a:blip r:embed="rId3"/>
          <a:stretch>
            <a:fillRect/>
          </a:stretch>
        </p:blipFill>
        <p:spPr>
          <a:xfrm>
            <a:off x="5804452" y="844825"/>
            <a:ext cx="6350218" cy="5168348"/>
          </a:xfrm>
          <a:prstGeom prst="rect">
            <a:avLst/>
          </a:prstGeom>
        </p:spPr>
      </p:pic>
    </p:spTree>
    <p:extLst>
      <p:ext uri="{BB962C8B-B14F-4D97-AF65-F5344CB8AC3E}">
        <p14:creationId xmlns:p14="http://schemas.microsoft.com/office/powerpoint/2010/main" val="189456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D507A-7AEE-CCA2-35A8-0293AD70962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Gantt Chart</a:t>
            </a:r>
          </a:p>
        </p:txBody>
      </p:sp>
      <p:pic>
        <p:nvPicPr>
          <p:cNvPr id="5" name="Content Placeholder 4">
            <a:extLst>
              <a:ext uri="{FF2B5EF4-FFF2-40B4-BE49-F238E27FC236}">
                <a16:creationId xmlns:a16="http://schemas.microsoft.com/office/drawing/2014/main" id="{6290AD3D-B58A-6B0C-66AF-CDF6A8E6CE97}"/>
              </a:ext>
            </a:extLst>
          </p:cNvPr>
          <p:cNvPicPr>
            <a:picLocks noGrp="1" noChangeAspect="1"/>
          </p:cNvPicPr>
          <p:nvPr>
            <p:ph idx="1"/>
          </p:nvPr>
        </p:nvPicPr>
        <p:blipFill>
          <a:blip r:embed="rId2"/>
          <a:stretch>
            <a:fillRect/>
          </a:stretch>
        </p:blipFill>
        <p:spPr>
          <a:xfrm>
            <a:off x="926354" y="1675227"/>
            <a:ext cx="10339292" cy="4394199"/>
          </a:xfrm>
          <a:prstGeom prst="rect">
            <a:avLst/>
          </a:prstGeom>
        </p:spPr>
      </p:pic>
    </p:spTree>
    <p:extLst>
      <p:ext uri="{BB962C8B-B14F-4D97-AF65-F5344CB8AC3E}">
        <p14:creationId xmlns:p14="http://schemas.microsoft.com/office/powerpoint/2010/main" val="28827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F58F-D20D-FA7A-83D6-A4DCA089B5B9}"/>
              </a:ext>
            </a:extLst>
          </p:cNvPr>
          <p:cNvSpPr>
            <a:spLocks noGrp="1"/>
          </p:cNvSpPr>
          <p:nvPr>
            <p:ph type="title"/>
          </p:nvPr>
        </p:nvSpPr>
        <p:spPr>
          <a:xfrm>
            <a:off x="1913468" y="365125"/>
            <a:ext cx="9440332" cy="1325563"/>
          </a:xfrm>
        </p:spPr>
        <p:txBody>
          <a:bodyPr>
            <a:normAutofit/>
          </a:bodyPr>
          <a:lstStyle/>
          <a:p>
            <a:r>
              <a:rPr lang="en-GB" sz="4200" dirty="0">
                <a:effectLst/>
                <a:latin typeface="Calibri" panose="020F0502020204030204" pitchFamily="34" charset="0"/>
                <a:ea typeface="Calibri" panose="020F0502020204030204" pitchFamily="34" charset="0"/>
                <a:cs typeface="Times New Roman" panose="02020603050405020304" pitchFamily="18" charset="0"/>
              </a:rPr>
              <a:t>The Project Purpose:</a:t>
            </a:r>
            <a:br>
              <a:rPr lang="en-US" sz="4200" dirty="0">
                <a:effectLst/>
                <a:latin typeface="Calibri" panose="020F0502020204030204" pitchFamily="34" charset="0"/>
                <a:ea typeface="Calibri" panose="020F0502020204030204" pitchFamily="34" charset="0"/>
                <a:cs typeface="Times New Roman" panose="02020603050405020304" pitchFamily="18" charset="0"/>
              </a:rPr>
            </a:br>
            <a:endParaRPr lang="en-US" sz="4200" dirty="0"/>
          </a:p>
        </p:txBody>
      </p:sp>
      <p:pic>
        <p:nvPicPr>
          <p:cNvPr id="7" name="Graphic 6" descr="CRM Customer Insights App">
            <a:extLst>
              <a:ext uri="{FF2B5EF4-FFF2-40B4-BE49-F238E27FC236}">
                <a16:creationId xmlns:a16="http://schemas.microsoft.com/office/drawing/2014/main" id="{4436F9C0-EC9E-90A8-FD56-D8D478284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8" name="Content Placeholder 2">
            <a:extLst>
              <a:ext uri="{FF2B5EF4-FFF2-40B4-BE49-F238E27FC236}">
                <a16:creationId xmlns:a16="http://schemas.microsoft.com/office/drawing/2014/main" id="{D70259B5-0695-1B7B-04F6-D3C1EF07821F}"/>
              </a:ext>
            </a:extLst>
          </p:cNvPr>
          <p:cNvSpPr>
            <a:spLocks noGrp="1"/>
          </p:cNvSpPr>
          <p:nvPr>
            <p:ph idx="1"/>
          </p:nvPr>
        </p:nvSpPr>
        <p:spPr>
          <a:xfrm>
            <a:off x="838200" y="1825625"/>
            <a:ext cx="10515600" cy="4351338"/>
          </a:xfrm>
        </p:spPr>
        <p:txBody>
          <a:bodyPr>
            <a:normAutofit/>
          </a:bodyPr>
          <a:lstStyle/>
          <a:p>
            <a:r>
              <a:rPr lang="en-GB" sz="2200">
                <a:effectLst/>
                <a:latin typeface="Calibri" panose="020F0502020204030204" pitchFamily="34" charset="0"/>
                <a:ea typeface="Calibri" panose="020F0502020204030204" pitchFamily="34" charset="0"/>
                <a:cs typeface="Times New Roman" panose="02020603050405020304" pitchFamily="18" charset="0"/>
              </a:rPr>
              <a:t>The purpose of the online food ordering system is to provide customers with an easy and convenient way to order food from the restaurant, and to enable the restaurant to efficiently manage and accomplish orders. The system will allow customers to quickly browse the menu and place orders, without having to wait for a server or call the restaurant. The system will also provide the restaurant with real-time updates on new orders, allowing them to quickly and efficiently prepare the items and serve out the customer's request.</a:t>
            </a:r>
            <a:endParaRPr lang="tr-TR" sz="2200">
              <a:effectLst/>
              <a:latin typeface="Calibri" panose="020F0502020204030204" pitchFamily="34" charset="0"/>
              <a:ea typeface="Calibri" panose="020F0502020204030204" pitchFamily="34" charset="0"/>
              <a:cs typeface="Times New Roman" panose="02020603050405020304" pitchFamily="18" charset="0"/>
            </a:endParaRPr>
          </a:p>
          <a:p>
            <a:r>
              <a:rPr lang="en-GB" sz="2200">
                <a:effectLst/>
                <a:latin typeface="Calibri" panose="020F0502020204030204" pitchFamily="34" charset="0"/>
                <a:ea typeface="Calibri" panose="020F0502020204030204" pitchFamily="34" charset="0"/>
                <a:cs typeface="Times New Roman" panose="02020603050405020304" pitchFamily="18" charset="0"/>
              </a:rPr>
              <a:t>the system model for the food ordering system is designed to provide a user-friendly and efficient experience for both the customer and the restaurant, and to enable real-time communication and coordination between the two parties. The system is scalable and flexible, and can be easily adapted to meet the changing needs and preferences of the customer and the restaurant. The Food Ordering System provides a range of tangible and intangible benefits to its stakeholders.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190942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D312-250D-028F-DF1E-72DBE01BB079}"/>
              </a:ext>
            </a:extLst>
          </p:cNvPr>
          <p:cNvSpPr>
            <a:spLocks noGrp="1"/>
          </p:cNvSpPr>
          <p:nvPr>
            <p:ph type="title"/>
          </p:nvPr>
        </p:nvSpPr>
        <p:spPr>
          <a:xfrm>
            <a:off x="4965430" y="629266"/>
            <a:ext cx="6586491" cy="1676603"/>
          </a:xfrm>
        </p:spPr>
        <p:txBody>
          <a:bodyPr>
            <a:normAutofit/>
          </a:bodyPr>
          <a:lstStyle/>
          <a:p>
            <a:r>
              <a:rPr lang="tr-TR" sz="5400" dirty="0" err="1"/>
              <a:t>Tangible</a:t>
            </a:r>
            <a:r>
              <a:rPr lang="tr-TR" sz="5400" dirty="0"/>
              <a:t> &amp; </a:t>
            </a:r>
            <a:r>
              <a:rPr lang="tr-TR" sz="5400" dirty="0" err="1"/>
              <a:t>Intangible</a:t>
            </a:r>
            <a:r>
              <a:rPr lang="tr-TR" sz="5400" dirty="0"/>
              <a:t> </a:t>
            </a:r>
            <a:r>
              <a:rPr lang="tr-TR" sz="5400" dirty="0" err="1"/>
              <a:t>Benefits</a:t>
            </a:r>
            <a:endParaRPr lang="en-US" sz="5400" dirty="0"/>
          </a:p>
        </p:txBody>
      </p:sp>
      <p:sp>
        <p:nvSpPr>
          <p:cNvPr id="3" name="Content Placeholder 2">
            <a:extLst>
              <a:ext uri="{FF2B5EF4-FFF2-40B4-BE49-F238E27FC236}">
                <a16:creationId xmlns:a16="http://schemas.microsoft.com/office/drawing/2014/main" id="{DAF344D0-CCFA-8FFF-DA92-13B8EEC44167}"/>
              </a:ext>
            </a:extLst>
          </p:cNvPr>
          <p:cNvSpPr>
            <a:spLocks noGrp="1"/>
          </p:cNvSpPr>
          <p:nvPr>
            <p:ph idx="1"/>
          </p:nvPr>
        </p:nvSpPr>
        <p:spPr>
          <a:xfrm>
            <a:off x="4965431" y="2438400"/>
            <a:ext cx="6586489" cy="3785419"/>
          </a:xfrm>
        </p:spPr>
        <p:txBody>
          <a:bodyPr>
            <a:normAutofit/>
          </a:bodyPr>
          <a:lstStyle/>
          <a:p>
            <a:r>
              <a:rPr lang="en-GB" sz="1700" dirty="0">
                <a:effectLst/>
                <a:latin typeface="Calibri" panose="020F0502020204030204" pitchFamily="34" charset="0"/>
                <a:ea typeface="Calibri" panose="020F0502020204030204" pitchFamily="34" charset="0"/>
                <a:cs typeface="Times New Roman" panose="02020603050405020304" pitchFamily="18" charset="0"/>
              </a:rPr>
              <a:t>For restaurants, the </a:t>
            </a:r>
            <a:r>
              <a:rPr lang="tr-TR" sz="1700" dirty="0">
                <a:effectLst/>
                <a:latin typeface="Calibri" panose="020F0502020204030204" pitchFamily="34" charset="0"/>
                <a:ea typeface="Calibri" panose="020F0502020204030204" pitchFamily="34" charset="0"/>
                <a:cs typeface="Times New Roman" panose="02020603050405020304" pitchFamily="18" charset="0"/>
              </a:rPr>
              <a:t>Online </a:t>
            </a:r>
            <a:r>
              <a:rPr lang="en-GB" sz="1700" dirty="0">
                <a:effectLst/>
                <a:latin typeface="Calibri" panose="020F0502020204030204" pitchFamily="34" charset="0"/>
                <a:ea typeface="Calibri" panose="020F0502020204030204" pitchFamily="34" charset="0"/>
                <a:cs typeface="Times New Roman" panose="02020603050405020304" pitchFamily="18" charset="0"/>
              </a:rPr>
              <a:t>Food Ordering System provides a range of tangible benefits. The system allows restaurants to efficiently manage and </a:t>
            </a:r>
            <a:r>
              <a:rPr lang="en-GB" sz="17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GB" sz="1700" dirty="0">
                <a:effectLst/>
                <a:latin typeface="Calibri" panose="020F0502020204030204" pitchFamily="34" charset="0"/>
                <a:ea typeface="Calibri" panose="020F0502020204030204" pitchFamily="34" charset="0"/>
                <a:cs typeface="Times New Roman" panose="02020603050405020304" pitchFamily="18" charset="0"/>
              </a:rPr>
              <a:t> orders, which can help to improve their operations and increase their profitability. The system also provides real-time updates to the restaurant, which allows them to quickly and accurately prepare and </a:t>
            </a:r>
            <a:r>
              <a:rPr lang="en-GB" sz="17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GB" sz="1700" dirty="0">
                <a:effectLst/>
                <a:latin typeface="Calibri" panose="020F0502020204030204" pitchFamily="34" charset="0"/>
                <a:ea typeface="Calibri" panose="020F0502020204030204" pitchFamily="34" charset="0"/>
                <a:cs typeface="Times New Roman" panose="02020603050405020304" pitchFamily="18" charset="0"/>
              </a:rPr>
              <a:t> orders. Additionally, the system allows restaurants to track their sales data and manage their inventory, which can help to reduce waste and improve their bottom line.</a:t>
            </a:r>
            <a:endParaRPr lang="tr-TR" sz="17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700" dirty="0">
                <a:effectLst/>
                <a:latin typeface="Calibri" panose="020F0502020204030204" pitchFamily="34" charset="0"/>
                <a:ea typeface="Calibri" panose="020F0502020204030204" pitchFamily="34" charset="0"/>
                <a:cs typeface="Times New Roman" panose="02020603050405020304" pitchFamily="18" charset="0"/>
              </a:rPr>
              <a:t>The </a:t>
            </a:r>
            <a:r>
              <a:rPr lang="tr-TR" sz="1700" dirty="0">
                <a:effectLst/>
                <a:latin typeface="Calibri" panose="020F0502020204030204" pitchFamily="34" charset="0"/>
                <a:ea typeface="Calibri" panose="020F0502020204030204" pitchFamily="34" charset="0"/>
                <a:cs typeface="Times New Roman" panose="02020603050405020304" pitchFamily="18" charset="0"/>
              </a:rPr>
              <a:t>Online </a:t>
            </a:r>
            <a:r>
              <a:rPr lang="en-GB" sz="1700" dirty="0">
                <a:effectLst/>
                <a:latin typeface="Calibri" panose="020F0502020204030204" pitchFamily="34" charset="0"/>
                <a:ea typeface="Calibri" panose="020F0502020204030204" pitchFamily="34" charset="0"/>
                <a:cs typeface="Times New Roman" panose="02020603050405020304" pitchFamily="18" charset="0"/>
              </a:rPr>
              <a:t>Food Ordering System also provides a number of intangible benefits for restaurants. For example, the system's ratings and reviews feature can help restaurants to improve their reputation and attract new customers. Additionally, the system's real-time communication features can help to create a more efficient and seamless ordering process, which can enhance the overall customer experience and drive repeat business.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5" name="Picture 4" descr="Variety of fresh salads">
            <a:extLst>
              <a:ext uri="{FF2B5EF4-FFF2-40B4-BE49-F238E27FC236}">
                <a16:creationId xmlns:a16="http://schemas.microsoft.com/office/drawing/2014/main" id="{78CED0B0-9390-116E-C885-301516977B49}"/>
              </a:ext>
            </a:extLst>
          </p:cNvPr>
          <p:cNvPicPr>
            <a:picLocks noChangeAspect="1"/>
          </p:cNvPicPr>
          <p:nvPr/>
        </p:nvPicPr>
        <p:blipFill rotWithShape="1">
          <a:blip r:embed="rId2"/>
          <a:srcRect l="22826" r="32054" b="-1"/>
          <a:stretch/>
        </p:blipFill>
        <p:spPr>
          <a:xfrm>
            <a:off x="20" y="10"/>
            <a:ext cx="4635571" cy="6857990"/>
          </a:xfrm>
          <a:prstGeom prst="rect">
            <a:avLst/>
          </a:prstGeom>
          <a:effectLst/>
        </p:spPr>
      </p:pic>
    </p:spTree>
    <p:extLst>
      <p:ext uri="{BB962C8B-B14F-4D97-AF65-F5344CB8AC3E}">
        <p14:creationId xmlns:p14="http://schemas.microsoft.com/office/powerpoint/2010/main" val="373268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B2AC-2FAF-AD92-F600-D70EC1FF864B}"/>
              </a:ext>
            </a:extLst>
          </p:cNvPr>
          <p:cNvSpPr>
            <a:spLocks noGrp="1"/>
          </p:cNvSpPr>
          <p:nvPr>
            <p:ph type="title"/>
          </p:nvPr>
        </p:nvSpPr>
        <p:spPr>
          <a:xfrm>
            <a:off x="648929" y="629266"/>
            <a:ext cx="4557553" cy="1676603"/>
          </a:xfrm>
        </p:spPr>
        <p:txBody>
          <a:bodyPr>
            <a:normAutofit/>
          </a:bodyPr>
          <a:lstStyle/>
          <a:p>
            <a:r>
              <a:rPr lang="en-GB" sz="3700">
                <a:effectLst/>
                <a:latin typeface="Calibri" panose="020F0502020204030204" pitchFamily="34" charset="0"/>
                <a:ea typeface="Calibri" panose="020F0502020204030204" pitchFamily="34" charset="0"/>
                <a:cs typeface="Times New Roman" panose="02020603050405020304" pitchFamily="18" charset="0"/>
              </a:rPr>
              <a:t>The Project Scope:</a:t>
            </a:r>
            <a:br>
              <a:rPr lang="en-US" sz="3700">
                <a:effectLst/>
                <a:latin typeface="Calibri" panose="020F0502020204030204" pitchFamily="34" charset="0"/>
                <a:ea typeface="Calibri" panose="020F0502020204030204" pitchFamily="34" charset="0"/>
                <a:cs typeface="Times New Roman" panose="02020603050405020304" pitchFamily="18" charset="0"/>
              </a:rPr>
            </a:br>
            <a:endParaRPr lang="en-US" sz="3700"/>
          </a:p>
        </p:txBody>
      </p:sp>
      <p:sp>
        <p:nvSpPr>
          <p:cNvPr id="3" name="Content Placeholder 2">
            <a:extLst>
              <a:ext uri="{FF2B5EF4-FFF2-40B4-BE49-F238E27FC236}">
                <a16:creationId xmlns:a16="http://schemas.microsoft.com/office/drawing/2014/main" id="{01AF6B89-F720-DC15-82DC-72689A872EB5}"/>
              </a:ext>
            </a:extLst>
          </p:cNvPr>
          <p:cNvSpPr>
            <a:spLocks noGrp="1"/>
          </p:cNvSpPr>
          <p:nvPr>
            <p:ph idx="1"/>
          </p:nvPr>
        </p:nvSpPr>
        <p:spPr>
          <a:xfrm>
            <a:off x="326200" y="1939763"/>
            <a:ext cx="4632195" cy="4288971"/>
          </a:xfrm>
        </p:spPr>
        <p:txBody>
          <a:bodyPr>
            <a:normAutofit/>
          </a:bodyPr>
          <a:lstStyle/>
          <a:p>
            <a:pPr indent="457200">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scope of the project includes the development of the food ordering app, which will be built in-house by the project team. This includes the design and implementation of the user interface, the ordering and checkout process, and the real-time communication between the customer and </a:t>
            </a:r>
            <a:r>
              <a:rPr lang="en-GB" sz="1800">
                <a:effectLst/>
                <a:latin typeface="Calibri" panose="020F0502020204030204" pitchFamily="34" charset="0"/>
                <a:ea typeface="Calibri" panose="020F0502020204030204" pitchFamily="34" charset="0"/>
                <a:cs typeface="Times New Roman" panose="02020603050405020304" pitchFamily="18" charset="0"/>
              </a:rPr>
              <a:t>the restaurant</a:t>
            </a:r>
            <a:r>
              <a:rPr lang="tr-TR" sz="1800">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part of the project, the team will also need to integrate the food ordering app with the restaurant's existing order management system. This integration will involve connecting the app to the order management system, and ensuring that the two systems can exchange data and updates in real-time.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11" name="Picture 4" descr="Woman peeking out a window">
            <a:extLst>
              <a:ext uri="{FF2B5EF4-FFF2-40B4-BE49-F238E27FC236}">
                <a16:creationId xmlns:a16="http://schemas.microsoft.com/office/drawing/2014/main" id="{B5A25EB2-E534-2B24-E613-414FC705FF38}"/>
              </a:ext>
            </a:extLst>
          </p:cNvPr>
          <p:cNvPicPr>
            <a:picLocks noChangeAspect="1"/>
          </p:cNvPicPr>
          <p:nvPr/>
        </p:nvPicPr>
        <p:blipFill rotWithShape="1">
          <a:blip r:embed="rId2"/>
          <a:srcRect l="26486" r="-1" b="-1"/>
          <a:stretch/>
        </p:blipFill>
        <p:spPr>
          <a:xfrm>
            <a:off x="5281126" y="10"/>
            <a:ext cx="6910873" cy="6857990"/>
          </a:xfrm>
          <a:prstGeom prst="rect">
            <a:avLst/>
          </a:prstGeom>
          <a:effectLst/>
        </p:spPr>
      </p:pic>
    </p:spTree>
    <p:extLst>
      <p:ext uri="{BB962C8B-B14F-4D97-AF65-F5344CB8AC3E}">
        <p14:creationId xmlns:p14="http://schemas.microsoft.com/office/powerpoint/2010/main" val="267749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1076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Online Food Ordering System </vt:lpstr>
      <vt:lpstr>PROJECT TEAM</vt:lpstr>
      <vt:lpstr>The Project Definition: </vt:lpstr>
      <vt:lpstr>Use-case Estimation: </vt:lpstr>
      <vt:lpstr>PowerPoint Presentation</vt:lpstr>
      <vt:lpstr>Gantt Chart</vt:lpstr>
      <vt:lpstr>The Project Purpose: </vt:lpstr>
      <vt:lpstr>Tangible &amp; Intangible Benefits</vt:lpstr>
      <vt:lpstr>The Project Scope: </vt:lpstr>
      <vt:lpstr>The Project Constraints: </vt:lpstr>
      <vt:lpstr>Constraints-2</vt:lpstr>
      <vt:lpstr>Actor Glossary: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 </dc:title>
  <dc:creator>MEHMET TAHA APAK</dc:creator>
  <cp:lastModifiedBy>MEHMET TAHA APAK</cp:lastModifiedBy>
  <cp:revision>6</cp:revision>
  <dcterms:created xsi:type="dcterms:W3CDTF">2023-01-04T17:40:02Z</dcterms:created>
  <dcterms:modified xsi:type="dcterms:W3CDTF">2023-01-04T21:01:59Z</dcterms:modified>
</cp:coreProperties>
</file>