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6" r:id="rId5"/>
    <p:sldId id="263" r:id="rId6"/>
    <p:sldId id="262" r:id="rId7"/>
    <p:sldId id="264" r:id="rId8"/>
    <p:sldId id="265" r:id="rId9"/>
    <p:sldId id="267" r:id="rId10"/>
    <p:sldId id="260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A"/>
    <a:srgbClr val="AEAEB2"/>
    <a:srgbClr val="D89290"/>
    <a:srgbClr val="3FCDFF"/>
    <a:srgbClr val="BF4D4A"/>
    <a:srgbClr val="4B4B4F"/>
    <a:srgbClr val="6F6F74"/>
    <a:srgbClr val="3F3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03-12-19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6CA5-1D52-4FF4-BD53-2561B09FB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Arbori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F9C71-6139-4CCC-88D0-D08F7CFA2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B1CA5-92CC-4507-9E8F-27B8038A765F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7466278" y="5241977"/>
            <a:ext cx="203427" cy="15124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3732ED-486D-4F95-9396-9B55DE888437}"/>
              </a:ext>
            </a:extLst>
          </p:cNvPr>
          <p:cNvCxnSpPr>
            <a:cxnSpLocks/>
            <a:stCxn id="60" idx="5"/>
            <a:endCxn id="32" idx="1"/>
          </p:cNvCxnSpPr>
          <p:nvPr/>
        </p:nvCxnSpPr>
        <p:spPr>
          <a:xfrm>
            <a:off x="8043681" y="5241977"/>
            <a:ext cx="160084" cy="15124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DC3D8B8-5AB0-4F58-ACEC-7155BABC5333}"/>
              </a:ext>
            </a:extLst>
          </p:cNvPr>
          <p:cNvSpPr/>
          <p:nvPr/>
        </p:nvSpPr>
        <p:spPr>
          <a:xfrm>
            <a:off x="7025519" y="5317599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851E41-8DF1-42D3-A867-16CF8B2391BC}"/>
              </a:ext>
            </a:extLst>
          </p:cNvPr>
          <p:cNvSpPr/>
          <p:nvPr/>
        </p:nvSpPr>
        <p:spPr>
          <a:xfrm>
            <a:off x="8128143" y="5317599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C39BE8-E58F-45C6-99EF-6FAED0A9568C}"/>
              </a:ext>
            </a:extLst>
          </p:cNvPr>
          <p:cNvSpPr/>
          <p:nvPr/>
        </p:nvSpPr>
        <p:spPr>
          <a:xfrm>
            <a:off x="7668698" y="600481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3F3488-F6B0-4DCF-979A-08CF1B178135}"/>
              </a:ext>
            </a:extLst>
          </p:cNvPr>
          <p:cNvSpPr/>
          <p:nvPr/>
        </p:nvSpPr>
        <p:spPr>
          <a:xfrm>
            <a:off x="8644524" y="600481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480FA2-32C7-4BA4-96E3-132C003FE3EF}"/>
              </a:ext>
            </a:extLst>
          </p:cNvPr>
          <p:cNvCxnSpPr>
            <a:cxnSpLocks/>
            <a:stCxn id="32" idx="5"/>
            <a:endCxn id="48" idx="0"/>
          </p:cNvCxnSpPr>
          <p:nvPr/>
        </p:nvCxnSpPr>
        <p:spPr>
          <a:xfrm>
            <a:off x="8568902" y="5758358"/>
            <a:ext cx="333813" cy="24645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6ABCBD-8FAE-4873-8850-D4368CB3FCF6}"/>
              </a:ext>
            </a:extLst>
          </p:cNvPr>
          <p:cNvCxnSpPr>
            <a:cxnSpLocks/>
            <a:stCxn id="47" idx="0"/>
            <a:endCxn id="32" idx="3"/>
          </p:cNvCxnSpPr>
          <p:nvPr/>
        </p:nvCxnSpPr>
        <p:spPr>
          <a:xfrm flipV="1">
            <a:off x="7926889" y="5758358"/>
            <a:ext cx="276876" cy="24645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C27D1B0-5F2B-49D3-8760-052BAF9979A2}"/>
              </a:ext>
            </a:extLst>
          </p:cNvPr>
          <p:cNvSpPr/>
          <p:nvPr/>
        </p:nvSpPr>
        <p:spPr>
          <a:xfrm>
            <a:off x="7602922" y="4801218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003D0A-E5F9-484C-BAA9-326F0D401E52}"/>
              </a:ext>
            </a:extLst>
          </p:cNvPr>
          <p:cNvSpPr/>
          <p:nvPr/>
        </p:nvSpPr>
        <p:spPr>
          <a:xfrm>
            <a:off x="6823075" y="3114675"/>
            <a:ext cx="1679575" cy="996950"/>
          </a:xfrm>
          <a:custGeom>
            <a:avLst/>
            <a:gdLst>
              <a:gd name="connsiteX0" fmla="*/ 0 w 1679575"/>
              <a:gd name="connsiteY0" fmla="*/ 0 h 996950"/>
              <a:gd name="connsiteX1" fmla="*/ 130175 w 1679575"/>
              <a:gd name="connsiteY1" fmla="*/ 996950 h 996950"/>
              <a:gd name="connsiteX2" fmla="*/ 974725 w 1679575"/>
              <a:gd name="connsiteY2" fmla="*/ 996950 h 996950"/>
              <a:gd name="connsiteX3" fmla="*/ 1679575 w 1679575"/>
              <a:gd name="connsiteY3" fmla="*/ 739775 h 996950"/>
              <a:gd name="connsiteX4" fmla="*/ 431800 w 1679575"/>
              <a:gd name="connsiteY4" fmla="*/ 469900 h 996950"/>
              <a:gd name="connsiteX5" fmla="*/ 0 w 1679575"/>
              <a:gd name="connsiteY5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575" h="996950">
                <a:moveTo>
                  <a:pt x="0" y="0"/>
                </a:moveTo>
                <a:lnTo>
                  <a:pt x="130175" y="996950"/>
                </a:lnTo>
                <a:lnTo>
                  <a:pt x="974725" y="996950"/>
                </a:lnTo>
                <a:lnTo>
                  <a:pt x="1679575" y="739775"/>
                </a:lnTo>
                <a:lnTo>
                  <a:pt x="431800" y="4699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72F1B-4D92-4A5F-8D0C-E70709D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Partitionare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spatiala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E5E-9D7C-40F0-9FBC-A4DCBBA2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imparti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spatiu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metoda</a:t>
            </a:r>
            <a:r>
              <a:rPr lang="en-US" dirty="0">
                <a:solidFill>
                  <a:schemeClr val="bg1"/>
                </a:solidFill>
              </a:rPr>
              <a:t> divide et </a:t>
            </a:r>
            <a:r>
              <a:rPr lang="en-US" dirty="0" err="1">
                <a:solidFill>
                  <a:schemeClr val="bg1"/>
                </a:solidFill>
              </a:rPr>
              <a:t>impera</a:t>
            </a:r>
            <a:r>
              <a:rPr lang="en-US" dirty="0">
                <a:solidFill>
                  <a:schemeClr val="bg1"/>
                </a:solidFill>
              </a:rPr>
              <a:t>) se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</a:t>
            </a:r>
            <a:r>
              <a:rPr lang="en-US" dirty="0">
                <a:solidFill>
                  <a:schemeClr val="bg1"/>
                </a:solidFill>
              </a:rPr>
              <a:t> un arbore care </a:t>
            </a:r>
            <a:r>
              <a:rPr lang="en-US" dirty="0" err="1">
                <a:solidFill>
                  <a:schemeClr val="bg1"/>
                </a:solidFill>
              </a:rPr>
              <a:t>retine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componentele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intregul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BEF6FE-7BBF-4689-AFCC-1CF8E67E1F56}"/>
              </a:ext>
            </a:extLst>
          </p:cNvPr>
          <p:cNvSpPr/>
          <p:nvPr/>
        </p:nvSpPr>
        <p:spPr>
          <a:xfrm>
            <a:off x="1643585" y="5288642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EB30DC-EBB0-4DC7-9AF0-22795EF49AC8}"/>
              </a:ext>
            </a:extLst>
          </p:cNvPr>
          <p:cNvSpPr/>
          <p:nvPr/>
        </p:nvSpPr>
        <p:spPr>
          <a:xfrm rot="9900000">
            <a:off x="1015067" y="2842887"/>
            <a:ext cx="2013358" cy="2223083"/>
          </a:xfrm>
          <a:custGeom>
            <a:avLst/>
            <a:gdLst>
              <a:gd name="connsiteX0" fmla="*/ 385893 w 2013358"/>
              <a:gd name="connsiteY0" fmla="*/ 50334 h 2223083"/>
              <a:gd name="connsiteX1" fmla="*/ 0 w 2013358"/>
              <a:gd name="connsiteY1" fmla="*/ 671119 h 2223083"/>
              <a:gd name="connsiteX2" fmla="*/ 461394 w 2013358"/>
              <a:gd name="connsiteY2" fmla="*/ 1065402 h 2223083"/>
              <a:gd name="connsiteX3" fmla="*/ 16778 w 2013358"/>
              <a:gd name="connsiteY3" fmla="*/ 1518408 h 2223083"/>
              <a:gd name="connsiteX4" fmla="*/ 545284 w 2013358"/>
              <a:gd name="connsiteY4" fmla="*/ 1963024 h 2223083"/>
              <a:gd name="connsiteX5" fmla="*/ 1585519 w 2013358"/>
              <a:gd name="connsiteY5" fmla="*/ 1644242 h 2223083"/>
              <a:gd name="connsiteX6" fmla="*/ 1879134 w 2013358"/>
              <a:gd name="connsiteY6" fmla="*/ 2223083 h 2223083"/>
              <a:gd name="connsiteX7" fmla="*/ 2013358 w 2013358"/>
              <a:gd name="connsiteY7" fmla="*/ 1216404 h 2223083"/>
              <a:gd name="connsiteX8" fmla="*/ 1199625 w 2013358"/>
              <a:gd name="connsiteY8" fmla="*/ 998290 h 2223083"/>
              <a:gd name="connsiteX9" fmla="*/ 1770077 w 2013358"/>
              <a:gd name="connsiteY9" fmla="*/ 394283 h 2223083"/>
              <a:gd name="connsiteX10" fmla="*/ 1040235 w 2013358"/>
              <a:gd name="connsiteY10" fmla="*/ 0 h 2223083"/>
              <a:gd name="connsiteX11" fmla="*/ 864066 w 2013358"/>
              <a:gd name="connsiteY11" fmla="*/ 637563 h 2223083"/>
              <a:gd name="connsiteX12" fmla="*/ 385893 w 2013358"/>
              <a:gd name="connsiteY12" fmla="*/ 50334 h 22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3358" h="2223083">
                <a:moveTo>
                  <a:pt x="385893" y="50334"/>
                </a:moveTo>
                <a:lnTo>
                  <a:pt x="0" y="671119"/>
                </a:lnTo>
                <a:lnTo>
                  <a:pt x="461394" y="1065402"/>
                </a:lnTo>
                <a:lnTo>
                  <a:pt x="16778" y="1518408"/>
                </a:lnTo>
                <a:lnTo>
                  <a:pt x="545284" y="1963024"/>
                </a:lnTo>
                <a:lnTo>
                  <a:pt x="1585519" y="1644242"/>
                </a:lnTo>
                <a:lnTo>
                  <a:pt x="1879134" y="2223083"/>
                </a:lnTo>
                <a:lnTo>
                  <a:pt x="2013358" y="1216404"/>
                </a:lnTo>
                <a:lnTo>
                  <a:pt x="1199625" y="998290"/>
                </a:lnTo>
                <a:lnTo>
                  <a:pt x="1770077" y="394283"/>
                </a:lnTo>
                <a:lnTo>
                  <a:pt x="1040235" y="0"/>
                </a:lnTo>
                <a:lnTo>
                  <a:pt x="864066" y="637563"/>
                </a:lnTo>
                <a:lnTo>
                  <a:pt x="385893" y="50334"/>
                </a:lnTo>
                <a:close/>
              </a:path>
            </a:pathLst>
          </a:custGeom>
          <a:ln w="1905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A3D8B-4AA2-4E95-8AE7-186BC703A6B7}"/>
              </a:ext>
            </a:extLst>
          </p:cNvPr>
          <p:cNvSpPr txBox="1"/>
          <p:nvPr/>
        </p:nvSpPr>
        <p:spPr>
          <a:xfrm>
            <a:off x="1984277" y="3769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671BDF-322A-4556-91F3-55091DB9E168}"/>
              </a:ext>
            </a:extLst>
          </p:cNvPr>
          <p:cNvSpPr/>
          <p:nvPr/>
        </p:nvSpPr>
        <p:spPr>
          <a:xfrm>
            <a:off x="4760673" y="5288642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6C4AF3-D919-415C-917C-94999953CFBB}"/>
              </a:ext>
            </a:extLst>
          </p:cNvPr>
          <p:cNvCxnSpPr>
            <a:cxnSpLocks/>
          </p:cNvCxnSpPr>
          <p:nvPr/>
        </p:nvCxnSpPr>
        <p:spPr>
          <a:xfrm>
            <a:off x="4321874" y="3589694"/>
            <a:ext cx="1235637" cy="2681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C4D815-D9EC-4A90-8A77-DB8AD6F74A82}"/>
              </a:ext>
            </a:extLst>
          </p:cNvPr>
          <p:cNvSpPr/>
          <p:nvPr/>
        </p:nvSpPr>
        <p:spPr>
          <a:xfrm>
            <a:off x="4314825" y="3014663"/>
            <a:ext cx="1552575" cy="847725"/>
          </a:xfrm>
          <a:custGeom>
            <a:avLst/>
            <a:gdLst>
              <a:gd name="connsiteX0" fmla="*/ 0 w 1552575"/>
              <a:gd name="connsiteY0" fmla="*/ 571500 h 847725"/>
              <a:gd name="connsiteX1" fmla="*/ 919162 w 1552575"/>
              <a:gd name="connsiteY1" fmla="*/ 0 h 847725"/>
              <a:gd name="connsiteX2" fmla="*/ 1552575 w 1552575"/>
              <a:gd name="connsiteY2" fmla="*/ 280987 h 847725"/>
              <a:gd name="connsiteX3" fmla="*/ 1243012 w 1552575"/>
              <a:gd name="connsiteY3" fmla="*/ 847725 h 847725"/>
              <a:gd name="connsiteX4" fmla="*/ 0 w 1552575"/>
              <a:gd name="connsiteY4" fmla="*/ 5715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847725">
                <a:moveTo>
                  <a:pt x="0" y="571500"/>
                </a:moveTo>
                <a:lnTo>
                  <a:pt x="919162" y="0"/>
                </a:lnTo>
                <a:lnTo>
                  <a:pt x="1552575" y="280987"/>
                </a:lnTo>
                <a:lnTo>
                  <a:pt x="1243012" y="847725"/>
                </a:lnTo>
                <a:lnTo>
                  <a:pt x="0" y="571500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08D611-4BC8-4E35-B454-6DB850A0C1F8}"/>
              </a:ext>
            </a:extLst>
          </p:cNvPr>
          <p:cNvSpPr/>
          <p:nvPr/>
        </p:nvSpPr>
        <p:spPr>
          <a:xfrm>
            <a:off x="3886200" y="3114675"/>
            <a:ext cx="2209800" cy="1919288"/>
          </a:xfrm>
          <a:custGeom>
            <a:avLst/>
            <a:gdLst>
              <a:gd name="connsiteX0" fmla="*/ 0 w 2209800"/>
              <a:gd name="connsiteY0" fmla="*/ 0 h 1919288"/>
              <a:gd name="connsiteX1" fmla="*/ 128587 w 2209800"/>
              <a:gd name="connsiteY1" fmla="*/ 995363 h 1919288"/>
              <a:gd name="connsiteX2" fmla="*/ 971550 w 2209800"/>
              <a:gd name="connsiteY2" fmla="*/ 995363 h 1919288"/>
              <a:gd name="connsiteX3" fmla="*/ 576262 w 2209800"/>
              <a:gd name="connsiteY3" fmla="*/ 1724025 h 1919288"/>
              <a:gd name="connsiteX4" fmla="*/ 1381125 w 2209800"/>
              <a:gd name="connsiteY4" fmla="*/ 1919288 h 1919288"/>
              <a:gd name="connsiteX5" fmla="*/ 1395412 w 2209800"/>
              <a:gd name="connsiteY5" fmla="*/ 1262063 h 1919288"/>
              <a:gd name="connsiteX6" fmla="*/ 1995487 w 2209800"/>
              <a:gd name="connsiteY6" fmla="*/ 1700213 h 1919288"/>
              <a:gd name="connsiteX7" fmla="*/ 2209800 w 2209800"/>
              <a:gd name="connsiteY7" fmla="*/ 1004888 h 1919288"/>
              <a:gd name="connsiteX8" fmla="*/ 1685925 w 2209800"/>
              <a:gd name="connsiteY8" fmla="*/ 742950 h 1919288"/>
              <a:gd name="connsiteX9" fmla="*/ 428625 w 2209800"/>
              <a:gd name="connsiteY9" fmla="*/ 466725 h 1919288"/>
              <a:gd name="connsiteX10" fmla="*/ 0 w 2209800"/>
              <a:gd name="connsiteY10" fmla="*/ 0 h 191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9800" h="1919288">
                <a:moveTo>
                  <a:pt x="0" y="0"/>
                </a:moveTo>
                <a:lnTo>
                  <a:pt x="128587" y="995363"/>
                </a:lnTo>
                <a:lnTo>
                  <a:pt x="971550" y="995363"/>
                </a:lnTo>
                <a:lnTo>
                  <a:pt x="576262" y="1724025"/>
                </a:lnTo>
                <a:lnTo>
                  <a:pt x="1381125" y="1919288"/>
                </a:lnTo>
                <a:lnTo>
                  <a:pt x="1395412" y="1262063"/>
                </a:lnTo>
                <a:lnTo>
                  <a:pt x="1995487" y="1700213"/>
                </a:lnTo>
                <a:lnTo>
                  <a:pt x="2209800" y="1004888"/>
                </a:lnTo>
                <a:lnTo>
                  <a:pt x="1685925" y="742950"/>
                </a:lnTo>
                <a:lnTo>
                  <a:pt x="428625" y="46672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9C2C-5BE8-4763-ADEF-6C3D31AC6538}"/>
              </a:ext>
            </a:extLst>
          </p:cNvPr>
          <p:cNvSpPr txBox="1"/>
          <p:nvPr/>
        </p:nvSpPr>
        <p:spPr>
          <a:xfrm>
            <a:off x="5091112" y="3215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0E043-27DE-42F8-BF1E-AD2BB28E8703}"/>
              </a:ext>
            </a:extLst>
          </p:cNvPr>
          <p:cNvSpPr txBox="1"/>
          <p:nvPr/>
        </p:nvSpPr>
        <p:spPr>
          <a:xfrm>
            <a:off x="4925676" y="38941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3971D2-6B90-49A8-9483-F03BC7F3636F}"/>
              </a:ext>
            </a:extLst>
          </p:cNvPr>
          <p:cNvSpPr/>
          <p:nvPr/>
        </p:nvSpPr>
        <p:spPr>
          <a:xfrm>
            <a:off x="4192109" y="580502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A2C6A3-B4BB-4B86-8C34-D48CE6A8CCE9}"/>
              </a:ext>
            </a:extLst>
          </p:cNvPr>
          <p:cNvSpPr/>
          <p:nvPr/>
        </p:nvSpPr>
        <p:spPr>
          <a:xfrm>
            <a:off x="5294733" y="580502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006627-EA36-4F02-A9BD-558FD8ABD1EF}"/>
              </a:ext>
            </a:extLst>
          </p:cNvPr>
          <p:cNvCxnSpPr>
            <a:cxnSpLocks/>
            <a:stCxn id="8" idx="3"/>
            <a:endCxn id="17" idx="7"/>
          </p:cNvCxnSpPr>
          <p:nvPr/>
        </p:nvCxnSpPr>
        <p:spPr>
          <a:xfrm flipH="1">
            <a:off x="4632868" y="5729401"/>
            <a:ext cx="203427" cy="15124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3C8604-FAA9-4A0C-836C-9720B9B4ECE2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>
            <a:off x="5201432" y="5729401"/>
            <a:ext cx="168923" cy="15124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D5D91D-9DED-4115-B84C-B3D5F0321F59}"/>
              </a:ext>
            </a:extLst>
          </p:cNvPr>
          <p:cNvCxnSpPr>
            <a:cxnSpLocks/>
          </p:cNvCxnSpPr>
          <p:nvPr/>
        </p:nvCxnSpPr>
        <p:spPr>
          <a:xfrm>
            <a:off x="7258061" y="3589694"/>
            <a:ext cx="1235637" cy="2681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F6407E2-9E66-4511-A5C7-C8C7A3F946DD}"/>
              </a:ext>
            </a:extLst>
          </p:cNvPr>
          <p:cNvSpPr/>
          <p:nvPr/>
        </p:nvSpPr>
        <p:spPr>
          <a:xfrm>
            <a:off x="7251012" y="3014663"/>
            <a:ext cx="1552575" cy="847725"/>
          </a:xfrm>
          <a:custGeom>
            <a:avLst/>
            <a:gdLst>
              <a:gd name="connsiteX0" fmla="*/ 0 w 1552575"/>
              <a:gd name="connsiteY0" fmla="*/ 571500 h 847725"/>
              <a:gd name="connsiteX1" fmla="*/ 919162 w 1552575"/>
              <a:gd name="connsiteY1" fmla="*/ 0 h 847725"/>
              <a:gd name="connsiteX2" fmla="*/ 1552575 w 1552575"/>
              <a:gd name="connsiteY2" fmla="*/ 280987 h 847725"/>
              <a:gd name="connsiteX3" fmla="*/ 1243012 w 1552575"/>
              <a:gd name="connsiteY3" fmla="*/ 847725 h 847725"/>
              <a:gd name="connsiteX4" fmla="*/ 0 w 1552575"/>
              <a:gd name="connsiteY4" fmla="*/ 5715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847725">
                <a:moveTo>
                  <a:pt x="0" y="571500"/>
                </a:moveTo>
                <a:lnTo>
                  <a:pt x="919162" y="0"/>
                </a:lnTo>
                <a:lnTo>
                  <a:pt x="1552575" y="280987"/>
                </a:lnTo>
                <a:lnTo>
                  <a:pt x="1243012" y="847725"/>
                </a:lnTo>
                <a:lnTo>
                  <a:pt x="0" y="571500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01792A-0FBA-4603-A638-2EF3873B2065}"/>
              </a:ext>
            </a:extLst>
          </p:cNvPr>
          <p:cNvSpPr txBox="1"/>
          <p:nvPr/>
        </p:nvSpPr>
        <p:spPr>
          <a:xfrm>
            <a:off x="7258061" y="36857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48" name="Freeform: Shape 2047">
            <a:extLst>
              <a:ext uri="{FF2B5EF4-FFF2-40B4-BE49-F238E27FC236}">
                <a16:creationId xmlns:a16="http://schemas.microsoft.com/office/drawing/2014/main" id="{721F61DA-D344-427D-A855-AF1C14078442}"/>
              </a:ext>
            </a:extLst>
          </p:cNvPr>
          <p:cNvSpPr/>
          <p:nvPr/>
        </p:nvSpPr>
        <p:spPr>
          <a:xfrm>
            <a:off x="7407275" y="3860800"/>
            <a:ext cx="1625600" cy="1171575"/>
          </a:xfrm>
          <a:custGeom>
            <a:avLst/>
            <a:gdLst>
              <a:gd name="connsiteX0" fmla="*/ 387350 w 1625600"/>
              <a:gd name="connsiteY0" fmla="*/ 254000 h 1171575"/>
              <a:gd name="connsiteX1" fmla="*/ 1095375 w 1625600"/>
              <a:gd name="connsiteY1" fmla="*/ 0 h 1171575"/>
              <a:gd name="connsiteX2" fmla="*/ 1625600 w 1625600"/>
              <a:gd name="connsiteY2" fmla="*/ 263525 h 1171575"/>
              <a:gd name="connsiteX3" fmla="*/ 1412875 w 1625600"/>
              <a:gd name="connsiteY3" fmla="*/ 958850 h 1171575"/>
              <a:gd name="connsiteX4" fmla="*/ 809625 w 1625600"/>
              <a:gd name="connsiteY4" fmla="*/ 520700 h 1171575"/>
              <a:gd name="connsiteX5" fmla="*/ 796925 w 1625600"/>
              <a:gd name="connsiteY5" fmla="*/ 1171575 h 1171575"/>
              <a:gd name="connsiteX6" fmla="*/ 0 w 1625600"/>
              <a:gd name="connsiteY6" fmla="*/ 984250 h 1171575"/>
              <a:gd name="connsiteX7" fmla="*/ 387350 w 1625600"/>
              <a:gd name="connsiteY7" fmla="*/ 25400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5600" h="1171575">
                <a:moveTo>
                  <a:pt x="387350" y="254000"/>
                </a:moveTo>
                <a:lnTo>
                  <a:pt x="1095375" y="0"/>
                </a:lnTo>
                <a:lnTo>
                  <a:pt x="1625600" y="263525"/>
                </a:lnTo>
                <a:lnTo>
                  <a:pt x="1412875" y="958850"/>
                </a:lnTo>
                <a:lnTo>
                  <a:pt x="809625" y="520700"/>
                </a:lnTo>
                <a:lnTo>
                  <a:pt x="796925" y="1171575"/>
                </a:lnTo>
                <a:lnTo>
                  <a:pt x="0" y="984250"/>
                </a:lnTo>
                <a:lnTo>
                  <a:pt x="387350" y="254000"/>
                </a:lnTo>
                <a:close/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A30D3-21FD-4076-84F4-4CA375E2DA1F}"/>
              </a:ext>
            </a:extLst>
          </p:cNvPr>
          <p:cNvSpPr txBox="1"/>
          <p:nvPr/>
        </p:nvSpPr>
        <p:spPr>
          <a:xfrm>
            <a:off x="8143188" y="39985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B68E940-B92A-445B-B513-EC0C0FB59F1D}"/>
              </a:ext>
            </a:extLst>
          </p:cNvPr>
          <p:cNvSpPr txBox="1"/>
          <p:nvPr/>
        </p:nvSpPr>
        <p:spPr>
          <a:xfrm>
            <a:off x="459092" y="30311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46406A-FF9D-45D8-80B0-32CB7AE97A3F}"/>
              </a:ext>
            </a:extLst>
          </p:cNvPr>
          <p:cNvSpPr txBox="1"/>
          <p:nvPr/>
        </p:nvSpPr>
        <p:spPr>
          <a:xfrm>
            <a:off x="3509174" y="29300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76A9BD-80EC-48D8-9F3C-9D56B76D3253}"/>
              </a:ext>
            </a:extLst>
          </p:cNvPr>
          <p:cNvSpPr txBox="1"/>
          <p:nvPr/>
        </p:nvSpPr>
        <p:spPr>
          <a:xfrm>
            <a:off x="6283726" y="29300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46607A-128E-4268-BF8A-AA251BE58893}"/>
              </a:ext>
            </a:extLst>
          </p:cNvPr>
          <p:cNvSpPr/>
          <p:nvPr/>
        </p:nvSpPr>
        <p:spPr>
          <a:xfrm>
            <a:off x="3592945" y="3048001"/>
            <a:ext cx="7269019" cy="354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Oras</a:t>
            </a:r>
            <a:r>
              <a:rPr lang="en-US" dirty="0"/>
              <a:t>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72F1B-4D92-4A5F-8D0C-E70709D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1.a) Arbore de </a:t>
            </a:r>
            <a:r>
              <a:rPr lang="en-US" dirty="0" err="1">
                <a:solidFill>
                  <a:schemeClr val="bg1"/>
                </a:solidFill>
              </a:rPr>
              <a:t>dreptunghiuri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E5E-9D7C-40F0-9FBC-A4DCBBA2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30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aceeasi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idee</a:t>
            </a:r>
            <a:r>
              <a:rPr lang="en-US" dirty="0">
                <a:solidFill>
                  <a:schemeClr val="bg1"/>
                </a:solidFill>
              </a:rPr>
              <a:t>, se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eficientiza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cautarea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GPS(se </a:t>
            </a:r>
            <a:r>
              <a:rPr lang="en-US" dirty="0" err="1">
                <a:solidFill>
                  <a:schemeClr val="bg1"/>
                </a:solidFill>
              </a:rPr>
              <a:t>cauta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apropiat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apropiat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cartier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restaurant (</a:t>
            </a:r>
            <a:r>
              <a:rPr lang="en-US" dirty="0" err="1">
                <a:solidFill>
                  <a:schemeClr val="bg1"/>
                </a:solidFill>
              </a:rPr>
              <a:t>chelnerii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comenzile</a:t>
            </a:r>
            <a:r>
              <a:rPr lang="en-US" dirty="0">
                <a:solidFill>
                  <a:schemeClr val="bg1"/>
                </a:solidFill>
              </a:rPr>
              <a:t> sunt </a:t>
            </a:r>
            <a:r>
              <a:rPr lang="en-US" dirty="0" err="1">
                <a:solidFill>
                  <a:schemeClr val="bg1"/>
                </a:solidFill>
              </a:rPr>
              <a:t>impartite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grupuri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mese</a:t>
            </a:r>
            <a:r>
              <a:rPr lang="en-US" dirty="0">
                <a:solidFill>
                  <a:schemeClr val="bg1"/>
                </a:solidFill>
              </a:rPr>
              <a:t>). In </a:t>
            </a:r>
            <a:r>
              <a:rPr lang="en-US" dirty="0" err="1">
                <a:solidFill>
                  <a:schemeClr val="bg1"/>
                </a:solidFill>
              </a:rPr>
              <a:t>acest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frunzele</a:t>
            </a:r>
            <a:r>
              <a:rPr lang="en-US" dirty="0">
                <a:solidFill>
                  <a:schemeClr val="bg1"/>
                </a:solidFill>
              </a:rPr>
              <a:t> au </a:t>
            </a:r>
            <a:r>
              <a:rPr lang="en-US" dirty="0" err="1">
                <a:solidFill>
                  <a:schemeClr val="bg1"/>
                </a:solidFill>
              </a:rPr>
              <a:t>acelasi</a:t>
            </a:r>
            <a:r>
              <a:rPr lang="en-US" dirty="0">
                <a:solidFill>
                  <a:schemeClr val="bg1"/>
                </a:solidFill>
              </a:rPr>
              <a:t> grad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FDB3B-DEDE-46C3-ACBD-8A0E6A945DBC}"/>
              </a:ext>
            </a:extLst>
          </p:cNvPr>
          <p:cNvSpPr/>
          <p:nvPr/>
        </p:nvSpPr>
        <p:spPr>
          <a:xfrm>
            <a:off x="6649911" y="3429000"/>
            <a:ext cx="4036561" cy="3063240"/>
          </a:xfrm>
          <a:prstGeom prst="rect">
            <a:avLst/>
          </a:prstGeom>
          <a:solidFill>
            <a:srgbClr val="AEA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Cartier 1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3B667-8C26-45AD-B50A-13D3899F7C30}"/>
              </a:ext>
            </a:extLst>
          </p:cNvPr>
          <p:cNvSpPr/>
          <p:nvPr/>
        </p:nvSpPr>
        <p:spPr>
          <a:xfrm>
            <a:off x="3693807" y="4723333"/>
            <a:ext cx="2753175" cy="1772458"/>
          </a:xfrm>
          <a:prstGeom prst="rect">
            <a:avLst/>
          </a:prstGeom>
          <a:solidFill>
            <a:srgbClr val="AEA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Cartier 2</a:t>
            </a:r>
          </a:p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E89EEA-BFD6-461F-8B30-BB9D0472A40E}"/>
              </a:ext>
            </a:extLst>
          </p:cNvPr>
          <p:cNvSpPr/>
          <p:nvPr/>
        </p:nvSpPr>
        <p:spPr>
          <a:xfrm>
            <a:off x="3999345" y="3428999"/>
            <a:ext cx="2447636" cy="1180413"/>
          </a:xfrm>
          <a:prstGeom prst="rect">
            <a:avLst/>
          </a:prstGeom>
          <a:solidFill>
            <a:srgbClr val="AEA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Cartier 3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DAE894-748C-42F1-ADD9-EE3CA80E795D}"/>
              </a:ext>
            </a:extLst>
          </p:cNvPr>
          <p:cNvSpPr/>
          <p:nvPr/>
        </p:nvSpPr>
        <p:spPr>
          <a:xfrm>
            <a:off x="4096327" y="4149284"/>
            <a:ext cx="595746" cy="374539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1</a:t>
            </a:r>
            <a:endParaRPr lang="en-GB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38C8B3-FE69-4BC2-B5EC-56508A4FD5D2}"/>
              </a:ext>
            </a:extLst>
          </p:cNvPr>
          <p:cNvSpPr/>
          <p:nvPr/>
        </p:nvSpPr>
        <p:spPr>
          <a:xfrm>
            <a:off x="5634183" y="3527291"/>
            <a:ext cx="699214" cy="374539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2</a:t>
            </a:r>
            <a:endParaRPr lang="en-GB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8599DA-D7B2-401C-A987-6B6AF051B6A2}"/>
              </a:ext>
            </a:extLst>
          </p:cNvPr>
          <p:cNvSpPr/>
          <p:nvPr/>
        </p:nvSpPr>
        <p:spPr>
          <a:xfrm rot="5400000">
            <a:off x="5848253" y="4068352"/>
            <a:ext cx="595746" cy="374539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3</a:t>
            </a:r>
            <a:endParaRPr lang="en-GB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0DFF84-E97E-43ED-83FA-D0F5DECE98F2}"/>
              </a:ext>
            </a:extLst>
          </p:cNvPr>
          <p:cNvSpPr/>
          <p:nvPr/>
        </p:nvSpPr>
        <p:spPr>
          <a:xfrm>
            <a:off x="3828474" y="4869569"/>
            <a:ext cx="699214" cy="374539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6</a:t>
            </a:r>
            <a:endParaRPr lang="en-GB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E795B4-C75D-4304-872B-1E9EEF0E0387}"/>
              </a:ext>
            </a:extLst>
          </p:cNvPr>
          <p:cNvSpPr/>
          <p:nvPr/>
        </p:nvSpPr>
        <p:spPr>
          <a:xfrm rot="5400000">
            <a:off x="5409623" y="5516257"/>
            <a:ext cx="1148333" cy="604036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Casa 9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CC3E7C-A25D-49B3-97FA-E9902A920691}"/>
              </a:ext>
            </a:extLst>
          </p:cNvPr>
          <p:cNvSpPr/>
          <p:nvPr/>
        </p:nvSpPr>
        <p:spPr>
          <a:xfrm>
            <a:off x="3811043" y="5700925"/>
            <a:ext cx="1748509" cy="691517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Casa 5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B6948D-7C67-47AC-81DD-6A55C2D2CFB1}"/>
              </a:ext>
            </a:extLst>
          </p:cNvPr>
          <p:cNvSpPr/>
          <p:nvPr/>
        </p:nvSpPr>
        <p:spPr>
          <a:xfrm>
            <a:off x="6743506" y="3530981"/>
            <a:ext cx="699214" cy="426768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8</a:t>
            </a:r>
            <a:endParaRPr lang="en-GB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A312B-D04F-4B10-8ABB-833AE2076C5C}"/>
              </a:ext>
            </a:extLst>
          </p:cNvPr>
          <p:cNvSpPr/>
          <p:nvPr/>
        </p:nvSpPr>
        <p:spPr>
          <a:xfrm rot="5400000">
            <a:off x="8708570" y="4554853"/>
            <a:ext cx="2736605" cy="849745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4</a:t>
            </a:r>
            <a:endParaRPr lang="en-GB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61BCD0-71F1-4E7C-BF8D-199A4EBCA7A5}"/>
              </a:ext>
            </a:extLst>
          </p:cNvPr>
          <p:cNvSpPr/>
          <p:nvPr/>
        </p:nvSpPr>
        <p:spPr>
          <a:xfrm>
            <a:off x="7861249" y="6096000"/>
            <a:ext cx="1116496" cy="252026"/>
          </a:xfrm>
          <a:prstGeom prst="rect">
            <a:avLst/>
          </a:prstGeom>
          <a:solidFill>
            <a:srgbClr val="4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Casa 10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574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F1B-4D92-4A5F-8D0C-E70709D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Arbori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cautare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E5E-9D7C-40F0-9FBC-A4DCBBA2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22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Organizarea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sir de </a:t>
            </a:r>
            <a:r>
              <a:rPr lang="en-US" dirty="0" err="1">
                <a:solidFill>
                  <a:schemeClr val="bg1"/>
                </a:solidFill>
              </a:rPr>
              <a:t>numere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</a:t>
            </a:r>
            <a:r>
              <a:rPr lang="en-US" dirty="0">
                <a:solidFill>
                  <a:schemeClr val="bg1"/>
                </a:solidFill>
              </a:rPr>
              <a:t>-un arbore </a:t>
            </a:r>
            <a:r>
              <a:rPr lang="en-US" dirty="0" err="1">
                <a:solidFill>
                  <a:schemeClr val="bg1"/>
                </a:solidFill>
              </a:rPr>
              <a:t>binar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ordine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crescatoare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fi </a:t>
            </a:r>
            <a:r>
              <a:rPr lang="en-US" dirty="0" err="1">
                <a:solidFill>
                  <a:schemeClr val="bg1"/>
                </a:solidFill>
              </a:rPr>
              <a:t>folosita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metoda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cautare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</a:t>
            </a:r>
            <a:r>
              <a:rPr lang="en-GB" dirty="0" err="1">
                <a:solidFill>
                  <a:schemeClr val="bg1"/>
                </a:solidFill>
              </a:rPr>
              <a:t>acest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arboe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poate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observa</a:t>
            </a:r>
            <a:r>
              <a:rPr lang="en-GB" dirty="0">
                <a:solidFill>
                  <a:schemeClr val="bg1"/>
                </a:solidFill>
              </a:rPr>
              <a:t> ca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fiul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stanga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nod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valoare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mica, </a:t>
            </a:r>
            <a:r>
              <a:rPr lang="en-US" dirty="0" err="1">
                <a:solidFill>
                  <a:schemeClr val="bg1"/>
                </a:solidFill>
              </a:rPr>
              <a:t>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din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dreapta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valoare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decat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initial.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6FF49B-8AFF-4EF8-B461-A7BBAAE0C093}"/>
              </a:ext>
            </a:extLst>
          </p:cNvPr>
          <p:cNvSpPr/>
          <p:nvPr/>
        </p:nvSpPr>
        <p:spPr>
          <a:xfrm>
            <a:off x="7199073" y="2988241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229FD-99F7-4DF0-8680-4495E1AE7B09}"/>
              </a:ext>
            </a:extLst>
          </p:cNvPr>
          <p:cNvSpPr/>
          <p:nvPr/>
        </p:nvSpPr>
        <p:spPr>
          <a:xfrm>
            <a:off x="6354190" y="3893117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44EF75-BFEA-40C6-B465-285A25D2EB43}"/>
              </a:ext>
            </a:extLst>
          </p:cNvPr>
          <p:cNvSpPr/>
          <p:nvPr/>
        </p:nvSpPr>
        <p:spPr>
          <a:xfrm>
            <a:off x="8085532" y="3893117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CF286-5936-4505-B376-2C61BFFFB5D0}"/>
              </a:ext>
            </a:extLst>
          </p:cNvPr>
          <p:cNvSpPr/>
          <p:nvPr/>
        </p:nvSpPr>
        <p:spPr>
          <a:xfrm>
            <a:off x="5837809" y="504680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87F972-6A31-4F82-A2CD-2CF6A4ED4F68}"/>
              </a:ext>
            </a:extLst>
          </p:cNvPr>
          <p:cNvSpPr/>
          <p:nvPr/>
        </p:nvSpPr>
        <p:spPr>
          <a:xfrm>
            <a:off x="6871262" y="504680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5F0FA0-450D-4583-9521-DF9B36F77F68}"/>
              </a:ext>
            </a:extLst>
          </p:cNvPr>
          <p:cNvSpPr/>
          <p:nvPr/>
        </p:nvSpPr>
        <p:spPr>
          <a:xfrm>
            <a:off x="7569151" y="501131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C411FF-D9C3-4E8B-842C-4B8D591EC263}"/>
              </a:ext>
            </a:extLst>
          </p:cNvPr>
          <p:cNvSpPr/>
          <p:nvPr/>
        </p:nvSpPr>
        <p:spPr>
          <a:xfrm>
            <a:off x="8727264" y="5011312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0DD1A-0E0E-431B-80E2-E4331AEDD6C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096000" y="4333876"/>
            <a:ext cx="333812" cy="712930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57C2E-7952-4682-9D3B-561FA0A145C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612381" y="3429000"/>
            <a:ext cx="662314" cy="46411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CF34BE-C40C-4F38-9B97-D27C1D3F67B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639832" y="3429000"/>
            <a:ext cx="703891" cy="46411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74A6EE-7508-4178-BE57-A2E71ACD7220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794949" y="4333876"/>
            <a:ext cx="334504" cy="712929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A3F7A-809A-4D3E-992C-978F2987620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827342" y="4333876"/>
            <a:ext cx="333812" cy="67743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A65E59-3E47-440D-B3CB-A7B90EE5F5CA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526291" y="4333876"/>
            <a:ext cx="459164" cy="677436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4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F1B-4D92-4A5F-8D0C-E70709D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3. Arbore de </a:t>
            </a:r>
            <a:r>
              <a:rPr lang="en-US" sz="3600" dirty="0" err="1">
                <a:solidFill>
                  <a:schemeClr val="bg1"/>
                </a:solidFill>
              </a:rPr>
              <a:t>sintaxa</a:t>
            </a:r>
            <a:r>
              <a:rPr lang="en-US" sz="3600" dirty="0">
                <a:solidFill>
                  <a:schemeClr val="bg1"/>
                </a:solidFill>
              </a:rPr>
              <a:t>. </a:t>
            </a:r>
            <a:r>
              <a:rPr lang="en-US" sz="3600" dirty="0" err="1">
                <a:solidFill>
                  <a:schemeClr val="bg1"/>
                </a:solidFill>
              </a:rPr>
              <a:t>Sisteme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gramatica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E5E-9D7C-40F0-9FBC-A4DCBBA2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328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sistemele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gramatica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</a:t>
            </a:r>
            <a:r>
              <a:rPr lang="en-US" dirty="0">
                <a:solidFill>
                  <a:schemeClr val="bg1"/>
                </a:solidFill>
              </a:rPr>
              <a:t> un arbore de </a:t>
            </a:r>
            <a:r>
              <a:rPr lang="en-US" dirty="0" err="1">
                <a:solidFill>
                  <a:schemeClr val="bg1"/>
                </a:solidFill>
              </a:rPr>
              <a:t>sintaxa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nod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un suffix, prefix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articol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muchiile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constau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conditii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gramaticale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caz</a:t>
            </a:r>
            <a:r>
              <a:rPr lang="en-US" dirty="0">
                <a:solidFill>
                  <a:schemeClr val="bg1"/>
                </a:solidFill>
              </a:rPr>
              <a:t>, gen, etc.).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A6CAEE-98C6-47CD-965C-F90EB2DF132A}"/>
              </a:ext>
            </a:extLst>
          </p:cNvPr>
          <p:cNvSpPr/>
          <p:nvPr/>
        </p:nvSpPr>
        <p:spPr>
          <a:xfrm>
            <a:off x="6870571" y="2988241"/>
            <a:ext cx="121496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Propozitie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269C37-9E7E-4FF4-9E09-7717A5BC58D3}"/>
              </a:ext>
            </a:extLst>
          </p:cNvPr>
          <p:cNvSpPr/>
          <p:nvPr/>
        </p:nvSpPr>
        <p:spPr>
          <a:xfrm>
            <a:off x="6354190" y="373119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EFF348-13DA-44EE-A310-B829F4314665}"/>
              </a:ext>
            </a:extLst>
          </p:cNvPr>
          <p:cNvSpPr/>
          <p:nvPr/>
        </p:nvSpPr>
        <p:spPr>
          <a:xfrm>
            <a:off x="8085532" y="373119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DAED0B-3C34-4543-A704-1F07FE4B7358}"/>
              </a:ext>
            </a:extLst>
          </p:cNvPr>
          <p:cNvSpPr/>
          <p:nvPr/>
        </p:nvSpPr>
        <p:spPr>
          <a:xfrm>
            <a:off x="5837808" y="4522621"/>
            <a:ext cx="647777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B143FA-D7CB-4A9B-A336-AFA0C32728CD}"/>
              </a:ext>
            </a:extLst>
          </p:cNvPr>
          <p:cNvSpPr/>
          <p:nvPr/>
        </p:nvSpPr>
        <p:spPr>
          <a:xfrm>
            <a:off x="6630785" y="4522620"/>
            <a:ext cx="862733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Subst.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2A4D39-3BDD-4AC8-83A3-D28CD7AAEB67}"/>
              </a:ext>
            </a:extLst>
          </p:cNvPr>
          <p:cNvSpPr/>
          <p:nvPr/>
        </p:nvSpPr>
        <p:spPr>
          <a:xfrm>
            <a:off x="7569151" y="4487128"/>
            <a:ext cx="615387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vb.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469A5C-28C5-4C4D-806A-ECF7B814FE3D}"/>
              </a:ext>
            </a:extLst>
          </p:cNvPr>
          <p:cNvSpPr/>
          <p:nvPr/>
        </p:nvSpPr>
        <p:spPr>
          <a:xfrm>
            <a:off x="8727264" y="4487127"/>
            <a:ext cx="78619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325BAF-29C4-4FE6-85F6-4616D8FE1CF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161697" y="4171949"/>
            <a:ext cx="268115" cy="350672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B3445-51FD-40A9-AAA4-24FA09489D2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612381" y="3429000"/>
            <a:ext cx="436117" cy="302190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18B249-5202-431E-B5D0-A8A1733ACA44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907605" y="3429000"/>
            <a:ext cx="436118" cy="302190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F12F4A-51A0-4F68-AD28-0AB16CC3767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794949" y="4171949"/>
            <a:ext cx="267203" cy="350671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996DE-C444-4A9F-8F51-199D0B887CF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876845" y="4171949"/>
            <a:ext cx="284309" cy="315179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E8CDA-1146-4B93-8B99-C638C262CC2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526291" y="4171949"/>
            <a:ext cx="594069" cy="315178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EB8C42-24CA-487E-A39E-7B4E869286A9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 flipH="1">
            <a:off x="8741682" y="4927886"/>
            <a:ext cx="100717" cy="37550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C14EA9-9564-4A5B-A165-AD54004D22DC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9398320" y="4927886"/>
            <a:ext cx="418363" cy="385598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697842-7FA7-410D-92D2-92B39DD46A58}"/>
              </a:ext>
            </a:extLst>
          </p:cNvPr>
          <p:cNvSpPr/>
          <p:nvPr/>
        </p:nvSpPr>
        <p:spPr>
          <a:xfrm>
            <a:off x="8392737" y="5303393"/>
            <a:ext cx="697890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art.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338FB4-7858-4DCF-BC1B-C400C05D1528}"/>
              </a:ext>
            </a:extLst>
          </p:cNvPr>
          <p:cNvSpPr/>
          <p:nvPr/>
        </p:nvSpPr>
        <p:spPr>
          <a:xfrm>
            <a:off x="9385272" y="5313484"/>
            <a:ext cx="862822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Subst.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A5D528-F7EA-4CD4-8625-CD4262CDD04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161696" y="5039002"/>
            <a:ext cx="1" cy="10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0E334E-5107-4852-B7A1-4A012C79F7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062152" y="5039001"/>
            <a:ext cx="0" cy="105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18526-9D1E-4A6A-B50A-701AE83E17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876845" y="5003509"/>
            <a:ext cx="17799" cy="109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2B75E-4328-404C-8355-721563F30BB6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8727264" y="5819774"/>
            <a:ext cx="14418" cy="2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2C1084-C92D-4B02-8606-D5ABBAB0A1DD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9816683" y="5829865"/>
            <a:ext cx="6131" cy="2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BFC172-612B-4BF6-9ED6-722C278753D3}"/>
              </a:ext>
            </a:extLst>
          </p:cNvPr>
          <p:cNvSpPr txBox="1"/>
          <p:nvPr/>
        </p:nvSpPr>
        <p:spPr>
          <a:xfrm>
            <a:off x="5733775" y="6242125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           </a:t>
            </a:r>
            <a:r>
              <a:rPr lang="en-US" dirty="0" err="1">
                <a:solidFill>
                  <a:schemeClr val="bg1"/>
                </a:solidFill>
              </a:rPr>
              <a:t>caine</a:t>
            </a: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      un          </a:t>
            </a:r>
            <a:r>
              <a:rPr lang="en-US" dirty="0" err="1">
                <a:solidFill>
                  <a:schemeClr val="bg1"/>
                </a:solidFill>
              </a:rPr>
              <a:t>prieten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673D6A-94B6-4E05-B20F-5073E9380B89}"/>
              </a:ext>
            </a:extLst>
          </p:cNvPr>
          <p:cNvSpPr/>
          <p:nvPr/>
        </p:nvSpPr>
        <p:spPr>
          <a:xfrm>
            <a:off x="2424116" y="3063714"/>
            <a:ext cx="121496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incantat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6F3095-5EFC-4D34-9174-606B622054B5}"/>
              </a:ext>
            </a:extLst>
          </p:cNvPr>
          <p:cNvCxnSpPr>
            <a:cxnSpLocks/>
            <a:stCxn id="78" idx="3"/>
            <a:endCxn id="88" idx="0"/>
          </p:cNvCxnSpPr>
          <p:nvPr/>
        </p:nvCxnSpPr>
        <p:spPr>
          <a:xfrm flipH="1">
            <a:off x="2214538" y="3504473"/>
            <a:ext cx="387505" cy="377663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4A7C73-F310-410F-8ABC-35C4CE6C5BB7}"/>
              </a:ext>
            </a:extLst>
          </p:cNvPr>
          <p:cNvCxnSpPr>
            <a:cxnSpLocks/>
            <a:stCxn id="78" idx="5"/>
            <a:endCxn id="85" idx="0"/>
          </p:cNvCxnSpPr>
          <p:nvPr/>
        </p:nvCxnSpPr>
        <p:spPr>
          <a:xfrm>
            <a:off x="3461150" y="3504473"/>
            <a:ext cx="571600" cy="377663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D80B8BB-1E8F-4264-B921-21ABA15246D1}"/>
              </a:ext>
            </a:extLst>
          </p:cNvPr>
          <p:cNvSpPr/>
          <p:nvPr/>
        </p:nvSpPr>
        <p:spPr>
          <a:xfrm>
            <a:off x="3687464" y="3882136"/>
            <a:ext cx="690572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fem.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9AB2FBB-A482-432B-ACD4-537F7D9EEECE}"/>
              </a:ext>
            </a:extLst>
          </p:cNvPr>
          <p:cNvSpPr/>
          <p:nvPr/>
        </p:nvSpPr>
        <p:spPr>
          <a:xfrm>
            <a:off x="1782619" y="3882136"/>
            <a:ext cx="863838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masc.</a:t>
            </a:r>
          </a:p>
        </p:txBody>
      </p:sp>
    </p:spTree>
    <p:extLst>
      <p:ext uri="{BB962C8B-B14F-4D97-AF65-F5344CB8AC3E}">
        <p14:creationId xmlns:p14="http://schemas.microsoft.com/office/powerpoint/2010/main" val="399196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F1B-4D92-4A5F-8D0C-E70709D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3. Arbore de </a:t>
            </a:r>
            <a:r>
              <a:rPr lang="en-US" sz="3600" dirty="0" err="1">
                <a:solidFill>
                  <a:schemeClr val="bg1"/>
                </a:solidFill>
              </a:rPr>
              <a:t>sintaxa</a:t>
            </a:r>
            <a:r>
              <a:rPr lang="en-US" sz="3600" dirty="0">
                <a:solidFill>
                  <a:schemeClr val="bg1"/>
                </a:solidFill>
              </a:rPr>
              <a:t>. </a:t>
            </a:r>
            <a:r>
              <a:rPr lang="en-US" sz="3600" dirty="0" err="1">
                <a:solidFill>
                  <a:schemeClr val="bg1"/>
                </a:solidFill>
              </a:rPr>
              <a:t>Sisteme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gramatica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E5E-9D7C-40F0-9FBC-A4DCBBA2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Organizare</a:t>
            </a:r>
            <a:r>
              <a:rPr lang="en-US" dirty="0">
                <a:solidFill>
                  <a:schemeClr val="bg1"/>
                </a:solidFill>
              </a:rPr>
              <a:t>:	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u="sng" dirty="0">
                <a:solidFill>
                  <a:schemeClr val="bg1"/>
                </a:solidFill>
              </a:rPr>
              <a:t>Arbore de </a:t>
            </a:r>
            <a:r>
              <a:rPr lang="en-US" u="sng" dirty="0" err="1">
                <a:solidFill>
                  <a:schemeClr val="bg1"/>
                </a:solidFill>
              </a:rPr>
              <a:t>sintaxa</a:t>
            </a:r>
            <a:r>
              <a:rPr lang="en-US" u="sng" dirty="0">
                <a:solidFill>
                  <a:schemeClr val="bg1"/>
                </a:solidFill>
              </a:rPr>
              <a:t> : </a:t>
            </a:r>
            <a:r>
              <a:rPr lang="en-US" u="sng" dirty="0" err="1">
                <a:solidFill>
                  <a:schemeClr val="bg1"/>
                </a:solidFill>
              </a:rPr>
              <a:t>reprezinta</a:t>
            </a:r>
            <a:r>
              <a:rPr lang="en-US" u="sng" dirty="0">
                <a:solidFill>
                  <a:schemeClr val="bg1"/>
                </a:solidFill>
              </a:rPr>
              <a:t> un set de </a:t>
            </a:r>
            <a:r>
              <a:rPr lang="en-US" u="sng" dirty="0" err="1">
                <a:solidFill>
                  <a:schemeClr val="bg1"/>
                </a:solidFill>
              </a:rPr>
              <a:t>instructiuni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organizate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ierarhic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u="sng" dirty="0" err="1">
                <a:solidFill>
                  <a:schemeClr val="bg1"/>
                </a:solidFill>
              </a:rPr>
              <a:t>Simulare</a:t>
            </a:r>
            <a:r>
              <a:rPr lang="en-US" u="sng" dirty="0">
                <a:solidFill>
                  <a:schemeClr val="bg1"/>
                </a:solidFill>
              </a:rPr>
              <a:t> de </a:t>
            </a:r>
            <a:r>
              <a:rPr lang="en-US" u="sng" dirty="0" err="1">
                <a:solidFill>
                  <a:schemeClr val="bg1"/>
                </a:solidFill>
              </a:rPr>
              <a:t>galaxii</a:t>
            </a:r>
            <a:r>
              <a:rPr lang="en-US" u="sng" dirty="0">
                <a:solidFill>
                  <a:schemeClr val="bg1"/>
                </a:solidFill>
              </a:rPr>
              <a:t> Barnes- Hut</a:t>
            </a:r>
          </a:p>
          <a:p>
            <a:pPr>
              <a:buFontTx/>
              <a:buChar char="-"/>
            </a:pPr>
            <a:r>
              <a:rPr lang="en-US" u="sng" dirty="0" err="1">
                <a:solidFill>
                  <a:schemeClr val="bg1"/>
                </a:solidFill>
              </a:rPr>
              <a:t>Sisteme</a:t>
            </a:r>
            <a:r>
              <a:rPr lang="en-US" u="sng" dirty="0">
                <a:solidFill>
                  <a:schemeClr val="bg1"/>
                </a:solidFill>
              </a:rPr>
              <a:t> de </a:t>
            </a:r>
            <a:r>
              <a:rPr lang="en-US" u="sng" dirty="0" err="1">
                <a:solidFill>
                  <a:schemeClr val="bg1"/>
                </a:solidFill>
              </a:rPr>
              <a:t>gramatica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Cautare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u="sng" dirty="0" err="1">
                <a:solidFill>
                  <a:schemeClr val="bg1"/>
                </a:solidFill>
              </a:rPr>
              <a:t>Partitionare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spatiala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binara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u="sng" dirty="0">
                <a:solidFill>
                  <a:schemeClr val="bg1"/>
                </a:solidFill>
              </a:rPr>
              <a:t>Arbore de </a:t>
            </a:r>
            <a:r>
              <a:rPr lang="en-US" u="sng" dirty="0" err="1">
                <a:solidFill>
                  <a:schemeClr val="bg1"/>
                </a:solidFill>
              </a:rPr>
              <a:t>cautare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binara</a:t>
            </a:r>
            <a:r>
              <a:rPr lang="en-US" u="sng" dirty="0">
                <a:solidFill>
                  <a:schemeClr val="bg1"/>
                </a:solidFill>
              </a:rPr>
              <a:t> : </a:t>
            </a:r>
            <a:r>
              <a:rPr lang="en-US" u="sng" dirty="0" err="1">
                <a:solidFill>
                  <a:schemeClr val="bg1"/>
                </a:solidFill>
              </a:rPr>
              <a:t>organizarea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unui</a:t>
            </a:r>
            <a:r>
              <a:rPr lang="en-US" u="sng" dirty="0">
                <a:solidFill>
                  <a:schemeClr val="bg1"/>
                </a:solidFill>
              </a:rPr>
              <a:t> sir de </a:t>
            </a:r>
            <a:r>
              <a:rPr lang="en-US" u="sng" dirty="0" err="1">
                <a:solidFill>
                  <a:schemeClr val="bg1"/>
                </a:solidFill>
              </a:rPr>
              <a:t>numere</a:t>
            </a:r>
            <a:r>
              <a:rPr lang="en-US" u="sng" dirty="0">
                <a:solidFill>
                  <a:schemeClr val="bg1"/>
                </a:solidFill>
              </a:rPr>
              <a:t> in </a:t>
            </a:r>
            <a:r>
              <a:rPr lang="en-US" u="sng" dirty="0" err="1">
                <a:solidFill>
                  <a:schemeClr val="bg1"/>
                </a:solidFill>
              </a:rPr>
              <a:t>ordine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crescatoare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pornind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dintr</a:t>
            </a:r>
            <a:r>
              <a:rPr lang="en-US" u="sng" dirty="0">
                <a:solidFill>
                  <a:schemeClr val="bg1"/>
                </a:solidFill>
              </a:rPr>
              <a:t>-un </a:t>
            </a:r>
            <a:r>
              <a:rPr lang="en-US" u="sng" dirty="0" err="1">
                <a:solidFill>
                  <a:schemeClr val="bg1"/>
                </a:solidFill>
              </a:rPr>
              <a:t>punct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F260-AC8D-4207-8161-AD7BB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Definitie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D5C0-C0B6-42E8-B6DC-43F2ACD1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Un arbore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graf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aciclic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dispus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nivele</a:t>
            </a:r>
            <a:r>
              <a:rPr lang="en-US" dirty="0">
                <a:solidFill>
                  <a:schemeClr val="bg1"/>
                </a:solidFill>
              </a:rPr>
              <a:t>. Pe </a:t>
            </a:r>
            <a:r>
              <a:rPr lang="en-US" dirty="0" err="1">
                <a:solidFill>
                  <a:schemeClr val="bg1"/>
                </a:solidFill>
              </a:rPr>
              <a:t>primul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afla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singur</a:t>
            </a:r>
            <a:r>
              <a:rPr lang="en-US" dirty="0">
                <a:solidFill>
                  <a:schemeClr val="bg1"/>
                </a:solidFill>
              </a:rPr>
              <a:t> nod </a:t>
            </a:r>
            <a:r>
              <a:rPr lang="en-US" dirty="0" err="1">
                <a:solidFill>
                  <a:schemeClr val="bg1"/>
                </a:solidFill>
              </a:rPr>
              <a:t>numit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Urmatoarele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nodurile</a:t>
            </a:r>
            <a:r>
              <a:rPr lang="en-US" dirty="0">
                <a:solidFill>
                  <a:schemeClr val="bg1"/>
                </a:solidFill>
              </a:rPr>
              <a:t> care se </a:t>
            </a:r>
            <a:r>
              <a:rPr lang="en-US" dirty="0" err="1">
                <a:solidFill>
                  <a:schemeClr val="bg1"/>
                </a:solidFill>
              </a:rPr>
              <a:t>afla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aceeasi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tata=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mic </a:t>
            </a:r>
            <a:r>
              <a:rPr lang="en-US" dirty="0" err="1">
                <a:solidFill>
                  <a:schemeClr val="bg1"/>
                </a:solidFill>
              </a:rPr>
              <a:t>conectat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fii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nodurile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 </a:t>
            </a:r>
            <a:r>
              <a:rPr lang="en-US" dirty="0" err="1">
                <a:solidFill>
                  <a:schemeClr val="bg1"/>
                </a:solidFill>
              </a:rPr>
              <a:t>conectate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ramura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subarborele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vecin</a:t>
            </a:r>
            <a:r>
              <a:rPr lang="en-US" dirty="0">
                <a:solidFill>
                  <a:schemeClr val="bg1"/>
                </a:solidFill>
              </a:rPr>
              <a:t>=tata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grad=</a:t>
            </a:r>
            <a:r>
              <a:rPr lang="en-US" dirty="0" err="1">
                <a:solidFill>
                  <a:schemeClr val="bg1"/>
                </a:solidFill>
              </a:rPr>
              <a:t>numarul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fii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nod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F260-AC8D-4207-8161-AD7BB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Reprezentare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D5C0-C0B6-42E8-B6DC-43F2ACD1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Vector de </a:t>
            </a:r>
            <a:r>
              <a:rPr lang="en-US" dirty="0" err="1">
                <a:solidFill>
                  <a:schemeClr val="bg1"/>
                </a:solidFill>
              </a:rPr>
              <a:t>tati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element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referinta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Astfel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gradul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nod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drumul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scurt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 Vector de </a:t>
            </a:r>
            <a:r>
              <a:rPr lang="en-GB" dirty="0" err="1">
                <a:solidFill>
                  <a:schemeClr val="bg1"/>
                </a:solidFill>
              </a:rPr>
              <a:t>fii</a:t>
            </a:r>
            <a:r>
              <a:rPr lang="en-GB" dirty="0">
                <a:solidFill>
                  <a:schemeClr val="bg1"/>
                </a:solidFill>
              </a:rPr>
              <a:t>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Fiecare</a:t>
            </a:r>
            <a:r>
              <a:rPr lang="en-GB" dirty="0">
                <a:solidFill>
                  <a:schemeClr val="bg1"/>
                </a:solidFill>
              </a:rPr>
              <a:t> element are o </a:t>
            </a:r>
            <a:r>
              <a:rPr lang="en-GB" dirty="0" err="1">
                <a:solidFill>
                  <a:schemeClr val="bg1"/>
                </a:solidFill>
              </a:rPr>
              <a:t>lista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referinte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catre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fiii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sai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Astfel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poate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afla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descendenti</a:t>
            </a:r>
            <a:r>
              <a:rPr lang="en-GB" dirty="0">
                <a:solidFill>
                  <a:schemeClr val="bg1"/>
                </a:solidFill>
              </a:rPr>
              <a:t> ai </a:t>
            </a:r>
            <a:r>
              <a:rPr lang="en-GB" dirty="0" err="1">
                <a:solidFill>
                  <a:schemeClr val="bg1"/>
                </a:solidFill>
              </a:rPr>
              <a:t>unui</a:t>
            </a:r>
            <a:r>
              <a:rPr lang="en-GB" dirty="0">
                <a:solidFill>
                  <a:schemeClr val="bg1"/>
                </a:solidFill>
              </a:rPr>
              <a:t> nod.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F260-AC8D-4207-8161-AD7BB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Definitie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D5C0-C0B6-42E8-B6DC-43F2ACD1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Un arbore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graf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aciclic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dispus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nivele</a:t>
            </a:r>
            <a:r>
              <a:rPr lang="en-US" dirty="0">
                <a:solidFill>
                  <a:schemeClr val="bg1"/>
                </a:solidFill>
              </a:rPr>
              <a:t>. Pe </a:t>
            </a:r>
            <a:r>
              <a:rPr lang="en-US" dirty="0" err="1">
                <a:solidFill>
                  <a:schemeClr val="bg1"/>
                </a:solidFill>
              </a:rPr>
              <a:t>primul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afla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singur</a:t>
            </a:r>
            <a:r>
              <a:rPr lang="en-US" dirty="0">
                <a:solidFill>
                  <a:schemeClr val="bg1"/>
                </a:solidFill>
              </a:rPr>
              <a:t> nod </a:t>
            </a:r>
            <a:r>
              <a:rPr lang="en-US" dirty="0" err="1">
                <a:solidFill>
                  <a:schemeClr val="bg1"/>
                </a:solidFill>
              </a:rPr>
              <a:t>numit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Urmatoarele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nivele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nodurile</a:t>
            </a:r>
            <a:r>
              <a:rPr lang="en-US" dirty="0">
                <a:solidFill>
                  <a:schemeClr val="bg1"/>
                </a:solidFill>
              </a:rPr>
              <a:t> care se </a:t>
            </a:r>
            <a:r>
              <a:rPr lang="en-US" dirty="0" err="1">
                <a:solidFill>
                  <a:schemeClr val="bg1"/>
                </a:solidFill>
              </a:rPr>
              <a:t>afla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aceeasi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tata=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mic </a:t>
            </a:r>
            <a:r>
              <a:rPr lang="en-US" dirty="0" err="1">
                <a:solidFill>
                  <a:schemeClr val="bg1"/>
                </a:solidFill>
              </a:rPr>
              <a:t>conectat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fii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nodurile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 </a:t>
            </a:r>
            <a:r>
              <a:rPr lang="en-US" dirty="0" err="1">
                <a:solidFill>
                  <a:schemeClr val="bg1"/>
                </a:solidFill>
              </a:rPr>
              <a:t>conectate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ramura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subarborele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radacina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nodul</a:t>
            </a:r>
            <a:r>
              <a:rPr lang="en-US" dirty="0">
                <a:solidFill>
                  <a:schemeClr val="bg1"/>
                </a:solidFill>
              </a:rPr>
              <a:t> ales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vecin</a:t>
            </a:r>
            <a:r>
              <a:rPr lang="en-US" dirty="0">
                <a:solidFill>
                  <a:schemeClr val="bg1"/>
                </a:solidFill>
              </a:rPr>
              <a:t>=tata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grad=</a:t>
            </a:r>
            <a:r>
              <a:rPr lang="en-US" dirty="0" err="1">
                <a:solidFill>
                  <a:schemeClr val="bg1"/>
                </a:solidFill>
              </a:rPr>
              <a:t>numarul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fii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nod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0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6CA5-1D52-4FF4-BD53-2561B09FB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arbori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F9C71-6139-4CCC-88D0-D08F7CFA2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16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AE87EB-3527-4D0D-96E2-22E5E17C76DB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8267875" y="3869759"/>
            <a:ext cx="506280" cy="1082924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2EC10E-5FD7-4707-8BAC-E4473E942000}"/>
              </a:ext>
            </a:extLst>
          </p:cNvPr>
          <p:cNvCxnSpPr>
            <a:cxnSpLocks/>
            <a:stCxn id="80" idx="6"/>
            <a:endCxn id="82" idx="2"/>
          </p:cNvCxnSpPr>
          <p:nvPr/>
        </p:nvCxnSpPr>
        <p:spPr>
          <a:xfrm>
            <a:off x="7130393" y="3668586"/>
            <a:ext cx="696723" cy="18605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0A4D53-5795-4008-95DC-61EA7060B1C6}"/>
              </a:ext>
            </a:extLst>
          </p:cNvPr>
          <p:cNvCxnSpPr>
            <a:cxnSpLocks/>
            <a:stCxn id="84" idx="2"/>
            <a:endCxn id="82" idx="6"/>
          </p:cNvCxnSpPr>
          <p:nvPr/>
        </p:nvCxnSpPr>
        <p:spPr>
          <a:xfrm flipH="1" flipV="1">
            <a:off x="8343497" y="3687191"/>
            <a:ext cx="696723" cy="268796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EC90BB-2362-433B-9239-1574BE56B1E8}"/>
              </a:ext>
            </a:extLst>
          </p:cNvPr>
          <p:cNvCxnSpPr>
            <a:cxnSpLocks/>
            <a:stCxn id="85" idx="3"/>
            <a:endCxn id="83" idx="6"/>
          </p:cNvCxnSpPr>
          <p:nvPr/>
        </p:nvCxnSpPr>
        <p:spPr>
          <a:xfrm flipH="1">
            <a:off x="9032345" y="4886522"/>
            <a:ext cx="1116769" cy="324352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6E2A8-F5AC-46A0-9335-5890575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Arbori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partiali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22BE-A3EE-41A8-830F-1C390E23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5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Un arbore partial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subgraf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indeplineste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conditiile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fi un arbore. </a:t>
            </a:r>
            <a:r>
              <a:rPr lang="it-IT" dirty="0">
                <a:solidFill>
                  <a:schemeClr val="bg1"/>
                </a:solidFill>
              </a:rPr>
              <a:t>Un graf  G conține un arbore parțial dacă și numai dacă este un graf conex.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EEF28-734D-4C69-951E-88921D97C234}"/>
              </a:ext>
            </a:extLst>
          </p:cNvPr>
          <p:cNvSpPr/>
          <p:nvPr/>
        </p:nvSpPr>
        <p:spPr>
          <a:xfrm>
            <a:off x="1261872" y="341039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CE67B0-4BD0-4293-8152-B6AA52B50C9A}"/>
              </a:ext>
            </a:extLst>
          </p:cNvPr>
          <p:cNvSpPr/>
          <p:nvPr/>
        </p:nvSpPr>
        <p:spPr>
          <a:xfrm>
            <a:off x="1545336" y="5161154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A1BFD-F894-43A1-9CE8-3D4FEDDFB3FF}"/>
              </a:ext>
            </a:extLst>
          </p:cNvPr>
          <p:cNvSpPr/>
          <p:nvPr/>
        </p:nvSpPr>
        <p:spPr>
          <a:xfrm>
            <a:off x="2474976" y="342900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D540B7-5672-44AB-8AC3-2A9C1AC98151}"/>
              </a:ext>
            </a:extLst>
          </p:cNvPr>
          <p:cNvSpPr/>
          <p:nvPr/>
        </p:nvSpPr>
        <p:spPr>
          <a:xfrm>
            <a:off x="3163824" y="495268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588893-CA14-4BD0-BB54-3DFD14469D97}"/>
              </a:ext>
            </a:extLst>
          </p:cNvPr>
          <p:cNvSpPr/>
          <p:nvPr/>
        </p:nvSpPr>
        <p:spPr>
          <a:xfrm>
            <a:off x="3688080" y="369779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679D5-367A-4DC2-BFDD-E762DC18A654}"/>
              </a:ext>
            </a:extLst>
          </p:cNvPr>
          <p:cNvSpPr/>
          <p:nvPr/>
        </p:nvSpPr>
        <p:spPr>
          <a:xfrm>
            <a:off x="4721352" y="444576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2E4D3-FC53-4750-A056-871691BC9E7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520063" y="3926776"/>
            <a:ext cx="283464" cy="123437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3A134-32CA-479B-BE52-31630DFCAC9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061717" y="5210874"/>
            <a:ext cx="1102107" cy="208471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5CCA35-0928-47FD-BD30-734DFC5D480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733167" y="3945381"/>
            <a:ext cx="688848" cy="1007302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53E83-69E4-40D2-B0D8-8E6971E9DCF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78253" y="3668586"/>
            <a:ext cx="696723" cy="18605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092BCA-CA68-40B4-8C99-DA5783FFCD06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 flipV="1">
            <a:off x="2991357" y="3687191"/>
            <a:ext cx="696723" cy="268796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347363-CF3A-4572-A607-D0100B8FAEFD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604583" y="4214177"/>
            <a:ext cx="341688" cy="81412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40025D-1DDB-4078-8CBD-1F790AEA9A6D}"/>
              </a:ext>
            </a:extLst>
          </p:cNvPr>
          <p:cNvCxnSpPr>
            <a:cxnSpLocks/>
            <a:stCxn id="11" idx="3"/>
            <a:endCxn id="9" idx="6"/>
          </p:cNvCxnSpPr>
          <p:nvPr/>
        </p:nvCxnSpPr>
        <p:spPr>
          <a:xfrm flipH="1">
            <a:off x="3680205" y="4886522"/>
            <a:ext cx="1116769" cy="324352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7ACBCE-E395-42AE-8F36-8B31CE84E35B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128839" y="4138555"/>
            <a:ext cx="668135" cy="382830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C0B02B-830E-4297-9171-999D43A281DF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986095" y="3869759"/>
            <a:ext cx="564503" cy="1367017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1D9E5F7-92F1-478A-B984-4B77A7C5DF78}"/>
              </a:ext>
            </a:extLst>
          </p:cNvPr>
          <p:cNvSpPr/>
          <p:nvPr/>
        </p:nvSpPr>
        <p:spPr>
          <a:xfrm>
            <a:off x="6614012" y="341039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0EF768-1893-4488-B464-9040875B5E90}"/>
              </a:ext>
            </a:extLst>
          </p:cNvPr>
          <p:cNvSpPr/>
          <p:nvPr/>
        </p:nvSpPr>
        <p:spPr>
          <a:xfrm>
            <a:off x="6897476" y="5161154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CA3CE71-1E84-4FD7-B52B-9C25DA9555FC}"/>
              </a:ext>
            </a:extLst>
          </p:cNvPr>
          <p:cNvSpPr/>
          <p:nvPr/>
        </p:nvSpPr>
        <p:spPr>
          <a:xfrm>
            <a:off x="7827116" y="342900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6D07531-F93D-48B7-883E-00F4C9CC1F2C}"/>
              </a:ext>
            </a:extLst>
          </p:cNvPr>
          <p:cNvSpPr/>
          <p:nvPr/>
        </p:nvSpPr>
        <p:spPr>
          <a:xfrm>
            <a:off x="8515964" y="495268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543343B-615E-4327-B609-CA19CBE5EF12}"/>
              </a:ext>
            </a:extLst>
          </p:cNvPr>
          <p:cNvSpPr/>
          <p:nvPr/>
        </p:nvSpPr>
        <p:spPr>
          <a:xfrm>
            <a:off x="9040220" y="369779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9337B95-6754-417E-A28F-22B0360F8303}"/>
              </a:ext>
            </a:extLst>
          </p:cNvPr>
          <p:cNvSpPr/>
          <p:nvPr/>
        </p:nvSpPr>
        <p:spPr>
          <a:xfrm>
            <a:off x="10073492" y="444576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06419D-1F7A-4017-9AE4-9C3BDF70AE2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6872203" y="3926776"/>
            <a:ext cx="283464" cy="123437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EF3B78-2071-4C28-8ACB-093CAB67FB80}"/>
              </a:ext>
            </a:extLst>
          </p:cNvPr>
          <p:cNvCxnSpPr>
            <a:cxnSpLocks/>
            <a:stCxn id="83" idx="7"/>
            <a:endCxn id="84" idx="4"/>
          </p:cNvCxnSpPr>
          <p:nvPr/>
        </p:nvCxnSpPr>
        <p:spPr>
          <a:xfrm flipV="1">
            <a:off x="8956723" y="4214177"/>
            <a:ext cx="341688" cy="81412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67566F-90BB-4B10-9FDC-0D34E0772B30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>
          <a:xfrm>
            <a:off x="9480979" y="4138555"/>
            <a:ext cx="668135" cy="382830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4FC64B2-CA74-4370-89F7-793FF75506B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7338235" y="3869759"/>
            <a:ext cx="564503" cy="1367017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F1013A-2546-44F4-9DC7-D5A858ABB196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7413857" y="5210874"/>
            <a:ext cx="1102107" cy="208471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9C19959-D792-49F9-B536-0D40B2448867}"/>
              </a:ext>
            </a:extLst>
          </p:cNvPr>
          <p:cNvSpPr txBox="1"/>
          <p:nvPr/>
        </p:nvSpPr>
        <p:spPr>
          <a:xfrm>
            <a:off x="1986095" y="6249798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G1                                                                                              G2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AE87EB-3527-4D0D-96E2-22E5E17C76DB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8267875" y="3869759"/>
            <a:ext cx="506280" cy="1082924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2EC10E-5FD7-4707-8BAC-E4473E942000}"/>
              </a:ext>
            </a:extLst>
          </p:cNvPr>
          <p:cNvCxnSpPr>
            <a:cxnSpLocks/>
            <a:stCxn id="80" idx="6"/>
            <a:endCxn id="82" idx="2"/>
          </p:cNvCxnSpPr>
          <p:nvPr/>
        </p:nvCxnSpPr>
        <p:spPr>
          <a:xfrm>
            <a:off x="7130393" y="3668586"/>
            <a:ext cx="696723" cy="18605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0A4D53-5795-4008-95DC-61EA7060B1C6}"/>
              </a:ext>
            </a:extLst>
          </p:cNvPr>
          <p:cNvCxnSpPr>
            <a:cxnSpLocks/>
            <a:stCxn id="84" idx="2"/>
            <a:endCxn id="82" idx="6"/>
          </p:cNvCxnSpPr>
          <p:nvPr/>
        </p:nvCxnSpPr>
        <p:spPr>
          <a:xfrm flipH="1" flipV="1">
            <a:off x="8343497" y="3687191"/>
            <a:ext cx="696723" cy="268796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EC90BB-2362-433B-9239-1574BE56B1E8}"/>
              </a:ext>
            </a:extLst>
          </p:cNvPr>
          <p:cNvCxnSpPr>
            <a:cxnSpLocks/>
            <a:stCxn id="85" idx="3"/>
            <a:endCxn id="83" idx="6"/>
          </p:cNvCxnSpPr>
          <p:nvPr/>
        </p:nvCxnSpPr>
        <p:spPr>
          <a:xfrm flipH="1">
            <a:off x="9032345" y="4886522"/>
            <a:ext cx="1116769" cy="324352"/>
          </a:xfrm>
          <a:prstGeom prst="line">
            <a:avLst/>
          </a:prstGeom>
          <a:ln w="76200">
            <a:solidFill>
              <a:srgbClr val="3F3F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6E2A8-F5AC-46A0-9335-5890575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Arbori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partiali</a:t>
            </a:r>
            <a:r>
              <a:rPr lang="en-US" dirty="0">
                <a:solidFill>
                  <a:schemeClr val="bg1"/>
                </a:solidFill>
              </a:rPr>
              <a:t> de cost minim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22BE-A3EE-41A8-830F-1C390E23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5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Intr-un graf in care fiecare muchie are un cost, se numeste arbore partialde cost minim arborele partial care uneste toate nodurile grafului initial, muchiile utilizate insumand valoarea minima.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EEF28-734D-4C69-951E-88921D97C234}"/>
              </a:ext>
            </a:extLst>
          </p:cNvPr>
          <p:cNvSpPr/>
          <p:nvPr/>
        </p:nvSpPr>
        <p:spPr>
          <a:xfrm>
            <a:off x="1261872" y="341039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CE67B0-4BD0-4293-8152-B6AA52B50C9A}"/>
              </a:ext>
            </a:extLst>
          </p:cNvPr>
          <p:cNvSpPr/>
          <p:nvPr/>
        </p:nvSpPr>
        <p:spPr>
          <a:xfrm>
            <a:off x="1545336" y="5161154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A1BFD-F894-43A1-9CE8-3D4FEDDFB3FF}"/>
              </a:ext>
            </a:extLst>
          </p:cNvPr>
          <p:cNvSpPr/>
          <p:nvPr/>
        </p:nvSpPr>
        <p:spPr>
          <a:xfrm>
            <a:off x="2474976" y="342900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D540B7-5672-44AB-8AC3-2A9C1AC98151}"/>
              </a:ext>
            </a:extLst>
          </p:cNvPr>
          <p:cNvSpPr/>
          <p:nvPr/>
        </p:nvSpPr>
        <p:spPr>
          <a:xfrm>
            <a:off x="3163824" y="495268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588893-CA14-4BD0-BB54-3DFD14469D97}"/>
              </a:ext>
            </a:extLst>
          </p:cNvPr>
          <p:cNvSpPr/>
          <p:nvPr/>
        </p:nvSpPr>
        <p:spPr>
          <a:xfrm>
            <a:off x="3688080" y="369779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679D5-367A-4DC2-BFDD-E762DC18A654}"/>
              </a:ext>
            </a:extLst>
          </p:cNvPr>
          <p:cNvSpPr/>
          <p:nvPr/>
        </p:nvSpPr>
        <p:spPr>
          <a:xfrm>
            <a:off x="4721352" y="444576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2E4D3-FC53-4750-A056-871691BC9E7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520063" y="3926776"/>
            <a:ext cx="283464" cy="123437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3A134-32CA-479B-BE52-31630DFCAC9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061717" y="5210874"/>
            <a:ext cx="1102107" cy="208471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5CCA35-0928-47FD-BD30-734DFC5D480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733167" y="3945381"/>
            <a:ext cx="688848" cy="1007302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53E83-69E4-40D2-B0D8-8E6971E9DCF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78253" y="3668586"/>
            <a:ext cx="696723" cy="18605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092BCA-CA68-40B4-8C99-DA5783FFCD06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 flipV="1">
            <a:off x="2991357" y="3687191"/>
            <a:ext cx="696723" cy="268796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347363-CF3A-4572-A607-D0100B8FAEFD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604583" y="4214177"/>
            <a:ext cx="341688" cy="81412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40025D-1DDB-4078-8CBD-1F790AEA9A6D}"/>
              </a:ext>
            </a:extLst>
          </p:cNvPr>
          <p:cNvCxnSpPr>
            <a:cxnSpLocks/>
            <a:stCxn id="11" idx="3"/>
            <a:endCxn id="9" idx="6"/>
          </p:cNvCxnSpPr>
          <p:nvPr/>
        </p:nvCxnSpPr>
        <p:spPr>
          <a:xfrm flipH="1">
            <a:off x="3680205" y="4886522"/>
            <a:ext cx="1116769" cy="324352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7ACBCE-E395-42AE-8F36-8B31CE84E35B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128839" y="4138555"/>
            <a:ext cx="668135" cy="382830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C0B02B-830E-4297-9171-999D43A281DF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986095" y="3869759"/>
            <a:ext cx="564503" cy="1367017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1D9E5F7-92F1-478A-B984-4B77A7C5DF78}"/>
              </a:ext>
            </a:extLst>
          </p:cNvPr>
          <p:cNvSpPr/>
          <p:nvPr/>
        </p:nvSpPr>
        <p:spPr>
          <a:xfrm>
            <a:off x="6614012" y="3410395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0EF768-1893-4488-B464-9040875B5E90}"/>
              </a:ext>
            </a:extLst>
          </p:cNvPr>
          <p:cNvSpPr/>
          <p:nvPr/>
        </p:nvSpPr>
        <p:spPr>
          <a:xfrm>
            <a:off x="6897476" y="5161154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CA3CE71-1E84-4FD7-B52B-9C25DA9555FC}"/>
              </a:ext>
            </a:extLst>
          </p:cNvPr>
          <p:cNvSpPr/>
          <p:nvPr/>
        </p:nvSpPr>
        <p:spPr>
          <a:xfrm>
            <a:off x="7827116" y="3429000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6D07531-F93D-48B7-883E-00F4C9CC1F2C}"/>
              </a:ext>
            </a:extLst>
          </p:cNvPr>
          <p:cNvSpPr/>
          <p:nvPr/>
        </p:nvSpPr>
        <p:spPr>
          <a:xfrm>
            <a:off x="8515964" y="495268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543343B-615E-4327-B609-CA19CBE5EF12}"/>
              </a:ext>
            </a:extLst>
          </p:cNvPr>
          <p:cNvSpPr/>
          <p:nvPr/>
        </p:nvSpPr>
        <p:spPr>
          <a:xfrm>
            <a:off x="9040220" y="369779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9337B95-6754-417E-A28F-22B0360F8303}"/>
              </a:ext>
            </a:extLst>
          </p:cNvPr>
          <p:cNvSpPr/>
          <p:nvPr/>
        </p:nvSpPr>
        <p:spPr>
          <a:xfrm>
            <a:off x="10073492" y="444576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06419D-1F7A-4017-9AE4-9C3BDF70AE2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6872203" y="3926776"/>
            <a:ext cx="283464" cy="123437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EF3B78-2071-4C28-8ACB-093CAB67FB80}"/>
              </a:ext>
            </a:extLst>
          </p:cNvPr>
          <p:cNvCxnSpPr>
            <a:cxnSpLocks/>
            <a:stCxn id="83" idx="7"/>
            <a:endCxn id="84" idx="4"/>
          </p:cNvCxnSpPr>
          <p:nvPr/>
        </p:nvCxnSpPr>
        <p:spPr>
          <a:xfrm flipV="1">
            <a:off x="8956723" y="4214177"/>
            <a:ext cx="341688" cy="814128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67566F-90BB-4B10-9FDC-0D34E0772B30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>
          <a:xfrm>
            <a:off x="9480979" y="4138555"/>
            <a:ext cx="668135" cy="382830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4FC64B2-CA74-4370-89F7-793FF75506B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7338235" y="3869759"/>
            <a:ext cx="564503" cy="1367017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F1013A-2546-44F4-9DC7-D5A858ABB196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7413857" y="5210874"/>
            <a:ext cx="1102107" cy="208471"/>
          </a:xfrm>
          <a:prstGeom prst="line">
            <a:avLst/>
          </a:prstGeom>
          <a:ln w="76200">
            <a:solidFill>
              <a:srgbClr val="BF4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D2014C-69A2-4075-972A-4E1636C20788}"/>
              </a:ext>
            </a:extLst>
          </p:cNvPr>
          <p:cNvSpPr txBox="1"/>
          <p:nvPr/>
        </p:nvSpPr>
        <p:spPr>
          <a:xfrm>
            <a:off x="1253998" y="4400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2AA017-7085-40A4-A068-6977309428D3}"/>
              </a:ext>
            </a:extLst>
          </p:cNvPr>
          <p:cNvSpPr txBox="1"/>
          <p:nvPr/>
        </p:nvSpPr>
        <p:spPr>
          <a:xfrm>
            <a:off x="2499616" y="4816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69AA9-5C50-442B-9CFF-5F6EFAFFDDA9}"/>
              </a:ext>
            </a:extLst>
          </p:cNvPr>
          <p:cNvSpPr txBox="1"/>
          <p:nvPr/>
        </p:nvSpPr>
        <p:spPr>
          <a:xfrm>
            <a:off x="3783525" y="4436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ED0FFA-5784-4E02-8AB9-C99A68412E8C}"/>
              </a:ext>
            </a:extLst>
          </p:cNvPr>
          <p:cNvSpPr txBox="1"/>
          <p:nvPr/>
        </p:nvSpPr>
        <p:spPr>
          <a:xfrm>
            <a:off x="4418717" y="3924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676A3E-F385-4120-8F22-300A534031AB}"/>
              </a:ext>
            </a:extLst>
          </p:cNvPr>
          <p:cNvSpPr txBox="1"/>
          <p:nvPr/>
        </p:nvSpPr>
        <p:spPr>
          <a:xfrm>
            <a:off x="1954228" y="3256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66C1D-7084-418D-9FF0-BCC22B1B1F08}"/>
              </a:ext>
            </a:extLst>
          </p:cNvPr>
          <p:cNvSpPr txBox="1"/>
          <p:nvPr/>
        </p:nvSpPr>
        <p:spPr>
          <a:xfrm>
            <a:off x="1963256" y="4216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47EF33-0225-40F0-836F-64C21D5E4C0A}"/>
              </a:ext>
            </a:extLst>
          </p:cNvPr>
          <p:cNvSpPr txBox="1"/>
          <p:nvPr/>
        </p:nvSpPr>
        <p:spPr>
          <a:xfrm>
            <a:off x="3093476" y="4174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3E2583-604A-4121-A0DC-6C76D9EC8340}"/>
              </a:ext>
            </a:extLst>
          </p:cNvPr>
          <p:cNvSpPr txBox="1"/>
          <p:nvPr/>
        </p:nvSpPr>
        <p:spPr>
          <a:xfrm>
            <a:off x="3239655" y="343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969933-1EC1-4FE4-9772-69FE9B032483}"/>
              </a:ext>
            </a:extLst>
          </p:cNvPr>
          <p:cNvSpPr txBox="1"/>
          <p:nvPr/>
        </p:nvSpPr>
        <p:spPr>
          <a:xfrm>
            <a:off x="4264704" y="5052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C3F4F-2E00-44FD-917F-8BE90ABCC0E9}"/>
              </a:ext>
            </a:extLst>
          </p:cNvPr>
          <p:cNvSpPr txBox="1"/>
          <p:nvPr/>
        </p:nvSpPr>
        <p:spPr>
          <a:xfrm>
            <a:off x="6651731" y="5911778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Costul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grafului</a:t>
            </a:r>
            <a:r>
              <a:rPr lang="en-US" dirty="0">
                <a:solidFill>
                  <a:schemeClr val="bg1"/>
                </a:solidFill>
              </a:rPr>
              <a:t> = 1 + 3 + 2 + 1 + 4 = 11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9E0D51-B7F9-406F-8805-F32123693D2D}"/>
              </a:ext>
            </a:extLst>
          </p:cNvPr>
          <p:cNvSpPr txBox="1"/>
          <p:nvPr/>
        </p:nvSpPr>
        <p:spPr>
          <a:xfrm>
            <a:off x="6594668" y="4452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8BC161-99AB-4F91-A519-2CEB6AA34766}"/>
              </a:ext>
            </a:extLst>
          </p:cNvPr>
          <p:cNvSpPr txBox="1"/>
          <p:nvPr/>
        </p:nvSpPr>
        <p:spPr>
          <a:xfrm>
            <a:off x="7840286" y="4867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6C072D-B025-42DD-9D2C-ACB4BAF652F9}"/>
              </a:ext>
            </a:extLst>
          </p:cNvPr>
          <p:cNvSpPr txBox="1"/>
          <p:nvPr/>
        </p:nvSpPr>
        <p:spPr>
          <a:xfrm>
            <a:off x="9124195" y="4487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7DDDE3-F956-4859-A267-4F143F3047ED}"/>
              </a:ext>
            </a:extLst>
          </p:cNvPr>
          <p:cNvSpPr txBox="1"/>
          <p:nvPr/>
        </p:nvSpPr>
        <p:spPr>
          <a:xfrm>
            <a:off x="9759387" y="3976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15EB8-BEB8-41C0-B3E7-515AD60F336C}"/>
              </a:ext>
            </a:extLst>
          </p:cNvPr>
          <p:cNvSpPr txBox="1"/>
          <p:nvPr/>
        </p:nvSpPr>
        <p:spPr>
          <a:xfrm>
            <a:off x="7303926" y="42674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B1A8E-F806-4718-AB58-702BA9E7919F}"/>
              </a:ext>
            </a:extLst>
          </p:cNvPr>
          <p:cNvSpPr txBox="1"/>
          <p:nvPr/>
        </p:nvSpPr>
        <p:spPr>
          <a:xfrm>
            <a:off x="7399881" y="322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6F74"/>
                </a:solidFill>
              </a:rPr>
              <a:t>4</a:t>
            </a:r>
            <a:endParaRPr lang="en-GB" dirty="0">
              <a:solidFill>
                <a:srgbClr val="6F6F7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2C4177-36CD-465C-88A4-E0403DB6EFD7}"/>
              </a:ext>
            </a:extLst>
          </p:cNvPr>
          <p:cNvSpPr txBox="1"/>
          <p:nvPr/>
        </p:nvSpPr>
        <p:spPr>
          <a:xfrm>
            <a:off x="8539129" y="4140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6F74"/>
                </a:solidFill>
              </a:rPr>
              <a:t>3</a:t>
            </a:r>
            <a:endParaRPr lang="en-GB" dirty="0">
              <a:solidFill>
                <a:srgbClr val="6F6F7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9D36B1-3667-4CA4-9006-30FD18E1F385}"/>
              </a:ext>
            </a:extLst>
          </p:cNvPr>
          <p:cNvSpPr txBox="1"/>
          <p:nvPr/>
        </p:nvSpPr>
        <p:spPr>
          <a:xfrm>
            <a:off x="8685308" y="3396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6F74"/>
                </a:solidFill>
              </a:rPr>
              <a:t>9</a:t>
            </a:r>
            <a:endParaRPr lang="en-GB" dirty="0">
              <a:solidFill>
                <a:srgbClr val="6F6F7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B68098-7291-488A-8AB3-ACB7981E3838}"/>
              </a:ext>
            </a:extLst>
          </p:cNvPr>
          <p:cNvSpPr txBox="1"/>
          <p:nvPr/>
        </p:nvSpPr>
        <p:spPr>
          <a:xfrm>
            <a:off x="9710357" y="50181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6F74"/>
                </a:solidFill>
              </a:rPr>
              <a:t>7</a:t>
            </a:r>
            <a:endParaRPr lang="en-GB" dirty="0">
              <a:solidFill>
                <a:srgbClr val="6F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8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96A18-9A63-4B3E-9959-E1782E0A6881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2507114" y="5213092"/>
            <a:ext cx="0" cy="26033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207D5B-DD8B-4981-B58E-2B1E9663CD70}"/>
              </a:ext>
            </a:extLst>
          </p:cNvPr>
          <p:cNvCxnSpPr>
            <a:cxnSpLocks/>
            <a:stCxn id="80" idx="5"/>
            <a:endCxn id="90" idx="1"/>
          </p:cNvCxnSpPr>
          <p:nvPr/>
        </p:nvCxnSpPr>
        <p:spPr>
          <a:xfrm>
            <a:off x="2915393" y="5043977"/>
            <a:ext cx="263768" cy="399542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A67DDF-302E-42FB-997B-6A186914D7F1}"/>
              </a:ext>
            </a:extLst>
          </p:cNvPr>
          <p:cNvCxnSpPr>
            <a:stCxn id="80" idx="6"/>
          </p:cNvCxnSpPr>
          <p:nvPr/>
        </p:nvCxnSpPr>
        <p:spPr>
          <a:xfrm>
            <a:off x="3084508" y="4635698"/>
            <a:ext cx="252790" cy="1414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7BC34F-0EF2-46B9-88F5-FEF94DE52F71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507114" y="3822271"/>
            <a:ext cx="0" cy="23603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FF80B4-8857-49D1-879F-72B9CB134898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1911384" y="4044527"/>
            <a:ext cx="187450" cy="18289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1D387B-643A-48DE-99BE-B3605F0B953C}"/>
              </a:ext>
            </a:extLst>
          </p:cNvPr>
          <p:cNvCxnSpPr>
            <a:stCxn id="80" idx="2"/>
          </p:cNvCxnSpPr>
          <p:nvPr/>
        </p:nvCxnSpPr>
        <p:spPr>
          <a:xfrm flipH="1" flipV="1">
            <a:off x="1694934" y="4635697"/>
            <a:ext cx="234785" cy="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77697-555F-42D1-AB58-C40C257CB6E0}"/>
              </a:ext>
            </a:extLst>
          </p:cNvPr>
          <p:cNvCxnSpPr>
            <a:cxnSpLocks/>
            <a:stCxn id="80" idx="3"/>
            <a:endCxn id="92" idx="7"/>
          </p:cNvCxnSpPr>
          <p:nvPr/>
        </p:nvCxnSpPr>
        <p:spPr>
          <a:xfrm flipH="1">
            <a:off x="1712755" y="5043977"/>
            <a:ext cx="386079" cy="396071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6E2A8-F5AC-46A0-9335-5890575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Arbori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cardinali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22BE-A3EE-41A8-830F-1C390E23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5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Arborii cardinali sunt arbori ale caror noduri au maxim k fii. Arbori de acest tip sunt arborii binari (k=2), arbori tertiari (k=3), etc...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D9E5F7-92F1-478A-B984-4B77A7C5DF78}"/>
              </a:ext>
            </a:extLst>
          </p:cNvPr>
          <p:cNvSpPr/>
          <p:nvPr/>
        </p:nvSpPr>
        <p:spPr>
          <a:xfrm>
            <a:off x="1929719" y="4058303"/>
            <a:ext cx="1154789" cy="1154789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CDF8F1-A611-4CFA-89F9-453C0E59FFA2}"/>
              </a:ext>
            </a:extLst>
          </p:cNvPr>
          <p:cNvCxnSpPr>
            <a:cxnSpLocks/>
            <a:stCxn id="88" idx="3"/>
            <a:endCxn id="80" idx="7"/>
          </p:cNvCxnSpPr>
          <p:nvPr/>
        </p:nvCxnSpPr>
        <p:spPr>
          <a:xfrm flipH="1">
            <a:off x="2915393" y="3649106"/>
            <a:ext cx="512851" cy="578312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245C8CC-8FCC-48EC-BF6D-3196F9119A67}"/>
              </a:ext>
            </a:extLst>
          </p:cNvPr>
          <p:cNvSpPr/>
          <p:nvPr/>
        </p:nvSpPr>
        <p:spPr>
          <a:xfrm>
            <a:off x="3337299" y="3119037"/>
            <a:ext cx="621014" cy="621014"/>
          </a:xfrm>
          <a:prstGeom prst="ellipse">
            <a:avLst/>
          </a:prstGeom>
          <a:noFill/>
          <a:ln w="76200">
            <a:solidFill>
              <a:srgbClr val="D89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5F0D8F3-CF5F-4995-A72D-E70041966968}"/>
              </a:ext>
            </a:extLst>
          </p:cNvPr>
          <p:cNvSpPr/>
          <p:nvPr/>
        </p:nvSpPr>
        <p:spPr>
          <a:xfrm>
            <a:off x="3084508" y="5348866"/>
            <a:ext cx="646331" cy="646331"/>
          </a:xfrm>
          <a:prstGeom prst="ellipse">
            <a:avLst/>
          </a:prstGeom>
          <a:noFill/>
          <a:ln w="76200">
            <a:solidFill>
              <a:srgbClr val="D89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9E4A0A5-C427-4FFF-A7D6-E30BB3D35FAD}"/>
              </a:ext>
            </a:extLst>
          </p:cNvPr>
          <p:cNvSpPr/>
          <p:nvPr/>
        </p:nvSpPr>
        <p:spPr>
          <a:xfrm>
            <a:off x="1161077" y="5345395"/>
            <a:ext cx="646331" cy="646331"/>
          </a:xfrm>
          <a:prstGeom prst="ellipse">
            <a:avLst/>
          </a:prstGeom>
          <a:noFill/>
          <a:ln w="76200">
            <a:solidFill>
              <a:srgbClr val="D89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DFCF86-4ECD-4464-84FE-0CB476C54E71}"/>
              </a:ext>
            </a:extLst>
          </p:cNvPr>
          <p:cNvSpPr txBox="1"/>
          <p:nvPr/>
        </p:nvSpPr>
        <p:spPr>
          <a:xfrm>
            <a:off x="934406" y="5588950"/>
            <a:ext cx="3145413" cy="646331"/>
          </a:xfrm>
          <a:prstGeom prst="rect">
            <a:avLst/>
          </a:prstGeom>
          <a:solidFill>
            <a:srgbClr val="4B4B4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 al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arbore cardinal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ordin</a:t>
            </a:r>
            <a:r>
              <a:rPr lang="en-US" dirty="0">
                <a:solidFill>
                  <a:schemeClr val="bg1"/>
                </a:solidFill>
              </a:rPr>
              <a:t> 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8E27F0-0C7B-46AC-BD37-4B515B70CABA}"/>
              </a:ext>
            </a:extLst>
          </p:cNvPr>
          <p:cNvSpPr/>
          <p:nvPr/>
        </p:nvSpPr>
        <p:spPr>
          <a:xfrm>
            <a:off x="7464994" y="2734928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7405DF0-C009-43D4-ABEF-86485B5E898A}"/>
              </a:ext>
            </a:extLst>
          </p:cNvPr>
          <p:cNvSpPr/>
          <p:nvPr/>
        </p:nvSpPr>
        <p:spPr>
          <a:xfrm>
            <a:off x="6857329" y="3734721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41EBFE1-F12E-41CE-A300-CFF0D7354921}"/>
              </a:ext>
            </a:extLst>
          </p:cNvPr>
          <p:cNvSpPr/>
          <p:nvPr/>
        </p:nvSpPr>
        <p:spPr>
          <a:xfrm>
            <a:off x="8192091" y="3734182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7FBDEA9-FCB7-40DE-A186-7FF3D8A96824}"/>
              </a:ext>
            </a:extLst>
          </p:cNvPr>
          <p:cNvSpPr/>
          <p:nvPr/>
        </p:nvSpPr>
        <p:spPr>
          <a:xfrm>
            <a:off x="6443473" y="4645183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0B3162-D062-451B-824B-65285619C2B1}"/>
              </a:ext>
            </a:extLst>
          </p:cNvPr>
          <p:cNvSpPr/>
          <p:nvPr/>
        </p:nvSpPr>
        <p:spPr>
          <a:xfrm>
            <a:off x="7373710" y="4645184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304442-50DC-48B5-8CE0-1D49C9D69154}"/>
              </a:ext>
            </a:extLst>
          </p:cNvPr>
          <p:cNvCxnSpPr>
            <a:cxnSpLocks/>
            <a:stCxn id="103" idx="3"/>
            <a:endCxn id="105" idx="0"/>
          </p:cNvCxnSpPr>
          <p:nvPr/>
        </p:nvCxnSpPr>
        <p:spPr>
          <a:xfrm flipH="1">
            <a:off x="6701664" y="4175480"/>
            <a:ext cx="231287" cy="469703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9350B6-E4FA-4134-8EDB-BA7DF933E664}"/>
              </a:ext>
            </a:extLst>
          </p:cNvPr>
          <p:cNvCxnSpPr>
            <a:cxnSpLocks/>
            <a:stCxn id="103" idx="5"/>
            <a:endCxn id="106" idx="0"/>
          </p:cNvCxnSpPr>
          <p:nvPr/>
        </p:nvCxnSpPr>
        <p:spPr>
          <a:xfrm>
            <a:off x="7298088" y="4175480"/>
            <a:ext cx="333813" cy="46970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DA6322-833A-4E0B-B4C1-C060B88A2392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 flipH="1">
            <a:off x="7115520" y="3175687"/>
            <a:ext cx="425096" cy="559034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8BB95E0-9819-42DB-B0EF-B95DE56ED5FC}"/>
              </a:ext>
            </a:extLst>
          </p:cNvPr>
          <p:cNvCxnSpPr>
            <a:cxnSpLocks/>
            <a:stCxn id="102" idx="5"/>
            <a:endCxn id="104" idx="0"/>
          </p:cNvCxnSpPr>
          <p:nvPr/>
        </p:nvCxnSpPr>
        <p:spPr>
          <a:xfrm>
            <a:off x="7905753" y="3175687"/>
            <a:ext cx="544529" cy="558495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7A9610B-37D4-4E0E-828B-120C8F6B913D}"/>
              </a:ext>
            </a:extLst>
          </p:cNvPr>
          <p:cNvSpPr/>
          <p:nvPr/>
        </p:nvSpPr>
        <p:spPr>
          <a:xfrm>
            <a:off x="5859453" y="5499029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3561599-2847-49A6-B926-5D5C7FAE761C}"/>
              </a:ext>
            </a:extLst>
          </p:cNvPr>
          <p:cNvCxnSpPr>
            <a:cxnSpLocks/>
            <a:stCxn id="105" idx="3"/>
            <a:endCxn id="118" idx="0"/>
          </p:cNvCxnSpPr>
          <p:nvPr/>
        </p:nvCxnSpPr>
        <p:spPr>
          <a:xfrm flipH="1">
            <a:off x="6117644" y="5085942"/>
            <a:ext cx="401451" cy="413087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74A2702-9CE7-4A1B-AF23-8F862A210FF4}"/>
              </a:ext>
            </a:extLst>
          </p:cNvPr>
          <p:cNvSpPr/>
          <p:nvPr/>
        </p:nvSpPr>
        <p:spPr>
          <a:xfrm>
            <a:off x="8843566" y="4673526"/>
            <a:ext cx="516381" cy="5163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BF4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2C82B7C-D066-48E5-82B2-BF2DE24A36A7}"/>
              </a:ext>
            </a:extLst>
          </p:cNvPr>
          <p:cNvCxnSpPr>
            <a:cxnSpLocks/>
            <a:stCxn id="104" idx="5"/>
            <a:endCxn id="123" idx="0"/>
          </p:cNvCxnSpPr>
          <p:nvPr/>
        </p:nvCxnSpPr>
        <p:spPr>
          <a:xfrm>
            <a:off x="8632850" y="4174941"/>
            <a:ext cx="468907" cy="498585"/>
          </a:xfrm>
          <a:prstGeom prst="line">
            <a:avLst/>
          </a:prstGeom>
          <a:ln w="76200">
            <a:solidFill>
              <a:srgbClr val="BF4D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E2C78DA-8837-4FFF-BD95-D4F92B669B15}"/>
              </a:ext>
            </a:extLst>
          </p:cNvPr>
          <p:cNvSpPr txBox="1"/>
          <p:nvPr/>
        </p:nvSpPr>
        <p:spPr>
          <a:xfrm>
            <a:off x="6409193" y="5588950"/>
            <a:ext cx="2993127" cy="646331"/>
          </a:xfrm>
          <a:prstGeom prst="rect">
            <a:avLst/>
          </a:prstGeom>
          <a:solidFill>
            <a:srgbClr val="4B4B4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Arbore cardinal de </a:t>
            </a:r>
            <a:r>
              <a:rPr lang="en-US" dirty="0" err="1">
                <a:solidFill>
                  <a:schemeClr val="bg1"/>
                </a:solidFill>
              </a:rPr>
              <a:t>ordin</a:t>
            </a:r>
            <a:r>
              <a:rPr lang="en-US" dirty="0">
                <a:solidFill>
                  <a:schemeClr val="bg1"/>
                </a:solidFill>
              </a:rPr>
              <a:t>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(arbore </a:t>
            </a:r>
            <a:r>
              <a:rPr lang="en-US" dirty="0" err="1">
                <a:solidFill>
                  <a:schemeClr val="bg1"/>
                </a:solidFill>
              </a:rPr>
              <a:t>binar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6CA5-1D52-4FF4-BD53-2561B09FB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Aplicatii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F9C71-6139-4CCC-88D0-D08F7CFA2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9220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308</TotalTime>
  <Words>759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Arbori</vt:lpstr>
      <vt:lpstr>Definitie</vt:lpstr>
      <vt:lpstr>Reprezentare</vt:lpstr>
      <vt:lpstr>Definitie</vt:lpstr>
      <vt:lpstr>Tipuri de arbori</vt:lpstr>
      <vt:lpstr>1. Arbori partiali</vt:lpstr>
      <vt:lpstr>2. Arbori partiali de cost minim</vt:lpstr>
      <vt:lpstr>3. Arbori cardinali</vt:lpstr>
      <vt:lpstr>Aplicatii</vt:lpstr>
      <vt:lpstr>1. Partitionare spatiala binara</vt:lpstr>
      <vt:lpstr>1.a) Arbore de dreptunghiuri</vt:lpstr>
      <vt:lpstr>2. Arbori de cautare binara</vt:lpstr>
      <vt:lpstr>3. Arbore de sintaxa. Sisteme de gramatica</vt:lpstr>
      <vt:lpstr>3. Arbore de sintaxa. Sisteme de gramatica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Grafuri</dc:title>
  <dc:creator>KebabWarrior</dc:creator>
  <cp:lastModifiedBy>KebabWarrior</cp:lastModifiedBy>
  <cp:revision>20</cp:revision>
  <dcterms:created xsi:type="dcterms:W3CDTF">2019-11-27T17:30:47Z</dcterms:created>
  <dcterms:modified xsi:type="dcterms:W3CDTF">2019-12-03T17:29:12Z</dcterms:modified>
</cp:coreProperties>
</file>