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B259491-94A8-4640-B7F7-6091DD9F388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D96982-C2F1-4B16-AB26-17814F0E406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1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9491-94A8-4640-B7F7-6091DD9F388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6982-C2F1-4B16-AB26-17814F0E4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9491-94A8-4640-B7F7-6091DD9F388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6982-C2F1-4B16-AB26-17814F0E4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6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9491-94A8-4640-B7F7-6091DD9F388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6982-C2F1-4B16-AB26-17814F0E4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9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9491-94A8-4640-B7F7-6091DD9F388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6982-C2F1-4B16-AB26-17814F0E406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9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9491-94A8-4640-B7F7-6091DD9F388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6982-C2F1-4B16-AB26-17814F0E4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5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9491-94A8-4640-B7F7-6091DD9F388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6982-C2F1-4B16-AB26-17814F0E4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9491-94A8-4640-B7F7-6091DD9F388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6982-C2F1-4B16-AB26-17814F0E4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9491-94A8-4640-B7F7-6091DD9F388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6982-C2F1-4B16-AB26-17814F0E4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3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9491-94A8-4640-B7F7-6091DD9F388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6982-C2F1-4B16-AB26-17814F0E4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59491-94A8-4640-B7F7-6091DD9F388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96982-C2F1-4B16-AB26-17814F0E4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6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B259491-94A8-4640-B7F7-6091DD9F388E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9D96982-C2F1-4B16-AB26-17814F0E4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 Dealer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3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2057400"/>
            <a:ext cx="6147486" cy="4038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Represents the flow and different states of the game. </a:t>
            </a:r>
          </a:p>
          <a:p>
            <a:r>
              <a:rPr lang="en-US" dirty="0" smtClean="0"/>
              <a:t>Game Flow:</a:t>
            </a:r>
          </a:p>
          <a:p>
            <a:pPr lvl="1"/>
            <a:r>
              <a:rPr lang="en-US" dirty="0" smtClean="0"/>
              <a:t>Start Game: The game is launched. </a:t>
            </a:r>
          </a:p>
          <a:p>
            <a:pPr lvl="1"/>
            <a:r>
              <a:rPr lang="en-US" dirty="0" smtClean="0"/>
              <a:t>Game Start: Waiting for the player to begin. </a:t>
            </a:r>
          </a:p>
          <a:p>
            <a:pPr lvl="1"/>
            <a:r>
              <a:rPr lang="en-US" dirty="0" smtClean="0"/>
              <a:t>Card Selection: Player selects and submits four cards. </a:t>
            </a:r>
          </a:p>
          <a:p>
            <a:pPr lvl="1"/>
            <a:r>
              <a:rPr lang="en-US" dirty="0" smtClean="0"/>
              <a:t>Dealer Evaluation: The dealer checks the submitted cards. </a:t>
            </a:r>
          </a:p>
          <a:p>
            <a:pPr lvl="1"/>
            <a:r>
              <a:rPr lang="en-US" dirty="0" smtClean="0"/>
              <a:t>Feedback Given: The player is informed if their selection was correct or incorrect. </a:t>
            </a:r>
          </a:p>
          <a:p>
            <a:pPr lvl="1"/>
            <a:r>
              <a:rPr lang="en-US" dirty="0" smtClean="0"/>
              <a:t>Game End: Reached when the cards are correct, with an option to restart.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767" y="499144"/>
            <a:ext cx="4003967" cy="581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1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Represents the flow of activities in the game. </a:t>
            </a:r>
          </a:p>
          <a:p>
            <a:r>
              <a:rPr lang="en-US" dirty="0" smtClean="0"/>
              <a:t>Key Activities:</a:t>
            </a:r>
          </a:p>
          <a:p>
            <a:pPr lvl="1"/>
            <a:r>
              <a:rPr lang="en-US" dirty="0" smtClean="0"/>
              <a:t>The game starts. </a:t>
            </a:r>
          </a:p>
          <a:p>
            <a:pPr lvl="1"/>
            <a:r>
              <a:rPr lang="en-US" dirty="0" smtClean="0"/>
              <a:t>Player selects cards. </a:t>
            </a:r>
          </a:p>
          <a:p>
            <a:pPr lvl="1"/>
            <a:r>
              <a:rPr lang="en-US" dirty="0" smtClean="0"/>
              <a:t>Player submits cards. </a:t>
            </a:r>
          </a:p>
          <a:p>
            <a:r>
              <a:rPr lang="en-US" dirty="0" smtClean="0"/>
              <a:t>Looping Mechanism:</a:t>
            </a:r>
          </a:p>
          <a:p>
            <a:pPr lvl="1"/>
            <a:r>
              <a:rPr lang="en-US" dirty="0" smtClean="0"/>
              <a:t>A loop checks if the submitted cards are correct. </a:t>
            </a:r>
          </a:p>
          <a:p>
            <a:pPr lvl="1"/>
            <a:r>
              <a:rPr lang="en-US" dirty="0" smtClean="0"/>
              <a:t>If incorrect, the player receives feedback and can resubmit cards. </a:t>
            </a:r>
          </a:p>
          <a:p>
            <a:pPr lvl="1"/>
            <a:r>
              <a:rPr lang="en-US" dirty="0" smtClean="0"/>
              <a:t>The loop continues until the correct cards are submitted. </a:t>
            </a:r>
          </a:p>
          <a:p>
            <a:pPr lvl="1"/>
            <a:r>
              <a:rPr lang="en-US" dirty="0" smtClean="0"/>
              <a:t>Once correct, the game ends.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72" y="1287780"/>
            <a:ext cx="22193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7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 Goal: Ensure the game meets all requirements and is free of defects. </a:t>
            </a:r>
          </a:p>
          <a:p>
            <a:r>
              <a:rPr lang="en-US" dirty="0" smtClean="0"/>
              <a:t>Scope of Testing:</a:t>
            </a:r>
          </a:p>
          <a:p>
            <a:pPr lvl="1"/>
            <a:r>
              <a:rPr lang="en-US" dirty="0" smtClean="0"/>
              <a:t>Functional Testing: Core game mechanics like card selection and evaluation. </a:t>
            </a:r>
          </a:p>
          <a:p>
            <a:pPr lvl="1"/>
            <a:r>
              <a:rPr lang="en-US" dirty="0" smtClean="0"/>
              <a:t>Non-functional Testing: Performance, security, and usability. </a:t>
            </a:r>
          </a:p>
          <a:p>
            <a:pPr lvl="1"/>
            <a:r>
              <a:rPr lang="en-US" dirty="0" smtClean="0"/>
              <a:t>User Acceptance Testing (UAT): Verifying the game meets end-user expectations. </a:t>
            </a:r>
          </a:p>
          <a:p>
            <a:r>
              <a:rPr lang="en-US" dirty="0" smtClean="0"/>
              <a:t>Types of Testing:</a:t>
            </a:r>
          </a:p>
          <a:p>
            <a:pPr lvl="1"/>
            <a:r>
              <a:rPr lang="en-US" dirty="0" smtClean="0"/>
              <a:t>Functional: Unit Testing, Integration Testing, End-to-End Testing, Smoke Testing. </a:t>
            </a:r>
          </a:p>
          <a:p>
            <a:pPr lvl="1"/>
            <a:r>
              <a:rPr lang="en-US" dirty="0" smtClean="0"/>
              <a:t>Non-Functional: Performance Testing, Security Testing, Usability Testing, Compatibility Testing. </a:t>
            </a:r>
          </a:p>
          <a:p>
            <a:pPr lvl="1"/>
            <a:r>
              <a:rPr lang="en-US" dirty="0" smtClean="0"/>
              <a:t>UAT: Conducted with focus groups or end-users.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0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Persona: David Lee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Name: David Lee, 32, Software Engineer. </a:t>
            </a:r>
          </a:p>
          <a:p>
            <a:r>
              <a:rPr lang="en-US" dirty="0" smtClean="0"/>
              <a:t>Background:</a:t>
            </a:r>
          </a:p>
          <a:p>
            <a:pPr lvl="1"/>
            <a:r>
              <a:rPr lang="en-US" dirty="0" smtClean="0"/>
              <a:t>An avid gamer who enjoys strategy and card games. </a:t>
            </a:r>
          </a:p>
          <a:p>
            <a:pPr lvl="1"/>
            <a:r>
              <a:rPr lang="en-US" dirty="0" smtClean="0"/>
              <a:t>Plays during short breaks and seeks mental challenges. </a:t>
            </a:r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To be mentally challenged. </a:t>
            </a:r>
          </a:p>
          <a:p>
            <a:pPr lvl="1"/>
            <a:r>
              <a:rPr lang="en-US" dirty="0" smtClean="0"/>
              <a:t>Engaging and quick gameplay sessions. </a:t>
            </a:r>
          </a:p>
          <a:p>
            <a:r>
              <a:rPr lang="en-US" dirty="0" smtClean="0"/>
              <a:t>Frustrations:</a:t>
            </a:r>
          </a:p>
          <a:p>
            <a:pPr lvl="1"/>
            <a:r>
              <a:rPr lang="en-US" dirty="0" smtClean="0"/>
              <a:t>Games that lack strategic depth. </a:t>
            </a:r>
          </a:p>
          <a:p>
            <a:pPr lvl="1"/>
            <a:r>
              <a:rPr lang="en-US" dirty="0" smtClean="0"/>
              <a:t>Unclear feedback mechanisms. </a:t>
            </a:r>
          </a:p>
          <a:p>
            <a:r>
              <a:rPr lang="en-US" dirty="0" smtClean="0"/>
              <a:t>Quote: "I love games that challenge me intellectually and let me improve with every session.”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32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Journey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Maps the player's experience from discovery to playing again.</a:t>
            </a:r>
          </a:p>
          <a:p>
            <a:r>
              <a:rPr lang="en-US" dirty="0" smtClean="0"/>
              <a:t>Stages and Emotions:</a:t>
            </a:r>
          </a:p>
          <a:p>
            <a:pPr lvl="1"/>
            <a:r>
              <a:rPr lang="en-US" dirty="0" smtClean="0"/>
              <a:t>Discovery: Finds the game and feels excited and curious. </a:t>
            </a:r>
          </a:p>
          <a:p>
            <a:pPr lvl="1"/>
            <a:r>
              <a:rPr lang="en-US" dirty="0" smtClean="0"/>
              <a:t>Installation: Installs the game, feeling enthusiastic. </a:t>
            </a:r>
          </a:p>
          <a:p>
            <a:pPr lvl="1"/>
            <a:r>
              <a:rPr lang="en-US" dirty="0" smtClean="0"/>
              <a:t>Game Start: Launches the game, feeling hopeful. </a:t>
            </a:r>
          </a:p>
          <a:p>
            <a:pPr lvl="1"/>
            <a:r>
              <a:rPr lang="en-US" dirty="0" smtClean="0"/>
              <a:t>Card Selection: Engaged and focused while choosing cards. </a:t>
            </a:r>
          </a:p>
          <a:p>
            <a:pPr lvl="1"/>
            <a:r>
              <a:rPr lang="en-US" dirty="0" smtClean="0"/>
              <a:t>Submit Cards: Feels anticipation and slight anxiety. </a:t>
            </a:r>
          </a:p>
          <a:p>
            <a:pPr lvl="1"/>
            <a:r>
              <a:rPr lang="en-US" dirty="0" smtClean="0"/>
              <a:t>Dealer Feedback: Excited if correct, frustrated if wrong. </a:t>
            </a:r>
          </a:p>
          <a:p>
            <a:pPr lvl="1"/>
            <a:r>
              <a:rPr lang="en-US" dirty="0" smtClean="0"/>
              <a:t>Game End: Happy if they win, determined to try again if they lose.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Art Dealer Simulation is an educational game that successfully combines learning with engaging gameplay.</a:t>
            </a:r>
          </a:p>
          <a:p>
            <a:r>
              <a:rPr lang="en-US" dirty="0" smtClean="0"/>
              <a:t>It effectively uses Python libraries like </a:t>
            </a:r>
            <a:r>
              <a:rPr lang="en-US" dirty="0" err="1" smtClean="0"/>
              <a:t>Tkinter</a:t>
            </a:r>
            <a:r>
              <a:rPr lang="en-US" dirty="0" smtClean="0"/>
              <a:t> and </a:t>
            </a:r>
            <a:r>
              <a:rPr lang="en-US" dirty="0" err="1" smtClean="0"/>
              <a:t>Pygame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project followed a structured development process, ensuring a robust and user-friendly final product.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5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Art Dealer Game?</a:t>
            </a:r>
          </a:p>
          <a:p>
            <a:pPr lvl="1"/>
            <a:r>
              <a:rPr lang="en-US" dirty="0" smtClean="0"/>
              <a:t>A Python-based simulation game designed for third to fifth graders.</a:t>
            </a:r>
          </a:p>
          <a:p>
            <a:pPr lvl="1"/>
            <a:r>
              <a:rPr lang="en-US" dirty="0" smtClean="0"/>
              <a:t>Players act as gallery owners trying to figure out a software salesperson's buying patterns. </a:t>
            </a:r>
          </a:p>
          <a:p>
            <a:pPr lvl="1"/>
            <a:r>
              <a:rPr lang="en-US" dirty="0" smtClean="0"/>
              <a:t>The game uses a standard 52-card deck to create sets of four cards. </a:t>
            </a:r>
          </a:p>
          <a:p>
            <a:r>
              <a:rPr lang="en-US" dirty="0" smtClean="0"/>
              <a:t>Core Technologies:</a:t>
            </a:r>
          </a:p>
          <a:p>
            <a:pPr lvl="1"/>
            <a:r>
              <a:rPr lang="en-US" dirty="0" err="1" smtClean="0"/>
              <a:t>Tkinter</a:t>
            </a:r>
            <a:r>
              <a:rPr lang="en-US" dirty="0" smtClean="0"/>
              <a:t> for the user interface. </a:t>
            </a:r>
          </a:p>
          <a:p>
            <a:pPr lvl="1"/>
            <a:r>
              <a:rPr lang="en-US" dirty="0" err="1" smtClean="0"/>
              <a:t>Pygame</a:t>
            </a:r>
            <a:r>
              <a:rPr lang="en-US" dirty="0" smtClean="0"/>
              <a:t> for sound effects.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0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Player's Main Goals:</a:t>
            </a:r>
          </a:p>
          <a:p>
            <a:pPr lvl="1"/>
            <a:r>
              <a:rPr lang="en-US" dirty="0" smtClean="0"/>
              <a:t>Select a set of four cards that the "art dealer" (the software) will purchase. </a:t>
            </a:r>
          </a:p>
          <a:p>
            <a:pPr lvl="1"/>
            <a:r>
              <a:rPr lang="en-US" dirty="0" smtClean="0"/>
              <a:t>Correctly guess the dealer's purchasing pattern from a list of options. </a:t>
            </a:r>
          </a:p>
          <a:p>
            <a:r>
              <a:rPr lang="en-US" dirty="0" smtClean="0"/>
              <a:t>Educational Impact:</a:t>
            </a:r>
          </a:p>
          <a:p>
            <a:pPr lvl="1"/>
            <a:r>
              <a:rPr lang="en-US" dirty="0" smtClean="0"/>
              <a:t>An enjoyable and engaging way for students to learn. </a:t>
            </a:r>
          </a:p>
          <a:p>
            <a:pPr lvl="1"/>
            <a:r>
              <a:rPr lang="en-US" dirty="0" smtClean="0"/>
              <a:t>Promotes critical thinking and problem-solving skills. </a:t>
            </a:r>
          </a:p>
          <a:p>
            <a:pPr lvl="1"/>
            <a:r>
              <a:rPr lang="en-US" dirty="0" smtClean="0"/>
              <a:t>Players can review their performance statistics to improve.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53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Logic and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Core Mechanic:</a:t>
            </a:r>
          </a:p>
          <a:p>
            <a:pPr lvl="1"/>
            <a:r>
              <a:rPr lang="en-US" dirty="0" smtClean="0"/>
              <a:t>The game starts with a shuffled 52-card deck. </a:t>
            </a:r>
          </a:p>
          <a:p>
            <a:pPr lvl="1"/>
            <a:r>
              <a:rPr lang="en-US" dirty="0" smtClean="0"/>
              <a:t>Players select four cards to match a hidden pattern. </a:t>
            </a:r>
          </a:p>
          <a:p>
            <a:r>
              <a:rPr lang="en-US" dirty="0" smtClean="0"/>
              <a:t>Example Patterns: </a:t>
            </a:r>
          </a:p>
          <a:p>
            <a:pPr lvl="1"/>
            <a:r>
              <a:rPr lang="en-US" dirty="0" smtClean="0"/>
              <a:t>All cards have even values. </a:t>
            </a:r>
          </a:p>
          <a:p>
            <a:pPr lvl="1"/>
            <a:r>
              <a:rPr lang="en-US" dirty="0" smtClean="0"/>
              <a:t>The sum of the four cards is greater than 20. </a:t>
            </a:r>
          </a:p>
          <a:p>
            <a:pPr lvl="1"/>
            <a:r>
              <a:rPr lang="en-US" dirty="0" smtClean="0"/>
              <a:t>Two red cards and two black cards. </a:t>
            </a:r>
          </a:p>
          <a:p>
            <a:pPr lvl="1"/>
            <a:r>
              <a:rPr lang="en-US" dirty="0" smtClean="0"/>
              <a:t>All cards are from different suits. </a:t>
            </a:r>
          </a:p>
          <a:p>
            <a:pPr lvl="1"/>
            <a:r>
              <a:rPr lang="en-US" dirty="0" smtClean="0"/>
              <a:t>The hand contains two picture cards (Jack, Queen, or King). </a:t>
            </a:r>
          </a:p>
          <a:p>
            <a:r>
              <a:rPr lang="en-US" dirty="0" smtClean="0"/>
              <a:t>Implementation:</a:t>
            </a:r>
          </a:p>
          <a:p>
            <a:pPr lvl="1"/>
            <a:r>
              <a:rPr lang="en-US" dirty="0" smtClean="0"/>
              <a:t>Lambda functions are used to evaluate the selected cards against these patterns. </a:t>
            </a:r>
          </a:p>
          <a:p>
            <a:pPr lvl="1"/>
            <a:r>
              <a:rPr lang="en-US" dirty="0" smtClean="0"/>
              <a:t>The game provides immediate feedback after each attempt.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and Interactivity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 with </a:t>
            </a:r>
            <a:r>
              <a:rPr lang="en-US" dirty="0" err="1" smtClean="0"/>
              <a:t>Tkinter</a:t>
            </a:r>
            <a:r>
              <a:rPr lang="en-US" dirty="0" smtClean="0"/>
              <a:t> for a simple and interactive GUI. </a:t>
            </a:r>
          </a:p>
          <a:p>
            <a:r>
              <a:rPr lang="en-US" dirty="0" smtClean="0"/>
              <a:t>Key UI Features:</a:t>
            </a:r>
          </a:p>
          <a:p>
            <a:pPr lvl="1"/>
            <a:r>
              <a:rPr lang="en-US" dirty="0" smtClean="0"/>
              <a:t>Card Selection Area: A display of the digital deck for players to choose their four cards. </a:t>
            </a:r>
          </a:p>
          <a:p>
            <a:pPr lvl="1"/>
            <a:r>
              <a:rPr lang="en-US" dirty="0" smtClean="0"/>
              <a:t>Pattern Guess Area: A section where players can guess the dealer's pattern. </a:t>
            </a:r>
          </a:p>
          <a:p>
            <a:pPr lvl="1"/>
            <a:r>
              <a:rPr lang="en-US" dirty="0" smtClean="0"/>
              <a:t>Feedback and Results: Immediate notifications on whether the card selection was successful. </a:t>
            </a:r>
          </a:p>
          <a:p>
            <a:pPr lvl="1"/>
            <a:r>
              <a:rPr lang="en-US" dirty="0" smtClean="0"/>
              <a:t>Game Flow Control: Buttons to start a new game, make guesses, and restart. </a:t>
            </a:r>
          </a:p>
          <a:p>
            <a:r>
              <a:rPr lang="en-US" dirty="0" smtClean="0"/>
              <a:t>Enhanced Engagement:</a:t>
            </a:r>
          </a:p>
          <a:p>
            <a:pPr lvl="1"/>
            <a:r>
              <a:rPr lang="en-US" dirty="0" err="1" smtClean="0"/>
              <a:t>Pygame</a:t>
            </a:r>
            <a:r>
              <a:rPr lang="en-US" dirty="0" smtClean="0"/>
              <a:t> is used to add sound effects, making the experience more enjoyable for children.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3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Model: The Incremental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22" y="1892643"/>
            <a:ext cx="5990968" cy="4038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Model Used: Incremental Process Model. </a:t>
            </a:r>
          </a:p>
          <a:p>
            <a:r>
              <a:rPr lang="en-US" dirty="0" smtClean="0"/>
              <a:t>Why this model?</a:t>
            </a:r>
          </a:p>
          <a:p>
            <a:pPr lvl="1"/>
            <a:r>
              <a:rPr lang="en-US" dirty="0" smtClean="0"/>
              <a:t>It breaks down the project into manageable parts, adding features with each increment. </a:t>
            </a:r>
          </a:p>
          <a:p>
            <a:pPr lvl="1"/>
            <a:r>
              <a:rPr lang="en-US" dirty="0" smtClean="0"/>
              <a:t>Ideal for building complex systems by starting with core functionalities. </a:t>
            </a:r>
          </a:p>
          <a:p>
            <a:r>
              <a:rPr lang="en-US" dirty="0" smtClean="0"/>
              <a:t>Stages of Development:</a:t>
            </a:r>
          </a:p>
          <a:p>
            <a:pPr lvl="1"/>
            <a:r>
              <a:rPr lang="en-US" dirty="0" smtClean="0"/>
              <a:t>Requirements Gathering: Defined the goal of creating a pattern-recognition card game for students. </a:t>
            </a:r>
          </a:p>
          <a:p>
            <a:pPr lvl="1"/>
            <a:r>
              <a:rPr lang="en-US" dirty="0" smtClean="0"/>
              <a:t>Design: Focused on a user-friendly experience and planned the patterns. </a:t>
            </a:r>
          </a:p>
          <a:p>
            <a:pPr lvl="1"/>
            <a:r>
              <a:rPr lang="en-US" dirty="0" smtClean="0"/>
              <a:t>Implementation: Started with basic card mechanics and incrementally added pattern-finding algorithms. </a:t>
            </a:r>
          </a:p>
          <a:p>
            <a:pPr lvl="1"/>
            <a:r>
              <a:rPr lang="en-US" dirty="0" smtClean="0"/>
              <a:t>Testing and Feedback: Tested each new feature as it was implemented. </a:t>
            </a:r>
          </a:p>
          <a:p>
            <a:pPr lvl="1"/>
            <a:r>
              <a:rPr lang="en-US" dirty="0" smtClean="0"/>
              <a:t>Deployment and Refinement: Final testing and UI improvements after all features were integrated. </a:t>
            </a:r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577" y="1908294"/>
            <a:ext cx="5549921" cy="219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Use Cases:</a:t>
            </a:r>
          </a:p>
          <a:p>
            <a:pPr lvl="1"/>
            <a:r>
              <a:rPr lang="en-US" dirty="0" smtClean="0"/>
              <a:t>Start a New Game</a:t>
            </a:r>
          </a:p>
          <a:p>
            <a:pPr lvl="1"/>
            <a:r>
              <a:rPr lang="en-US" dirty="0" smtClean="0"/>
              <a:t>Select Cards</a:t>
            </a:r>
          </a:p>
          <a:p>
            <a:pPr lvl="1"/>
            <a:r>
              <a:rPr lang="en-US" dirty="0" smtClean="0"/>
              <a:t>Submit Cards for Dealer Evaluation</a:t>
            </a:r>
          </a:p>
          <a:p>
            <a:pPr lvl="1"/>
            <a:r>
              <a:rPr lang="en-US" dirty="0" smtClean="0"/>
              <a:t>Guess the Dealer's Pattern</a:t>
            </a:r>
          </a:p>
          <a:p>
            <a:pPr lvl="1"/>
            <a:r>
              <a:rPr lang="en-US" dirty="0" smtClean="0"/>
              <a:t>View Feedback on Card Selection</a:t>
            </a:r>
          </a:p>
          <a:p>
            <a:pPr lvl="1"/>
            <a:r>
              <a:rPr lang="en-US" dirty="0" smtClean="0"/>
              <a:t>Restart the Game</a:t>
            </a:r>
          </a:p>
          <a:p>
            <a:r>
              <a:rPr lang="en-US" dirty="0" smtClean="0"/>
              <a:t>Relationships:</a:t>
            </a:r>
          </a:p>
          <a:p>
            <a:pPr lvl="1"/>
            <a:r>
              <a:rPr lang="en-US" dirty="0" smtClean="0"/>
              <a:t>&lt;&lt;include&gt;&gt;: Shows mandatory steps, like checking selected cards after submission. </a:t>
            </a:r>
          </a:p>
          <a:p>
            <a:pPr lvl="1"/>
            <a:r>
              <a:rPr lang="en-US" dirty="0" smtClean="0"/>
              <a:t>&lt;&lt;extend&gt;&gt;: Shows optional behaviors, like prompting for more cards if not enough are selected. </a:t>
            </a:r>
            <a:endParaRPr lang="en-US" dirty="0"/>
          </a:p>
        </p:txBody>
      </p:sp>
      <p:pic>
        <p:nvPicPr>
          <p:cNvPr id="5" name="Content Placeholder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470538" y="772297"/>
            <a:ext cx="634152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Components:</a:t>
            </a:r>
          </a:p>
          <a:p>
            <a:pPr lvl="1"/>
            <a:r>
              <a:rPr lang="en-US" dirty="0" smtClean="0"/>
              <a:t>Client Device: Where the player runs the game application. </a:t>
            </a:r>
          </a:p>
          <a:p>
            <a:pPr lvl="1"/>
            <a:r>
              <a:rPr lang="en-US" dirty="0" smtClean="0"/>
              <a:t>Game Server: Hosts the core services for the game. </a:t>
            </a:r>
          </a:p>
          <a:p>
            <a:pPr lvl="2"/>
            <a:r>
              <a:rPr lang="en-US" dirty="0" smtClean="0"/>
              <a:t>Card Deck Service: Manages shuffling and dealing of cards. </a:t>
            </a:r>
          </a:p>
          <a:p>
            <a:pPr lvl="2"/>
            <a:r>
              <a:rPr lang="en-US" dirty="0" smtClean="0"/>
              <a:t>Dealer Service: Evaluates the player's card selections. </a:t>
            </a:r>
          </a:p>
          <a:p>
            <a:r>
              <a:rPr lang="en-US" dirty="0" smtClean="0"/>
              <a:t>Data Flow:</a:t>
            </a:r>
          </a:p>
          <a:p>
            <a:pPr lvl="1"/>
            <a:r>
              <a:rPr lang="en-US" dirty="0" smtClean="0"/>
              <a:t>The client requests a shuffled deck from the server. </a:t>
            </a:r>
          </a:p>
          <a:p>
            <a:pPr lvl="1"/>
            <a:r>
              <a:rPr lang="en-US" dirty="0" smtClean="0"/>
              <a:t>The client submits selected cards to the server for evaluation.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838148" y="1842633"/>
            <a:ext cx="4110990" cy="269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6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936" y="1965960"/>
            <a:ext cx="6007443" cy="4038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Represents the core components and their relationships. </a:t>
            </a:r>
          </a:p>
          <a:p>
            <a:r>
              <a:rPr lang="en-US" dirty="0" smtClean="0"/>
              <a:t>Primary Classes:</a:t>
            </a:r>
          </a:p>
          <a:p>
            <a:pPr lvl="1"/>
            <a:r>
              <a:rPr lang="en-US" dirty="0" smtClean="0"/>
              <a:t>Player: Represents the user; selects and submits cards. </a:t>
            </a:r>
          </a:p>
          <a:p>
            <a:pPr lvl="1"/>
            <a:r>
              <a:rPr lang="en-US" dirty="0" smtClean="0"/>
              <a:t>Game: Manages the game session, interacting with the deck and dealer. </a:t>
            </a:r>
          </a:p>
          <a:p>
            <a:pPr lvl="1"/>
            <a:r>
              <a:rPr lang="en-US" dirty="0" err="1" smtClean="0"/>
              <a:t>CardDeck</a:t>
            </a:r>
            <a:r>
              <a:rPr lang="en-US" dirty="0" smtClean="0"/>
              <a:t>: Represents the 52-card deck; handles shuffling and dealing. </a:t>
            </a:r>
          </a:p>
          <a:p>
            <a:pPr lvl="1"/>
            <a:r>
              <a:rPr lang="en-US" dirty="0" smtClean="0"/>
              <a:t>Dealer: Evaluates the player's cards against a pattern and provides feedback. </a:t>
            </a:r>
          </a:p>
          <a:p>
            <a:pPr lvl="1"/>
            <a:r>
              <a:rPr lang="en-US" dirty="0" smtClean="0"/>
              <a:t>Card: Represents a single playing card with a rank and suit. 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59378" y="1838779"/>
            <a:ext cx="5276335" cy="221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67470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14</TotalTime>
  <Words>1117</Words>
  <Application>Microsoft Office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Basis</vt:lpstr>
      <vt:lpstr>Art Dealer Game</vt:lpstr>
      <vt:lpstr>Introduction</vt:lpstr>
      <vt:lpstr>Objectives</vt:lpstr>
      <vt:lpstr>Game Logic and Patterns</vt:lpstr>
      <vt:lpstr>User Interface and Interactivity</vt:lpstr>
      <vt:lpstr>Process Model: The Incremental Approach</vt:lpstr>
      <vt:lpstr>Use Case Diagram</vt:lpstr>
      <vt:lpstr>Deployment Diagram</vt:lpstr>
      <vt:lpstr>Class Diagram</vt:lpstr>
      <vt:lpstr>State Diagram</vt:lpstr>
      <vt:lpstr>Activity Diagram</vt:lpstr>
      <vt:lpstr>Testing Strategies</vt:lpstr>
      <vt:lpstr>Persona: David Lee</vt:lpstr>
      <vt:lpstr>Customer Journey Map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4</cp:revision>
  <dcterms:created xsi:type="dcterms:W3CDTF">2025-07-07T18:35:49Z</dcterms:created>
  <dcterms:modified xsi:type="dcterms:W3CDTF">2025-07-07T18:50:32Z</dcterms:modified>
</cp:coreProperties>
</file>