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73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ED0-450E-B724-2FF9721D8412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D0-450E-B724-2FF9721D8412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ED0-450E-B724-2FF9721D8412}"/>
              </c:ext>
            </c:extLst>
          </c:dPt>
          <c:dPt>
            <c:idx val="3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ED0-450E-B724-2FF9721D8412}"/>
              </c:ext>
            </c:extLst>
          </c:dPt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9ED0-450E-B724-2FF9721D8412}"/>
              </c:ext>
            </c:extLst>
          </c:dPt>
          <c:cat>
            <c:strRef>
              <c:f>Лист1!$A$2:$A$6</c:f>
              <c:strCache>
                <c:ptCount val="5"/>
                <c:pt idx="0">
                  <c:v>Windows 10</c:v>
                </c:pt>
                <c:pt idx="1">
                  <c:v>Windows 7</c:v>
                </c:pt>
                <c:pt idx="2">
                  <c:v>OS X</c:v>
                </c:pt>
                <c:pt idx="3">
                  <c:v>Windows 8.1</c:v>
                </c:pt>
                <c:pt idx="4">
                  <c:v>Linux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60</c:v>
                </c:pt>
                <c:pt idx="1">
                  <c:v>22.31</c:v>
                </c:pt>
                <c:pt idx="2">
                  <c:v>5.03</c:v>
                </c:pt>
                <c:pt idx="3">
                  <c:v>2.69</c:v>
                </c:pt>
                <c:pt idx="4">
                  <c:v>2.33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D0-450E-B724-2FF9721D84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6372712"/>
        <c:axId val="656374680"/>
      </c:barChart>
      <c:catAx>
        <c:axId val="656372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56374680"/>
        <c:crosses val="autoZero"/>
        <c:auto val="1"/>
        <c:lblAlgn val="ctr"/>
        <c:lblOffset val="100"/>
        <c:noMultiLvlLbl val="0"/>
      </c:catAx>
      <c:valAx>
        <c:axId val="656374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56372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6EFF8-E5F4-466B-8C2F-9E8EEDAFA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D92250-12A3-486B-AF56-C3719575C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FB978D-F37D-4985-AB12-DB6355C1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2176-D739-4B95-9B7C-9D215DAD3CF7}" type="datetimeFigureOut">
              <a:rPr lang="ru-RU" smtClean="0"/>
              <a:t>15.09.2021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F89338-187B-43E1-B67B-E55D8EC4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95BCA1-171F-413A-9EF7-568BB26E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AD36-88AC-41A6-9458-A9081A8C5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90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0D27A-1EFD-4B76-AA17-FF997C15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3302B9-5599-4B0E-BBF9-4F23B1E2B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F0887D-D504-4AE8-9595-5878FC5E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2176-D739-4B95-9B7C-9D215DAD3CF7}" type="datetimeFigureOut">
              <a:rPr lang="ru-RU" smtClean="0"/>
              <a:t>15.09.2021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6C7DC5-6853-4343-89A1-4FF28813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47C7C9-1611-4902-878E-498A310F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AD36-88AC-41A6-9458-A9081A8C5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34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CED0A3-F321-4D91-A7C0-199187C65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9F9915-2F35-4F10-8163-8CAEC7D2B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10DAC3-BE66-4BDB-BC6A-B07399D12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2176-D739-4B95-9B7C-9D215DAD3CF7}" type="datetimeFigureOut">
              <a:rPr lang="ru-RU" smtClean="0"/>
              <a:t>15.09.2021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0E46F4-06DE-4707-891C-193E0C4C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3233C3-B931-43D6-A5E6-D7ECD109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AD36-88AC-41A6-9458-A9081A8C5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64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B652BE-B8CF-43DC-A2C7-AE12A2EBB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CDD889-BED2-464F-AAB4-D923A40B1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DD62FA-CCB0-4C73-B804-EA05A126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2176-D739-4B95-9B7C-9D215DAD3CF7}" type="datetimeFigureOut">
              <a:rPr lang="ru-RU" smtClean="0"/>
              <a:t>15.09.2021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78FD7B-E89E-4956-93E6-E4FF4969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A7F4A9-4CD9-4CE7-BDE9-1D32B61B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AD36-88AC-41A6-9458-A9081A8C5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78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0D784-A94C-4592-95B2-958EA10E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0708DD-26EB-4EEA-A163-7A924AA11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7A8641-E2C3-4D75-B2CC-6E4E8E41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2176-D739-4B95-9B7C-9D215DAD3CF7}" type="datetimeFigureOut">
              <a:rPr lang="ru-RU" smtClean="0"/>
              <a:t>15.09.2021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2A7355-86B8-4A4D-8525-174039BB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85C804-03E1-4DD9-B998-23D4D0E8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AD36-88AC-41A6-9458-A9081A8C5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76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81ABC6-A637-4C0E-8F56-E312D2A4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F1F075-B9F2-42D9-84B1-76A9FE174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52C255-0B44-41B4-8A65-8933A6FCC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96ABD5-0D41-470F-AFA4-50B84815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2176-D739-4B95-9B7C-9D215DAD3CF7}" type="datetimeFigureOut">
              <a:rPr lang="ru-RU" smtClean="0"/>
              <a:t>15.09.2021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42D66C-36B2-4473-B9D0-A49A5CBD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305217-4404-4A0A-BE38-BA4EEFBB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AD36-88AC-41A6-9458-A9081A8C5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81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3D4B0-2A58-4AE0-8744-AEA1FDCD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280BBA-507F-493C-BDAA-4705F379C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F79B7B-EFAE-4D16-8714-5201A4EF5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D509B50-14E1-4567-8E64-1D905E165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5EAC4C3-E8A9-4BF7-8FB0-59148B468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825330-D0A4-42ED-A4B9-2F0F2023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2176-D739-4B95-9B7C-9D215DAD3CF7}" type="datetimeFigureOut">
              <a:rPr lang="ru-RU" smtClean="0"/>
              <a:t>15.09.2021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E754D9-AA1A-4857-A3A2-3FD0B55F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B037824-D951-40E7-9374-DD72ADCE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AD36-88AC-41A6-9458-A9081A8C5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3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88916-C156-48DA-8051-AF984B2BD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3D4CAB-FB08-4654-84C1-E3FE0BE52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2176-D739-4B95-9B7C-9D215DAD3CF7}" type="datetimeFigureOut">
              <a:rPr lang="ru-RU" smtClean="0"/>
              <a:t>15.09.2021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06C765-9B22-48A2-95A6-34C47DE2D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A042AE2-860B-4D2D-95AC-1C169774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AD36-88AC-41A6-9458-A9081A8C5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35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69CB913-4323-4A46-94AC-42BC49AC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2176-D739-4B95-9B7C-9D215DAD3CF7}" type="datetimeFigureOut">
              <a:rPr lang="ru-RU" smtClean="0"/>
              <a:t>15.09.2021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881CE1-E432-4A74-80B2-752F226B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186970-102A-43C4-8694-46D5ED37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AD36-88AC-41A6-9458-A9081A8C5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99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FB367-F6A1-4191-ABF3-7C0A03356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CE2AE6-FDA9-41C2-915E-91211F97E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925871-31B3-46FC-BA94-A8567A5C0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4B0CCD-DFF9-49EB-8173-EB838FBD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2176-D739-4B95-9B7C-9D215DAD3CF7}" type="datetimeFigureOut">
              <a:rPr lang="ru-RU" smtClean="0"/>
              <a:t>15.09.2021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CF3D41-2667-48F9-84F1-0D668E375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895C3B-131F-4ECA-847E-36F2921A3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AD36-88AC-41A6-9458-A9081A8C5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8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218E9A-6B15-43DF-9A51-7985288F7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E03FDFF-72AA-42F6-9923-43E401F27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890452-01DD-4A16-B6AF-1999F98D3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6E0FC7-FC7E-40C6-AD32-A4C5C18D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2176-D739-4B95-9B7C-9D215DAD3CF7}" type="datetimeFigureOut">
              <a:rPr lang="ru-RU" smtClean="0"/>
              <a:t>15.09.2021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5E99E0-DA0B-4EC2-A983-9DD0024F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A9FB9D-40AB-49D6-BB85-5A67BF21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AD36-88AC-41A6-9458-A9081A8C5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55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2D0695-1F13-43F3-BBA4-C2327EF3D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7C38E2-1E74-41C1-AA5D-975F7157C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D56641-D203-433B-B04A-CD4FF90BD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42176-D739-4B95-9B7C-9D215DAD3CF7}" type="datetimeFigureOut">
              <a:rPr lang="ru-RU" smtClean="0"/>
              <a:t>15.09.2021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E5795F-6BA9-4B5F-8BEC-6CE1CE08A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3A82B2-CE9A-431C-BA1F-7E375EF59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9AD36-88AC-41A6-9458-A9081A8C5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46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Фон рабочего пространства">
            <a:extLst>
              <a:ext uri="{FF2B5EF4-FFF2-40B4-BE49-F238E27FC236}">
                <a16:creationId xmlns:a16="http://schemas.microsoft.com/office/drawing/2014/main" id="{790A692F-D1A3-4EB7-837E-72173FF8D9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711FF-A7FB-4135-8540-46A488B2C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ru-RU" sz="4800" dirty="0"/>
              <a:t>Правила работы за ПК и его устройство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268933-A578-4BDE-B1FF-B26F1E338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ru-RU" sz="2000" dirty="0" err="1"/>
              <a:t>Кардашевский</a:t>
            </a:r>
            <a:r>
              <a:rPr lang="ru-RU" sz="2000" dirty="0"/>
              <a:t> Н.А. ИСИП-20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167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711FF-A7FB-4135-8540-46A488B2C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4505552" cy="2387600"/>
          </a:xfrm>
        </p:spPr>
        <p:txBody>
          <a:bodyPr>
            <a:normAutofit/>
          </a:bodyPr>
          <a:lstStyle/>
          <a:p>
            <a:pPr algn="l"/>
            <a:r>
              <a:rPr lang="ru-RU" sz="5000" dirty="0">
                <a:solidFill>
                  <a:schemeClr val="bg1"/>
                </a:solidFill>
              </a:rPr>
              <a:t>Материнская плата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268933-A578-4BDE-B1FF-B26F1E338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4"/>
            <a:ext cx="4505552" cy="212586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700" dirty="0">
                <a:solidFill>
                  <a:schemeClr val="bg1"/>
                </a:solidFill>
              </a:rPr>
              <a:t>Базовое устройство компьютера для установки процессора, оперативной памяти и плат расширения. К ней подключаются устройства ввода/вывода, дисковые накопители и др. Системная плата обеспечивает их взаимодействие, используя специальный набор микросхем системной логики, или чипсет'. На системной плате также располагаются другие устройства, например микросхема BIOS, батарейка для питания часов и CMOS (память с автономным питанием), тактовый генератор.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Фон рабочего пространства">
            <a:extLst>
              <a:ext uri="{FF2B5EF4-FFF2-40B4-BE49-F238E27FC236}">
                <a16:creationId xmlns:a16="http://schemas.microsoft.com/office/drawing/2014/main" id="{790A692F-D1A3-4EB7-837E-72173FF8D9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8" t="4029" b="5062"/>
          <a:stretch/>
        </p:blipFill>
        <p:spPr>
          <a:xfrm>
            <a:off x="5756393" y="767596"/>
            <a:ext cx="3105975" cy="2457249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467683C-6F07-4028-B28B-C011C8E58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255" y="3224845"/>
            <a:ext cx="3359697" cy="288933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07175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711FF-A7FB-4135-8540-46A488B2C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4505552" cy="2387600"/>
          </a:xfrm>
        </p:spPr>
        <p:txBody>
          <a:bodyPr>
            <a:normAutofit/>
          </a:bodyPr>
          <a:lstStyle/>
          <a:p>
            <a:pPr algn="l"/>
            <a:r>
              <a:rPr lang="ru-RU" sz="5000" dirty="0">
                <a:solidFill>
                  <a:schemeClr val="bg1"/>
                </a:solidFill>
              </a:rPr>
              <a:t>Процессор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268933-A578-4BDE-B1FF-B26F1E338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4"/>
            <a:ext cx="4505552" cy="2125863"/>
          </a:xfrm>
        </p:spPr>
        <p:txBody>
          <a:bodyPr>
            <a:normAutofit/>
          </a:bodyPr>
          <a:lstStyle/>
          <a:p>
            <a:pPr algn="l"/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700" dirty="0">
                <a:solidFill>
                  <a:schemeClr val="bg1"/>
                </a:solidFill>
              </a:rPr>
              <a:t>Является «сердцем» компьютера и служит для обработки информации по заданной программе.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Фон рабочего пространства">
            <a:extLst>
              <a:ext uri="{FF2B5EF4-FFF2-40B4-BE49-F238E27FC236}">
                <a16:creationId xmlns:a16="http://schemas.microsoft.com/office/drawing/2014/main" id="{790A692F-D1A3-4EB7-837E-72173FF8D9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8" t="4029" b="5062"/>
          <a:stretch/>
        </p:blipFill>
        <p:spPr>
          <a:xfrm>
            <a:off x="5756393" y="767596"/>
            <a:ext cx="3105975" cy="2457249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A695483-7C11-4B57-9B77-2B5C363682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03"/>
          <a:stretch/>
        </p:blipFill>
        <p:spPr>
          <a:xfrm>
            <a:off x="8288136" y="3530122"/>
            <a:ext cx="2476500" cy="223619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99394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711FF-A7FB-4135-8540-46A488B2C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4505552" cy="2387600"/>
          </a:xfrm>
        </p:spPr>
        <p:txBody>
          <a:bodyPr>
            <a:normAutofit/>
          </a:bodyPr>
          <a:lstStyle/>
          <a:p>
            <a:pPr algn="l"/>
            <a:r>
              <a:rPr lang="ru-RU" sz="5000" dirty="0">
                <a:solidFill>
                  <a:schemeClr val="bg1"/>
                </a:solidFill>
              </a:rPr>
              <a:t>Оперативная память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268933-A578-4BDE-B1FF-B26F1E338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4"/>
            <a:ext cx="4505552" cy="2125863"/>
          </a:xfrm>
        </p:spPr>
        <p:txBody>
          <a:bodyPr>
            <a:normAutofit/>
          </a:bodyPr>
          <a:lstStyle/>
          <a:p>
            <a:pPr algn="l"/>
            <a:r>
              <a:rPr lang="ru-RU" sz="1600" dirty="0">
                <a:solidFill>
                  <a:schemeClr val="bg1"/>
                </a:solidFill>
              </a:rPr>
              <a:t>Используется для работы операционной системы, программ и для временного хранения текущих данных. Она выполнена в виде модулей, установленных на системную плату, и может хранить информацию только при включенном питании.</a:t>
            </a:r>
            <a:endParaRPr lang="ru-RU" sz="1700" dirty="0">
              <a:solidFill>
                <a:schemeClr val="bg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Фон рабочего пространства">
            <a:extLst>
              <a:ext uri="{FF2B5EF4-FFF2-40B4-BE49-F238E27FC236}">
                <a16:creationId xmlns:a16="http://schemas.microsoft.com/office/drawing/2014/main" id="{790A692F-D1A3-4EB7-837E-72173FF8D9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8" t="4029" b="5062"/>
          <a:stretch/>
        </p:blipFill>
        <p:spPr>
          <a:xfrm>
            <a:off x="5756393" y="767596"/>
            <a:ext cx="3105975" cy="24572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97FC0F4-EBF9-45A7-B5A6-27042F47C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309" y="3543157"/>
            <a:ext cx="3105975" cy="248478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52600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711FF-A7FB-4135-8540-46A488B2C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4505552" cy="2387600"/>
          </a:xfrm>
        </p:spPr>
        <p:txBody>
          <a:bodyPr>
            <a:normAutofit/>
          </a:bodyPr>
          <a:lstStyle/>
          <a:p>
            <a:pPr algn="l"/>
            <a:r>
              <a:rPr lang="ru-RU" sz="5000" dirty="0">
                <a:solidFill>
                  <a:schemeClr val="bg1"/>
                </a:solidFill>
              </a:rPr>
              <a:t>Видеоадаптер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268933-A578-4BDE-B1FF-B26F1E338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4"/>
            <a:ext cx="4505552" cy="212586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sz="1600" dirty="0">
                <a:solidFill>
                  <a:schemeClr val="bg1"/>
                </a:solidFill>
              </a:rPr>
              <a:t>Обычно выполняется в виде платы расширения и служит для формирования изображения, которое потом выводится на монитор. Современные видеоадаптеры содержат мощный видеопроцессор и большие объемы видеопамяти, что позволяет формировать трехмерное изображение с высоким разрешением. Для недорогих компьютеров выпускаются системные платы с интегрированным видеоадаптером, и его не нужно устанавливать дополнительно.</a:t>
            </a:r>
            <a:endParaRPr lang="ru-RU" sz="1700" dirty="0">
              <a:solidFill>
                <a:schemeClr val="bg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Фон рабочего пространства">
            <a:extLst>
              <a:ext uri="{FF2B5EF4-FFF2-40B4-BE49-F238E27FC236}">
                <a16:creationId xmlns:a16="http://schemas.microsoft.com/office/drawing/2014/main" id="{790A692F-D1A3-4EB7-837E-72173FF8D9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8" t="4029" b="5062"/>
          <a:stretch/>
        </p:blipFill>
        <p:spPr>
          <a:xfrm>
            <a:off x="5756393" y="767596"/>
            <a:ext cx="3105975" cy="2457249"/>
          </a:xfrm>
          <a:prstGeom prst="rect">
            <a:avLst/>
          </a:prstGeom>
        </p:spPr>
      </p:pic>
      <p:pic>
        <p:nvPicPr>
          <p:cNvPr id="6" name="Рисунок 5" descr="Изображение выглядит как металлоизделия, цепь, зубчатая передача&#10;&#10;Автоматически созданное описание">
            <a:extLst>
              <a:ext uri="{FF2B5EF4-FFF2-40B4-BE49-F238E27FC236}">
                <a16:creationId xmlns:a16="http://schemas.microsoft.com/office/drawing/2014/main" id="{5CDEF994-1537-4192-92E2-CA2E58C63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911" y="3554963"/>
            <a:ext cx="3442809" cy="275693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9326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711FF-A7FB-4135-8540-46A488B2C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4505552" cy="2387600"/>
          </a:xfrm>
        </p:spPr>
        <p:txBody>
          <a:bodyPr>
            <a:normAutofit/>
          </a:bodyPr>
          <a:lstStyle/>
          <a:p>
            <a:pPr algn="l"/>
            <a:r>
              <a:rPr lang="ru-RU" sz="5000" dirty="0">
                <a:solidFill>
                  <a:schemeClr val="bg1"/>
                </a:solidFill>
              </a:rPr>
              <a:t>Жесткий диск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268933-A578-4BDE-B1FF-B26F1E338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4"/>
            <a:ext cx="4505552" cy="2125863"/>
          </a:xfrm>
        </p:spPr>
        <p:txBody>
          <a:bodyPr>
            <a:normAutofit/>
          </a:bodyPr>
          <a:lstStyle/>
          <a:p>
            <a:pPr algn="l"/>
            <a:r>
              <a:rPr lang="ru-RU" sz="1600" dirty="0">
                <a:solidFill>
                  <a:schemeClr val="bg1"/>
                </a:solidFill>
              </a:rPr>
              <a:t>Основное устройство для хранения информации в компьютере.</a:t>
            </a:r>
            <a:endParaRPr lang="ru-RU" sz="1700" dirty="0">
              <a:solidFill>
                <a:schemeClr val="bg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Фон рабочего пространства">
            <a:extLst>
              <a:ext uri="{FF2B5EF4-FFF2-40B4-BE49-F238E27FC236}">
                <a16:creationId xmlns:a16="http://schemas.microsoft.com/office/drawing/2014/main" id="{790A692F-D1A3-4EB7-837E-72173FF8D9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8" t="4029" b="5062"/>
          <a:stretch/>
        </p:blipFill>
        <p:spPr>
          <a:xfrm>
            <a:off x="5756393" y="767596"/>
            <a:ext cx="3105975" cy="245724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5582F52-4F46-449A-9111-9D0E684A1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354" y="3366210"/>
            <a:ext cx="2520952" cy="252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0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6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Фон рабочего пространства">
            <a:extLst>
              <a:ext uri="{FF2B5EF4-FFF2-40B4-BE49-F238E27FC236}">
                <a16:creationId xmlns:a16="http://schemas.microsoft.com/office/drawing/2014/main" id="{790A692F-D1A3-4EB7-837E-72173FF8D9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198" b="1153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711FF-A7FB-4135-8540-46A488B2C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877409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!!Rectangle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Фон рабочего пространства">
            <a:extLst>
              <a:ext uri="{FF2B5EF4-FFF2-40B4-BE49-F238E27FC236}">
                <a16:creationId xmlns:a16="http://schemas.microsoft.com/office/drawing/2014/main" id="{790A692F-D1A3-4EB7-837E-72173FF8D9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711FF-A7FB-4135-8540-46A488B2C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1216195"/>
          </a:xfrm>
        </p:spPr>
        <p:txBody>
          <a:bodyPr>
            <a:normAutofit/>
          </a:bodyPr>
          <a:lstStyle/>
          <a:p>
            <a:r>
              <a:rPr lang="ru-RU" dirty="0"/>
              <a:t>Правило №1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268933-A578-4BDE-B1FF-B26F1E338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622" y="2588613"/>
            <a:ext cx="5037616" cy="1655762"/>
          </a:xfrm>
        </p:spPr>
        <p:txBody>
          <a:bodyPr>
            <a:normAutofit/>
          </a:bodyPr>
          <a:lstStyle/>
          <a:p>
            <a:r>
              <a:rPr lang="ru-RU" dirty="0"/>
              <a:t>Располагайте экран на расстоянии 70 см от глаз. Держите клавиатуру и экран прямо перед собой, так вы избежите частых поворотов головы.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7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!!Rectangle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Фон рабочего пространства">
            <a:extLst>
              <a:ext uri="{FF2B5EF4-FFF2-40B4-BE49-F238E27FC236}">
                <a16:creationId xmlns:a16="http://schemas.microsoft.com/office/drawing/2014/main" id="{790A692F-D1A3-4EB7-837E-72173FF8D9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711FF-A7FB-4135-8540-46A488B2C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1216195"/>
          </a:xfrm>
        </p:spPr>
        <p:txBody>
          <a:bodyPr>
            <a:normAutofit/>
          </a:bodyPr>
          <a:lstStyle/>
          <a:p>
            <a:r>
              <a:rPr lang="ru-RU" dirty="0"/>
              <a:t>Правило №2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268933-A578-4BDE-B1FF-B26F1E338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2588613"/>
            <a:ext cx="5037616" cy="1655762"/>
          </a:xfrm>
        </p:spPr>
        <p:txBody>
          <a:bodyPr>
            <a:normAutofit/>
          </a:bodyPr>
          <a:lstStyle/>
          <a:p>
            <a:r>
              <a:rPr lang="ru-RU" dirty="0"/>
              <a:t>Голову держите прямо, руки располагайте на клавиатуре также прямо, следите, чтобы запястье оставалось расслабленным.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!!Rectangle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Фон рабочего пространства">
            <a:extLst>
              <a:ext uri="{FF2B5EF4-FFF2-40B4-BE49-F238E27FC236}">
                <a16:creationId xmlns:a16="http://schemas.microsoft.com/office/drawing/2014/main" id="{790A692F-D1A3-4EB7-837E-72173FF8D9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711FF-A7FB-4135-8540-46A488B2C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1216195"/>
          </a:xfrm>
        </p:spPr>
        <p:txBody>
          <a:bodyPr>
            <a:normAutofit/>
          </a:bodyPr>
          <a:lstStyle/>
          <a:p>
            <a:r>
              <a:rPr lang="ru-RU" dirty="0"/>
              <a:t>Правило №3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268933-A578-4BDE-B1FF-B26F1E338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2588613"/>
            <a:ext cx="5037616" cy="1655762"/>
          </a:xfrm>
        </p:spPr>
        <p:txBody>
          <a:bodyPr>
            <a:normAutofit fontScale="92500"/>
          </a:bodyPr>
          <a:lstStyle/>
          <a:p>
            <a:r>
              <a:rPr lang="ru-RU" dirty="0"/>
              <a:t>Длительное сидение в одной позе вредит здоровью. Старайтесь раз в час вставать и делать несколько шагов по комнате. Если это затруднительно – делайте работу пару минут стоя.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6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!!Rectangle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Фон рабочего пространства">
            <a:extLst>
              <a:ext uri="{FF2B5EF4-FFF2-40B4-BE49-F238E27FC236}">
                <a16:creationId xmlns:a16="http://schemas.microsoft.com/office/drawing/2014/main" id="{790A692F-D1A3-4EB7-837E-72173FF8D9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711FF-A7FB-4135-8540-46A488B2C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1216195"/>
          </a:xfrm>
        </p:spPr>
        <p:txBody>
          <a:bodyPr>
            <a:normAutofit/>
          </a:bodyPr>
          <a:lstStyle/>
          <a:p>
            <a:r>
              <a:rPr lang="ru-RU" dirty="0"/>
              <a:t>Правило №4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268933-A578-4BDE-B1FF-B26F1E338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2588613"/>
            <a:ext cx="5037616" cy="165576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Старайтесь сидеть правильно, занимайте всю поверхность сиденья стула, следите, чтобы спинка была слегка откинута, а стопа образовывала прямой угол с икрой.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0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!!Rectangle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Фон рабочего пространства">
            <a:extLst>
              <a:ext uri="{FF2B5EF4-FFF2-40B4-BE49-F238E27FC236}">
                <a16:creationId xmlns:a16="http://schemas.microsoft.com/office/drawing/2014/main" id="{790A692F-D1A3-4EB7-837E-72173FF8D9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711FF-A7FB-4135-8540-46A488B2C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1216195"/>
          </a:xfrm>
        </p:spPr>
        <p:txBody>
          <a:bodyPr>
            <a:normAutofit/>
          </a:bodyPr>
          <a:lstStyle/>
          <a:p>
            <a:r>
              <a:rPr lang="ru-RU" dirty="0"/>
              <a:t>Правило №5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268933-A578-4BDE-B1FF-B26F1E338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2588613"/>
            <a:ext cx="5037616" cy="165576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 Простое  упражнение для зрения, которое полезно делать дважды в день: возьмите в руки ручку и медленно поднесите ее к лицу, фокусируя взгляд. Повторите 3 раза..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8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Фон рабочего пространства">
            <a:extLst>
              <a:ext uri="{FF2B5EF4-FFF2-40B4-BE49-F238E27FC236}">
                <a16:creationId xmlns:a16="http://schemas.microsoft.com/office/drawing/2014/main" id="{790A692F-D1A3-4EB7-837E-72173FF8D9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4198" b="115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711FF-A7FB-4135-8540-46A488B2C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20775"/>
          </a:xfrm>
        </p:spPr>
        <p:txBody>
          <a:bodyPr>
            <a:normAutofit/>
          </a:bodyPr>
          <a:lstStyle/>
          <a:p>
            <a:r>
              <a:rPr lang="ru-RU" sz="5200" dirty="0">
                <a:solidFill>
                  <a:srgbClr val="FFFFFF"/>
                </a:solidFill>
              </a:rPr>
              <a:t>Устройство ПК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268933-A578-4BDE-B1FF-B26F1E338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3514854"/>
            <a:ext cx="9795637" cy="2308898"/>
          </a:xfrm>
        </p:spPr>
        <p:txBody>
          <a:bodyPr>
            <a:normAutofit fontScale="85000" lnSpcReduction="20000"/>
          </a:bodyPr>
          <a:lstStyle/>
          <a:p>
            <a:r>
              <a:rPr lang="ru-RU" sz="3100" dirty="0">
                <a:solidFill>
                  <a:srgbClr val="FFFFFF"/>
                </a:solidFill>
              </a:rPr>
              <a:t> </a:t>
            </a:r>
            <a:r>
              <a:rPr lang="ru-RU" sz="2800" dirty="0">
                <a:solidFill>
                  <a:srgbClr val="FFFFFF"/>
                </a:solidFill>
              </a:rPr>
              <a:t>Компьютер представляет собой совокупность устройств и программ, управляющих работой этих устройств.</a:t>
            </a:r>
          </a:p>
          <a:p>
            <a:r>
              <a:rPr lang="ru-RU" sz="2800" dirty="0">
                <a:solidFill>
                  <a:srgbClr val="FFFFFF"/>
                </a:solidFill>
              </a:rPr>
              <a:t>Аппаратное обеспечение - система взаимосвязанных технических устройств, выполняющих ввод, хранение, обработку и вывод информации.</a:t>
            </a:r>
          </a:p>
          <a:p>
            <a:r>
              <a:rPr lang="ru-RU" sz="2800" dirty="0">
                <a:solidFill>
                  <a:srgbClr val="FFFFFF"/>
                </a:solidFill>
              </a:rPr>
              <a:t>Программное обеспечение - совокупность программ, хранящихся на компьютере.</a:t>
            </a:r>
          </a:p>
          <a:p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34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Фон рабочего пространства">
            <a:extLst>
              <a:ext uri="{FF2B5EF4-FFF2-40B4-BE49-F238E27FC236}">
                <a16:creationId xmlns:a16="http://schemas.microsoft.com/office/drawing/2014/main" id="{790A692F-D1A3-4EB7-837E-72173FF8D9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4198" b="115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711FF-A7FB-4135-8540-46A488B2C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838" y="298461"/>
            <a:ext cx="9795637" cy="1060179"/>
          </a:xfrm>
        </p:spPr>
        <p:txBody>
          <a:bodyPr>
            <a:normAutofit/>
          </a:bodyPr>
          <a:lstStyle/>
          <a:p>
            <a:r>
              <a:rPr lang="ru-RU" sz="5200" dirty="0">
                <a:solidFill>
                  <a:srgbClr val="FFFFFF"/>
                </a:solidFill>
              </a:rPr>
              <a:t>Распределение ПО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268933-A578-4BDE-B1FF-B26F1E338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3514854"/>
            <a:ext cx="9795637" cy="2308898"/>
          </a:xfrm>
        </p:spPr>
        <p:txBody>
          <a:bodyPr>
            <a:normAutofit/>
          </a:bodyPr>
          <a:lstStyle/>
          <a:p>
            <a:r>
              <a:rPr lang="ru-RU" sz="3100" dirty="0">
                <a:solidFill>
                  <a:srgbClr val="FFFFFF"/>
                </a:solidFill>
              </a:rPr>
              <a:t> </a:t>
            </a:r>
            <a:endParaRPr lang="ru-RU" dirty="0">
              <a:solidFill>
                <a:srgbClr val="FFFFFF"/>
              </a:solidFill>
            </a:endParaRP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C20DB687-14D0-4962-A3AE-196D80B740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543187"/>
              </p:ext>
            </p:extLst>
          </p:nvPr>
        </p:nvGraphicFramePr>
        <p:xfrm>
          <a:off x="2299316" y="1731146"/>
          <a:ext cx="7860683" cy="4407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4111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711FF-A7FB-4135-8540-46A488B2C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4505552" cy="2387600"/>
          </a:xfrm>
        </p:spPr>
        <p:txBody>
          <a:bodyPr>
            <a:normAutofit/>
          </a:bodyPr>
          <a:lstStyle/>
          <a:p>
            <a:pPr algn="l"/>
            <a:r>
              <a:rPr lang="ru-RU" sz="5000" dirty="0">
                <a:solidFill>
                  <a:schemeClr val="bg1"/>
                </a:solidFill>
              </a:rPr>
              <a:t>Блок питания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268933-A578-4BDE-B1FF-B26F1E338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4505552" cy="1655762"/>
          </a:xfrm>
        </p:spPr>
        <p:txBody>
          <a:bodyPr>
            <a:normAutofit/>
          </a:bodyPr>
          <a:lstStyle/>
          <a:p>
            <a:pPr algn="l"/>
            <a:r>
              <a:rPr lang="ru-RU" sz="1600" dirty="0">
                <a:solidFill>
                  <a:schemeClr val="bg1"/>
                </a:solidFill>
              </a:rPr>
              <a:t> Вырабатывает стабилизированные напряжения для питания всех устройств, находящихся в системном блоке. От блока питания выходят многочисленные кабели, которые подключаются к системной плате, дисковым накопителям и другим устройствам.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26F968E-84B4-46C9-B7BA-478368631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145" y="3224845"/>
            <a:ext cx="3408121" cy="256461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5" name="Picture 4" descr="Фон рабочего пространства">
            <a:extLst>
              <a:ext uri="{FF2B5EF4-FFF2-40B4-BE49-F238E27FC236}">
                <a16:creationId xmlns:a16="http://schemas.microsoft.com/office/drawing/2014/main" id="{790A692F-D1A3-4EB7-837E-72173FF8D9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98" t="4029" b="5062"/>
          <a:stretch/>
        </p:blipFill>
        <p:spPr>
          <a:xfrm>
            <a:off x="5756393" y="767596"/>
            <a:ext cx="3105975" cy="245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3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432</Words>
  <Application>Microsoft Office PowerPoint</Application>
  <PresentationFormat>Широкоэкранный</PresentationFormat>
  <Paragraphs>31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Правила работы за ПК и его устройство</vt:lpstr>
      <vt:lpstr>Правило №1</vt:lpstr>
      <vt:lpstr>Правило №2</vt:lpstr>
      <vt:lpstr>Правило №3</vt:lpstr>
      <vt:lpstr>Правило №4</vt:lpstr>
      <vt:lpstr>Правило №5</vt:lpstr>
      <vt:lpstr>Устройство ПК</vt:lpstr>
      <vt:lpstr>Распределение ПО</vt:lpstr>
      <vt:lpstr>Блок питания</vt:lpstr>
      <vt:lpstr>Материнская плата</vt:lpstr>
      <vt:lpstr>Процессор</vt:lpstr>
      <vt:lpstr>Оперативная память</vt:lpstr>
      <vt:lpstr>Видеоадаптер</vt:lpstr>
      <vt:lpstr>Жесткий диск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Правила работы за ПК и его устройство</dc:title>
  <dc:creator>Kebaru</dc:creator>
  <cp:lastModifiedBy>Kebaru</cp:lastModifiedBy>
  <cp:revision>3</cp:revision>
  <dcterms:created xsi:type="dcterms:W3CDTF">2021-09-15T00:12:01Z</dcterms:created>
  <dcterms:modified xsi:type="dcterms:W3CDTF">2021-09-15T01:06:15Z</dcterms:modified>
</cp:coreProperties>
</file>