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9" r:id="rId3"/>
    <p:sldId id="260" r:id="rId4"/>
    <p:sldId id="265" r:id="rId5"/>
    <p:sldId id="286" r:id="rId6"/>
    <p:sldId id="287" r:id="rId7"/>
    <p:sldId id="288" r:id="rId8"/>
    <p:sldId id="289" r:id="rId9"/>
    <p:sldId id="290" r:id="rId10"/>
    <p:sldId id="291" r:id="rId11"/>
    <p:sldId id="292" r:id="rId12"/>
    <p:sldId id="293" r:id="rId13"/>
    <p:sldId id="294" r:id="rId14"/>
    <p:sldId id="296" r:id="rId15"/>
    <p:sldId id="297" r:id="rId16"/>
    <p:sldId id="295" r:id="rId17"/>
    <p:sldId id="273" r:id="rId18"/>
    <p:sldId id="274" r:id="rId19"/>
    <p:sldId id="275" r:id="rId20"/>
    <p:sldId id="263" r:id="rId21"/>
    <p:sldId id="261" r:id="rId22"/>
    <p:sldId id="276" r:id="rId23"/>
    <p:sldId id="280" r:id="rId24"/>
    <p:sldId id="285"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76262" autoAdjust="0"/>
  </p:normalViewPr>
  <p:slideViewPr>
    <p:cSldViewPr snapToGrid="0">
      <p:cViewPr>
        <p:scale>
          <a:sx n="75" d="100"/>
          <a:sy n="75" d="100"/>
        </p:scale>
        <p:origin x="786" y="3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4/17/2021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22</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23</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25</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is to predict attrition based on several attributes from the data of employees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interesting job trend found was that older people tend to make more and they also tend to be managers. This could be because as one gets older and more experienced, they become better suited to the workload required of a higher-level position, so they are compensated for being able to execute harder work like company decisions and priorities. Following managers are other positions that take longer to grow into such as Directors or Executives.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329350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19</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21</a:t>
            </a:fld>
            <a:endParaRPr lang="en-US"/>
          </a:p>
        </p:txBody>
      </p:sp>
    </p:spTree>
    <p:extLst>
      <p:ext uri="{BB962C8B-B14F-4D97-AF65-F5344CB8AC3E}">
        <p14:creationId xmlns:p14="http://schemas.microsoft.com/office/powerpoint/2010/main" val="371232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a:xfrm>
            <a:off x="1447800" y="2402906"/>
            <a:ext cx="9144000" cy="790986"/>
          </a:xfrm>
        </p:spPr>
        <p:txBody>
          <a:bodyPr>
            <a:normAutofit fontScale="90000"/>
          </a:bodyPr>
          <a:lstStyle/>
          <a:p>
            <a:r>
              <a:rPr lang="en-US" sz="5400" dirty="0"/>
              <a:t>Predicting Employee Attrition and Salaries</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a:xfrm>
            <a:off x="1399355" y="3429000"/>
            <a:ext cx="9144000" cy="1655762"/>
          </a:xfrm>
        </p:spPr>
        <p:txBody>
          <a:bodyPr/>
          <a:lstStyle/>
          <a:p>
            <a:r>
              <a:rPr lang="en-US" dirty="0"/>
              <a:t>Kebur Fantahun</a:t>
            </a:r>
          </a:p>
          <a:p>
            <a:r>
              <a:rPr lang="en-US" dirty="0"/>
              <a:t>04/17/2021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5CE2-5519-4F29-B0BC-3A2EBA7DC00B}"/>
              </a:ext>
            </a:extLst>
          </p:cNvPr>
          <p:cNvSpPr>
            <a:spLocks noGrp="1"/>
          </p:cNvSpPr>
          <p:nvPr>
            <p:ph type="title"/>
          </p:nvPr>
        </p:nvSpPr>
        <p:spPr/>
        <p:txBody>
          <a:bodyPr/>
          <a:lstStyle/>
          <a:p>
            <a:endParaRPr lang="en-US"/>
          </a:p>
        </p:txBody>
      </p:sp>
      <p:pic>
        <p:nvPicPr>
          <p:cNvPr id="5" name="Content Placeholder 4" descr="Text&#10;&#10;Description automatically generated with medium confidence">
            <a:extLst>
              <a:ext uri="{FF2B5EF4-FFF2-40B4-BE49-F238E27FC236}">
                <a16:creationId xmlns:a16="http://schemas.microsoft.com/office/drawing/2014/main" id="{E3D8BEAF-7F32-4073-9F4A-159CCC821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9286" y="2358002"/>
            <a:ext cx="3953427" cy="3286584"/>
          </a:xfrm>
        </p:spPr>
      </p:pic>
    </p:spTree>
    <p:extLst>
      <p:ext uri="{BB962C8B-B14F-4D97-AF65-F5344CB8AC3E}">
        <p14:creationId xmlns:p14="http://schemas.microsoft.com/office/powerpoint/2010/main" val="328366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0C8-E201-4016-8D3A-5B7A26CA8B54}"/>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5E50122B-48B6-482E-BE6C-15C1766F6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522" y="2410397"/>
            <a:ext cx="5048955" cy="3181794"/>
          </a:xfrm>
        </p:spPr>
      </p:pic>
    </p:spTree>
    <p:extLst>
      <p:ext uri="{BB962C8B-B14F-4D97-AF65-F5344CB8AC3E}">
        <p14:creationId xmlns:p14="http://schemas.microsoft.com/office/powerpoint/2010/main" val="318944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447C-4BAE-4ED6-BD0B-931E3A6EA856}"/>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BD925884-F157-4A2B-8855-A5DF4EA39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410" y="1825625"/>
            <a:ext cx="7737180" cy="4351338"/>
          </a:xfrm>
        </p:spPr>
      </p:pic>
    </p:spTree>
    <p:extLst>
      <p:ext uri="{BB962C8B-B14F-4D97-AF65-F5344CB8AC3E}">
        <p14:creationId xmlns:p14="http://schemas.microsoft.com/office/powerpoint/2010/main" val="271404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C45B-1E09-4EDA-A85B-B99EEDECBC1A}"/>
              </a:ext>
            </a:extLst>
          </p:cNvPr>
          <p:cNvSpPr>
            <a:spLocks noGrp="1"/>
          </p:cNvSpPr>
          <p:nvPr>
            <p:ph type="title"/>
          </p:nvPr>
        </p:nvSpPr>
        <p:spPr/>
        <p:txBody>
          <a:bodyPr/>
          <a:lstStyle/>
          <a:p>
            <a:endParaRPr lang="en-US"/>
          </a:p>
        </p:txBody>
      </p:sp>
      <p:pic>
        <p:nvPicPr>
          <p:cNvPr id="5" name="Content Placeholder 4" descr="Chart, box and whisker chart&#10;&#10;Description automatically generated">
            <a:extLst>
              <a:ext uri="{FF2B5EF4-FFF2-40B4-BE49-F238E27FC236}">
                <a16:creationId xmlns:a16="http://schemas.microsoft.com/office/drawing/2014/main" id="{529D35BD-7FB2-47D9-8F5D-98F09AA13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474" y="1825625"/>
            <a:ext cx="7279051" cy="4351338"/>
          </a:xfrm>
        </p:spPr>
      </p:pic>
    </p:spTree>
    <p:extLst>
      <p:ext uri="{BB962C8B-B14F-4D97-AF65-F5344CB8AC3E}">
        <p14:creationId xmlns:p14="http://schemas.microsoft.com/office/powerpoint/2010/main" val="335203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4192-1534-4238-A754-0CB453DD78B7}"/>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AF6E4E38-5B21-414A-9EDA-C7194AF4A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637" y="1825625"/>
            <a:ext cx="7868725" cy="4351338"/>
          </a:xfrm>
        </p:spPr>
      </p:pic>
    </p:spTree>
    <p:extLst>
      <p:ext uri="{BB962C8B-B14F-4D97-AF65-F5344CB8AC3E}">
        <p14:creationId xmlns:p14="http://schemas.microsoft.com/office/powerpoint/2010/main" val="237987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CC3D-F1BB-4BCC-A442-AEBCFEEDEB72}"/>
              </a:ext>
            </a:extLst>
          </p:cNvPr>
          <p:cNvSpPr>
            <a:spLocks noGrp="1"/>
          </p:cNvSpPr>
          <p:nvPr>
            <p:ph type="title"/>
          </p:nvPr>
        </p:nvSpPr>
        <p:spPr/>
        <p:txBody>
          <a:bodyPr/>
          <a:lstStyle/>
          <a:p>
            <a:endParaRPr lang="en-US"/>
          </a:p>
        </p:txBody>
      </p:sp>
      <p:pic>
        <p:nvPicPr>
          <p:cNvPr id="5" name="Content Placeholder 4" descr="Chart, box and whisker chart&#10;&#10;Description automatically generated">
            <a:extLst>
              <a:ext uri="{FF2B5EF4-FFF2-40B4-BE49-F238E27FC236}">
                <a16:creationId xmlns:a16="http://schemas.microsoft.com/office/drawing/2014/main" id="{A2E9E47F-D63C-4BFF-AB16-F4206B8E6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476" y="1825625"/>
            <a:ext cx="7401047" cy="4351338"/>
          </a:xfrm>
        </p:spPr>
      </p:pic>
    </p:spTree>
    <p:extLst>
      <p:ext uri="{BB962C8B-B14F-4D97-AF65-F5344CB8AC3E}">
        <p14:creationId xmlns:p14="http://schemas.microsoft.com/office/powerpoint/2010/main" val="425072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70F9-2355-423D-99D1-B722215BD3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AEB10-77FA-4BFE-AF2F-0C182054C7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46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05150" cy="369332"/>
          </a:xfrm>
          <a:prstGeom prst="rect">
            <a:avLst/>
          </a:prstGeom>
          <a:noFill/>
        </p:spPr>
        <p:txBody>
          <a:bodyPr wrap="none" rtlCol="0">
            <a:spAutoFit/>
          </a:bodyPr>
          <a:lstStyle/>
          <a:p>
            <a:r>
              <a:rPr lang="en-US" dirty="0"/>
              <a:t>The employee data provided from </a:t>
            </a:r>
            <a:r>
              <a:rPr lang="en-US" dirty="0" err="1"/>
              <a:t>DDSAnalytics</a:t>
            </a:r>
            <a:r>
              <a:rPr lang="en-US" dirty="0"/>
              <a:t>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1257" y="2830286"/>
            <a:ext cx="11253113" cy="1121227"/>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12.8%</a:t>
            </a:r>
          </a:p>
          <a:p>
            <a:r>
              <a:rPr lang="en-US" dirty="0"/>
              <a:t>Oregon has the highest IBU at 138. </a:t>
            </a:r>
          </a:p>
        </p:txBody>
      </p:sp>
    </p:spTree>
    <p:extLst>
      <p:ext uri="{BB962C8B-B14F-4D97-AF65-F5344CB8AC3E}">
        <p14:creationId xmlns:p14="http://schemas.microsoft.com/office/powerpoint/2010/main" val="102988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91A7-3ECF-4BDF-B4A8-FC0895847782}"/>
              </a:ext>
            </a:extLst>
          </p:cNvPr>
          <p:cNvSpPr>
            <a:spLocks noGrp="1"/>
          </p:cNvSpPr>
          <p:nvPr>
            <p:ph type="title"/>
          </p:nvPr>
        </p:nvSpPr>
        <p:spPr/>
        <p:txBody>
          <a:bodyPr/>
          <a:lstStyle/>
          <a:p>
            <a:r>
              <a:rPr lang="en-US" dirty="0"/>
              <a:t>Top 3 factors that lead to attrition</a:t>
            </a:r>
          </a:p>
        </p:txBody>
      </p:sp>
      <p:sp>
        <p:nvSpPr>
          <p:cNvPr id="3" name="Content Placeholder 2">
            <a:extLst>
              <a:ext uri="{FF2B5EF4-FFF2-40B4-BE49-F238E27FC236}">
                <a16:creationId xmlns:a16="http://schemas.microsoft.com/office/drawing/2014/main" id="{7B3AFD9B-FB71-4B99-9150-6638E2DFD90A}"/>
              </a:ext>
            </a:extLst>
          </p:cNvPr>
          <p:cNvSpPr>
            <a:spLocks noGrp="1"/>
          </p:cNvSpPr>
          <p:nvPr>
            <p:ph idx="1"/>
          </p:nvPr>
        </p:nvSpPr>
        <p:spPr/>
        <p:txBody>
          <a:bodyPr/>
          <a:lstStyle/>
          <a:p>
            <a:r>
              <a:rPr lang="en-US" dirty="0"/>
              <a:t>Variables actually used in tree construction:</a:t>
            </a:r>
          </a:p>
          <a:p>
            <a:r>
              <a:rPr lang="en-US" dirty="0" err="1"/>
              <a:t>DailyRate</a:t>
            </a:r>
            <a:r>
              <a:rPr lang="en-US" dirty="0"/>
              <a:t>        </a:t>
            </a:r>
            <a:r>
              <a:rPr lang="en-US" dirty="0" err="1"/>
              <a:t>JobRole</a:t>
            </a:r>
            <a:r>
              <a:rPr lang="en-US" dirty="0"/>
              <a:t>          </a:t>
            </a:r>
            <a:r>
              <a:rPr lang="en-US" dirty="0" err="1"/>
              <a:t>MonthlyIncome</a:t>
            </a:r>
            <a:r>
              <a:rPr lang="en-US" dirty="0"/>
              <a:t>           </a:t>
            </a:r>
          </a:p>
          <a:p>
            <a:pPr marL="0" indent="0">
              <a:buNone/>
            </a:pPr>
            <a:endParaRPr lang="en-US" dirty="0"/>
          </a:p>
        </p:txBody>
      </p:sp>
    </p:spTree>
    <p:extLst>
      <p:ext uri="{BB962C8B-B14F-4D97-AF65-F5344CB8AC3E}">
        <p14:creationId xmlns:p14="http://schemas.microsoft.com/office/powerpoint/2010/main" val="525211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a:xfrm>
            <a:off x="838200" y="365125"/>
            <a:ext cx="10515600" cy="1306443"/>
          </a:xfrm>
        </p:spPr>
        <p:txBody>
          <a:bodyPr>
            <a:normAutofit/>
          </a:bodyPr>
          <a:lstStyle/>
          <a:p>
            <a:r>
              <a:rPr lang="en-US" sz="4000"/>
              <a:t>Missing Map</a:t>
            </a:r>
          </a:p>
        </p:txBody>
      </p:sp>
      <p:sp>
        <p:nvSpPr>
          <p:cNvPr id="8" name="Content Placeholder 7">
            <a:extLst>
              <a:ext uri="{FF2B5EF4-FFF2-40B4-BE49-F238E27FC236}">
                <a16:creationId xmlns:a16="http://schemas.microsoft.com/office/drawing/2014/main" id="{F2E2E7E6-55C0-4070-B1C9-292CE90E24E3}"/>
              </a:ext>
            </a:extLst>
          </p:cNvPr>
          <p:cNvSpPr>
            <a:spLocks noGrp="1"/>
          </p:cNvSpPr>
          <p:nvPr>
            <p:ph idx="1"/>
          </p:nvPr>
        </p:nvSpPr>
        <p:spPr>
          <a:xfrm>
            <a:off x="838200" y="1825625"/>
            <a:ext cx="4152774" cy="4303464"/>
          </a:xfrm>
        </p:spPr>
        <p:txBody>
          <a:bodyPr>
            <a:normAutofit/>
          </a:bodyPr>
          <a:lstStyle/>
          <a:p>
            <a:r>
              <a:rPr lang="en-US" sz="2000" dirty="0"/>
              <a:t>A first look into the “</a:t>
            </a:r>
            <a:r>
              <a:rPr lang="en-US" sz="2000" dirty="0" err="1"/>
              <a:t>missmap</a:t>
            </a:r>
            <a:r>
              <a:rPr lang="en-US" sz="2000" dirty="0"/>
              <a:t>” of the data shows that there are no NA’s so we can proceed to investigate trends before modeling</a:t>
            </a:r>
          </a:p>
        </p:txBody>
      </p:sp>
      <p:pic>
        <p:nvPicPr>
          <p:cNvPr id="4" name="Content Placeholder 3">
            <a:extLst>
              <a:ext uri="{FF2B5EF4-FFF2-40B4-BE49-F238E27FC236}">
                <a16:creationId xmlns:a16="http://schemas.microsoft.com/office/drawing/2014/main" id="{31D3B1F3-61E5-0B46-8F47-B2202DEA4C0E}"/>
              </a:ext>
            </a:extLst>
          </p:cNvPr>
          <p:cNvPicPr>
            <a:picLocks noChangeAspect="1"/>
          </p:cNvPicPr>
          <p:nvPr/>
        </p:nvPicPr>
        <p:blipFill rotWithShape="1">
          <a:blip r:embed="rId3">
            <a:extLst>
              <a:ext uri="{28A0092B-C50C-407E-A947-70E740481C1C}">
                <a14:useLocalDpi xmlns:a14="http://schemas.microsoft.com/office/drawing/2010/main" val="0"/>
              </a:ext>
            </a:extLst>
          </a:blip>
          <a:srcRect r="3244" b="2"/>
          <a:stretch/>
        </p:blipFill>
        <p:spPr>
          <a:xfrm>
            <a:off x="5183500" y="1904282"/>
            <a:ext cx="6170299" cy="4224808"/>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Job Role Specific Trends</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512015" y="1307088"/>
            <a:ext cx="7167970" cy="4615738"/>
          </a:xfrm>
          <a:prstGeom prst="rect">
            <a:avLst/>
          </a:prstGeom>
        </p:spPr>
      </p:pic>
    </p:spTree>
    <p:extLst>
      <p:ext uri="{BB962C8B-B14F-4D97-AF65-F5344CB8AC3E}">
        <p14:creationId xmlns:p14="http://schemas.microsoft.com/office/powerpoint/2010/main" val="245028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76D-4640-472D-9E82-C5A05EB12E9F}"/>
              </a:ext>
            </a:extLst>
          </p:cNvPr>
          <p:cNvSpPr>
            <a:spLocks noGrp="1"/>
          </p:cNvSpPr>
          <p:nvPr>
            <p:ph type="title"/>
          </p:nvPr>
        </p:nvSpPr>
        <p:spPr/>
        <p:txBody>
          <a:bodyPr/>
          <a:lstStyle/>
          <a:p>
            <a:endParaRPr lang="en-US"/>
          </a:p>
        </p:txBody>
      </p:sp>
      <p:pic>
        <p:nvPicPr>
          <p:cNvPr id="5" name="Content Placeholder 4" descr="Chart, diagram&#10;&#10;Description automatically generated">
            <a:extLst>
              <a:ext uri="{FF2B5EF4-FFF2-40B4-BE49-F238E27FC236}">
                <a16:creationId xmlns:a16="http://schemas.microsoft.com/office/drawing/2014/main" id="{F75AEC9B-638B-46C2-AB2F-A3C973DB8B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371" y="1825625"/>
            <a:ext cx="7559258" cy="4351338"/>
          </a:xfrm>
        </p:spPr>
      </p:pic>
    </p:spTree>
    <p:extLst>
      <p:ext uri="{BB962C8B-B14F-4D97-AF65-F5344CB8AC3E}">
        <p14:creationId xmlns:p14="http://schemas.microsoft.com/office/powerpoint/2010/main" val="51243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067-310A-4F4A-B24B-5BB743D91E7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00C54F9-202B-426A-A812-9181834753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971" y="3777425"/>
            <a:ext cx="3458058" cy="447737"/>
          </a:xfrm>
        </p:spPr>
      </p:pic>
    </p:spTree>
    <p:extLst>
      <p:ext uri="{BB962C8B-B14F-4D97-AF65-F5344CB8AC3E}">
        <p14:creationId xmlns:p14="http://schemas.microsoft.com/office/powerpoint/2010/main" val="402384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DBE8-8684-402F-BD9E-02A2014B0630}"/>
              </a:ext>
            </a:extLst>
          </p:cNvPr>
          <p:cNvSpPr>
            <a:spLocks noGrp="1"/>
          </p:cNvSpPr>
          <p:nvPr>
            <p:ph type="title"/>
          </p:nvPr>
        </p:nvSpPr>
        <p:spPr/>
        <p:txBody>
          <a:bodyPr/>
          <a:lstStyle/>
          <a:p>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ACEEC70F-D4B4-4E36-9191-5FBE9AD4B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104" y="3320161"/>
            <a:ext cx="2095792" cy="1362265"/>
          </a:xfrm>
        </p:spPr>
      </p:pic>
    </p:spTree>
    <p:extLst>
      <p:ext uri="{BB962C8B-B14F-4D97-AF65-F5344CB8AC3E}">
        <p14:creationId xmlns:p14="http://schemas.microsoft.com/office/powerpoint/2010/main" val="139751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BFC0-77F7-414A-91D2-C8D12043980D}"/>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9799A17D-254D-4E75-84EA-BBB3B5CE8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785" y="1825625"/>
            <a:ext cx="7616429" cy="4351338"/>
          </a:xfrm>
        </p:spPr>
      </p:pic>
    </p:spTree>
    <p:extLst>
      <p:ext uri="{BB962C8B-B14F-4D97-AF65-F5344CB8AC3E}">
        <p14:creationId xmlns:p14="http://schemas.microsoft.com/office/powerpoint/2010/main" val="339063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ECB8-7B55-4C71-95BF-F223724428B4}"/>
              </a:ext>
            </a:extLst>
          </p:cNvPr>
          <p:cNvSpPr>
            <a:spLocks noGrp="1"/>
          </p:cNvSpPr>
          <p:nvPr>
            <p:ph type="title"/>
          </p:nvPr>
        </p:nvSpPr>
        <p:spPr/>
        <p:txBody>
          <a:bodyPr/>
          <a:lstStyle/>
          <a:p>
            <a:endParaRPr lang="en-US"/>
          </a:p>
        </p:txBody>
      </p:sp>
      <p:pic>
        <p:nvPicPr>
          <p:cNvPr id="5" name="Content Placeholder 4" descr="A picture containing text, white&#10;&#10;Description automatically generated">
            <a:extLst>
              <a:ext uri="{FF2B5EF4-FFF2-40B4-BE49-F238E27FC236}">
                <a16:creationId xmlns:a16="http://schemas.microsoft.com/office/drawing/2014/main" id="{AE8C561C-EE01-4229-B422-C7FFFB77B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784" y="1825625"/>
            <a:ext cx="7468432" cy="4351338"/>
          </a:xfrm>
        </p:spPr>
      </p:pic>
    </p:spTree>
    <p:extLst>
      <p:ext uri="{BB962C8B-B14F-4D97-AF65-F5344CB8AC3E}">
        <p14:creationId xmlns:p14="http://schemas.microsoft.com/office/powerpoint/2010/main" val="3487211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701</Words>
  <Application>Microsoft Office PowerPoint</Application>
  <PresentationFormat>Widescreen</PresentationFormat>
  <Paragraphs>56</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Predicting Employee Attrition and Salaries</vt:lpstr>
      <vt:lpstr>Dataset</vt:lpstr>
      <vt:lpstr>Missing Map</vt:lpstr>
      <vt:lpstr>Job Role Specific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Median ABV by State</vt:lpstr>
      <vt:lpstr>Median IBU by State</vt:lpstr>
      <vt:lpstr>ABV Distribution</vt:lpstr>
      <vt:lpstr>Which states have the max ABV/IBU?</vt:lpstr>
      <vt:lpstr>Summary Statistics</vt:lpstr>
      <vt:lpstr>ABV vs IBU Relationship</vt:lpstr>
      <vt:lpstr>What about IPA’s vs Other Ales?</vt:lpstr>
      <vt:lpstr>Top 3 factors that lead to attrition</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Fantahun, Kebur</cp:lastModifiedBy>
  <cp:revision>61</cp:revision>
  <dcterms:created xsi:type="dcterms:W3CDTF">2021-02-21T11:35:18Z</dcterms:created>
  <dcterms:modified xsi:type="dcterms:W3CDTF">2021-04-18T04:51:04Z</dcterms:modified>
</cp:coreProperties>
</file>