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9" r:id="rId3"/>
    <p:sldId id="298" r:id="rId4"/>
    <p:sldId id="260" r:id="rId5"/>
    <p:sldId id="288" r:id="rId6"/>
    <p:sldId id="300" r:id="rId7"/>
    <p:sldId id="301" r:id="rId8"/>
    <p:sldId id="302" r:id="rId9"/>
    <p:sldId id="303" r:id="rId10"/>
    <p:sldId id="304" r:id="rId11"/>
    <p:sldId id="305" r:id="rId12"/>
    <p:sldId id="306" r:id="rId13"/>
    <p:sldId id="307" r:id="rId14"/>
    <p:sldId id="308" r:id="rId15"/>
    <p:sldId id="309" r:id="rId16"/>
    <p:sldId id="310" r:id="rId17"/>
    <p:sldId id="291" r:id="rId18"/>
    <p:sldId id="292" r:id="rId19"/>
    <p:sldId id="293" r:id="rId20"/>
    <p:sldId id="294" r:id="rId21"/>
    <p:sldId id="285" r:id="rId22"/>
    <p:sldId id="299" r:id="rId23"/>
    <p:sldId id="289" r:id="rId24"/>
    <p:sldId id="290" r:id="rId25"/>
    <p:sldId id="287" r:id="rId26"/>
    <p:sldId id="286" r:id="rId27"/>
    <p:sldId id="26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89" autoAdjust="0"/>
    <p:restoredTop sz="76262" autoAdjust="0"/>
  </p:normalViewPr>
  <p:slideViewPr>
    <p:cSldViewPr snapToGrid="0">
      <p:cViewPr varScale="1">
        <p:scale>
          <a:sx n="50" d="100"/>
          <a:sy n="50" d="100"/>
        </p:scale>
        <p:origin x="66" y="888"/>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C1D520-A1CA-4161-B5D5-FF1CB1424987}" type="datetimeFigureOut">
              <a:rPr lang="en-US" smtClean="0"/>
              <a:t>4/17/2021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1499A2-1326-4FB0-82A2-456B0524BFAF}" type="slidenum">
              <a:rPr lang="en-US" smtClean="0"/>
              <a:t>‹#›</a:t>
            </a:fld>
            <a:endParaRPr lang="en-US"/>
          </a:p>
        </p:txBody>
      </p:sp>
    </p:spTree>
    <p:extLst>
      <p:ext uri="{BB962C8B-B14F-4D97-AF65-F5344CB8AC3E}">
        <p14:creationId xmlns:p14="http://schemas.microsoft.com/office/powerpoint/2010/main" val="3854553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Helvetica Neue"/>
              </a:rPr>
              <a:t>Introduction</a:t>
            </a:r>
          </a:p>
          <a:p>
            <a:pPr algn="l"/>
            <a:r>
              <a:rPr lang="en-US" b="0" i="0" dirty="0">
                <a:solidFill>
                  <a:srgbClr val="333333"/>
                </a:solidFill>
                <a:effectLst/>
                <a:latin typeface="Helvetica Neue"/>
              </a:rPr>
              <a:t>Normally in a steady economy, it is expected that some employee turnover will happen. Many factors can influence a person's choice to consider other career paths such as family, a different compensation, or simply a different job environment. Although some turnover is expected, if actions can be taken to understand it before it happens then a greater understanding of attrition could help to prevent a loss of employees. </a:t>
            </a:r>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1</a:t>
            </a:fld>
            <a:endParaRPr lang="en-US"/>
          </a:p>
        </p:txBody>
      </p:sp>
    </p:spTree>
    <p:extLst>
      <p:ext uri="{BB962C8B-B14F-4D97-AF65-F5344CB8AC3E}">
        <p14:creationId xmlns:p14="http://schemas.microsoft.com/office/powerpoint/2010/main" val="1015611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333333"/>
                </a:solidFill>
                <a:effectLst/>
                <a:latin typeface="Helvetica Neue"/>
              </a:rPr>
              <a:t>64%of the employees work for the R&amp;D department.</a:t>
            </a:r>
          </a:p>
          <a:p>
            <a:pPr algn="l">
              <a:buFont typeface="+mj-lt"/>
              <a:buAutoNum type="arabicPeriod"/>
            </a:pPr>
            <a:r>
              <a:rPr lang="en-US" b="0" i="0" dirty="0">
                <a:solidFill>
                  <a:srgbClr val="333333"/>
                </a:solidFill>
                <a:effectLst/>
                <a:latin typeface="Helvetica Neue"/>
              </a:rPr>
              <a:t> Most of the job roles are Research Scientists, Sales Executives, and Laboratory Technicians.</a:t>
            </a:r>
          </a:p>
          <a:p>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10</a:t>
            </a:fld>
            <a:endParaRPr lang="en-US"/>
          </a:p>
        </p:txBody>
      </p:sp>
    </p:spTree>
    <p:extLst>
      <p:ext uri="{BB962C8B-B14F-4D97-AF65-F5344CB8AC3E}">
        <p14:creationId xmlns:p14="http://schemas.microsoft.com/office/powerpoint/2010/main" val="757518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333333"/>
                </a:solidFill>
                <a:effectLst/>
                <a:latin typeface="Helvetica Neue"/>
              </a:rPr>
              <a:t>Younger employees tend to have a higher attrition rate. Perhaps due to the adjusting period. </a:t>
            </a:r>
          </a:p>
          <a:p>
            <a:pPr algn="l">
              <a:buFont typeface="+mj-lt"/>
              <a:buAutoNum type="arabicPeriod"/>
            </a:pPr>
            <a:r>
              <a:rPr lang="en-US" b="0" i="0" dirty="0">
                <a:solidFill>
                  <a:srgbClr val="333333"/>
                </a:solidFill>
                <a:effectLst/>
                <a:latin typeface="Helvetica Neue"/>
              </a:rPr>
              <a:t>We see a lower attrition rate when the Distance from home is close, about within 10 kms. The attrition rate increase once past 10kms. Perhaps the short commutes help people get in and out on time and back home nicely. </a:t>
            </a:r>
          </a:p>
          <a:p>
            <a:pPr algn="l">
              <a:buFont typeface="+mj-lt"/>
              <a:buAutoNum type="arabicPeriod"/>
            </a:pPr>
            <a:r>
              <a:rPr lang="en-US" b="0" i="0" dirty="0">
                <a:solidFill>
                  <a:srgbClr val="333333"/>
                </a:solidFill>
                <a:effectLst/>
                <a:latin typeface="Helvetica Neue"/>
              </a:rPr>
              <a:t>The attrition rate tends to be higher with employees who have worked with 5 to 7 companies. This could be due to either growing out of a position or not fitting well at a certain company. </a:t>
            </a:r>
          </a:p>
          <a:p>
            <a:pPr algn="l">
              <a:buFont typeface="+mj-lt"/>
              <a:buAutoNum type="arabicPeriod"/>
            </a:pPr>
            <a:r>
              <a:rPr lang="en-US" b="0" i="0" dirty="0">
                <a:solidFill>
                  <a:srgbClr val="333333"/>
                </a:solidFill>
                <a:effectLst/>
                <a:latin typeface="Helvetica Neue"/>
              </a:rPr>
              <a:t>The attrition rate is the highest when an employee is starting their career. Since they are building experience about the job world this could be due to changing interests or prospects. Attrition rate seems to be extremely high amongst employees who have a total working experience between 0 to 7 years approximately. </a:t>
            </a:r>
          </a:p>
          <a:p>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11</a:t>
            </a:fld>
            <a:endParaRPr lang="en-US"/>
          </a:p>
        </p:txBody>
      </p:sp>
    </p:spTree>
    <p:extLst>
      <p:ext uri="{BB962C8B-B14F-4D97-AF65-F5344CB8AC3E}">
        <p14:creationId xmlns:p14="http://schemas.microsoft.com/office/powerpoint/2010/main" val="272868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Nothing stands out here except it looks like there might be a two-modal distribution with </a:t>
            </a:r>
            <a:r>
              <a:rPr lang="en-US" dirty="0" err="1"/>
              <a:t>DailyRate</a:t>
            </a:r>
            <a:r>
              <a:rPr lang="en-US" dirty="0"/>
              <a:t>. It seems that on the lower end of </a:t>
            </a:r>
            <a:r>
              <a:rPr lang="en-US" dirty="0" err="1"/>
              <a:t>DailyRate</a:t>
            </a:r>
            <a:r>
              <a:rPr lang="en-US" dirty="0"/>
              <a:t> there is a high attrition and on the higher end there is a lower attrition.</a:t>
            </a:r>
          </a:p>
        </p:txBody>
      </p:sp>
      <p:sp>
        <p:nvSpPr>
          <p:cNvPr id="4" name="Slide Number Placeholder 3"/>
          <p:cNvSpPr>
            <a:spLocks noGrp="1"/>
          </p:cNvSpPr>
          <p:nvPr>
            <p:ph type="sldNum" sz="quarter" idx="5"/>
          </p:nvPr>
        </p:nvSpPr>
        <p:spPr/>
        <p:txBody>
          <a:bodyPr/>
          <a:lstStyle/>
          <a:p>
            <a:fld id="{501499A2-1326-4FB0-82A2-456B0524BFAF}" type="slidenum">
              <a:rPr lang="en-US" smtClean="0"/>
              <a:t>12</a:t>
            </a:fld>
            <a:endParaRPr lang="en-US"/>
          </a:p>
        </p:txBody>
      </p:sp>
    </p:spTree>
    <p:extLst>
      <p:ext uri="{BB962C8B-B14F-4D97-AF65-F5344CB8AC3E}">
        <p14:creationId xmlns:p14="http://schemas.microsoft.com/office/powerpoint/2010/main" val="881401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333333"/>
                </a:solidFill>
                <a:effectLst/>
                <a:latin typeface="Helvetica Neue"/>
              </a:rPr>
              <a:t>Peak at 2500. There is a high level of attrition at low monthly income. This is likely due to not being satisfied with pay so employees quickly join and leave the workforce. </a:t>
            </a:r>
          </a:p>
          <a:p>
            <a:pPr algn="l">
              <a:buFont typeface="+mj-lt"/>
              <a:buAutoNum type="arabicPeriod"/>
            </a:pPr>
            <a:r>
              <a:rPr lang="en-US" b="0" i="0" dirty="0">
                <a:solidFill>
                  <a:srgbClr val="333333"/>
                </a:solidFill>
                <a:effectLst/>
                <a:latin typeface="Helvetica Neue"/>
              </a:rPr>
              <a:t>When the employee is with the company for 0-2 years approximately, there tends to be high attrition. Likely the new employees are seeking a fast track to CEO positions or the like and so if they don’t see growth or potential early on they leave. </a:t>
            </a:r>
          </a:p>
          <a:p>
            <a:pPr algn="l">
              <a:buFont typeface="+mj-lt"/>
              <a:buAutoNum type="arabicPeriod"/>
            </a:pPr>
            <a:r>
              <a:rPr lang="en-US" b="0" i="0" dirty="0">
                <a:solidFill>
                  <a:srgbClr val="333333"/>
                </a:solidFill>
                <a:effectLst/>
                <a:latin typeface="Helvetica Neue"/>
              </a:rPr>
              <a:t>There are two modes observed in the “Years in Current Role” plot. The attrition tends to be high early in the employees career or right </a:t>
            </a:r>
            <a:r>
              <a:rPr lang="en-US" b="0" i="0" dirty="0" err="1">
                <a:solidFill>
                  <a:srgbClr val="333333"/>
                </a:solidFill>
                <a:effectLst/>
                <a:latin typeface="Helvetica Neue"/>
              </a:rPr>
              <a:t>inbetween</a:t>
            </a:r>
            <a:r>
              <a:rPr lang="en-US" b="0" i="0" dirty="0">
                <a:solidFill>
                  <a:srgbClr val="333333"/>
                </a:solidFill>
                <a:effectLst/>
                <a:latin typeface="Helvetica Neue"/>
              </a:rPr>
              <a:t> 5 and 10 years of employment. Same as before with low satisfaction probably early on and at milestones like 5-7 years.</a:t>
            </a:r>
          </a:p>
          <a:p>
            <a:pPr algn="l">
              <a:buFont typeface="+mj-lt"/>
              <a:buAutoNum type="arabicPeriod"/>
            </a:pPr>
            <a:r>
              <a:rPr lang="en-US" b="0" i="0" dirty="0">
                <a:solidFill>
                  <a:srgbClr val="333333"/>
                </a:solidFill>
                <a:effectLst/>
                <a:latin typeface="Helvetica Neue"/>
              </a:rPr>
              <a:t>There’s also a two-modal distribution observed in the “Years with current manager” plot. The employee tends to leave if he is with the same manager for the first few years or between 5-10 years approximately.</a:t>
            </a:r>
          </a:p>
          <a:p>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13</a:t>
            </a:fld>
            <a:endParaRPr lang="en-US"/>
          </a:p>
        </p:txBody>
      </p:sp>
    </p:spTree>
    <p:extLst>
      <p:ext uri="{BB962C8B-B14F-4D97-AF65-F5344CB8AC3E}">
        <p14:creationId xmlns:p14="http://schemas.microsoft.com/office/powerpoint/2010/main" val="2041526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333333"/>
                </a:solidFill>
                <a:effectLst/>
                <a:latin typeface="Helvetica Neue"/>
              </a:rPr>
              <a:t>Attrition Rate is a little higher in Males as compared to Females.</a:t>
            </a:r>
          </a:p>
          <a:p>
            <a:pPr algn="l">
              <a:buFont typeface="+mj-lt"/>
              <a:buAutoNum type="arabicPeriod"/>
            </a:pPr>
            <a:r>
              <a:rPr lang="en-US" b="0" i="0" dirty="0">
                <a:solidFill>
                  <a:srgbClr val="333333"/>
                </a:solidFill>
                <a:effectLst/>
                <a:latin typeface="Helvetica Neue"/>
              </a:rPr>
              <a:t>Attrition tends to be higher the less education an employee has.  Perhaps this is because of the avenues that education can open and maybe a lack of job variety at a lower education level. </a:t>
            </a:r>
          </a:p>
          <a:p>
            <a:pPr algn="l">
              <a:buFont typeface="+mj-lt"/>
              <a:buAutoNum type="arabicPeriod"/>
            </a:pPr>
            <a:r>
              <a:rPr lang="en-US" b="0" i="0" dirty="0">
                <a:solidFill>
                  <a:srgbClr val="333333"/>
                </a:solidFill>
                <a:effectLst/>
                <a:latin typeface="Helvetica Neue"/>
              </a:rPr>
              <a:t>Attrition rate is very high amongst employees from HR, Technical and Marketing backgrounds.</a:t>
            </a:r>
          </a:p>
          <a:p>
            <a:pPr algn="l">
              <a:buFont typeface="+mj-lt"/>
              <a:buAutoNum type="arabicPeriod"/>
            </a:pPr>
            <a:r>
              <a:rPr lang="en-US" b="0" i="0" dirty="0">
                <a:solidFill>
                  <a:srgbClr val="333333"/>
                </a:solidFill>
                <a:effectLst/>
                <a:latin typeface="Helvetica Neue"/>
              </a:rPr>
              <a:t>Attrition tends to be higher for employees who have a bad work life balance, this is self-explanatory.</a:t>
            </a:r>
          </a:p>
          <a:p>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14</a:t>
            </a:fld>
            <a:endParaRPr lang="en-US"/>
          </a:p>
        </p:txBody>
      </p:sp>
    </p:spTree>
    <p:extLst>
      <p:ext uri="{BB962C8B-B14F-4D97-AF65-F5344CB8AC3E}">
        <p14:creationId xmlns:p14="http://schemas.microsoft.com/office/powerpoint/2010/main" val="10541935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333333"/>
                </a:solidFill>
                <a:effectLst/>
                <a:latin typeface="Helvetica Neue"/>
              </a:rPr>
              <a:t>Attrition rate is higher amongst people who travel for work. </a:t>
            </a:r>
          </a:p>
          <a:p>
            <a:pPr algn="l">
              <a:buFont typeface="+mj-lt"/>
              <a:buAutoNum type="arabicPeriod"/>
            </a:pPr>
            <a:r>
              <a:rPr lang="en-US" b="0" i="0" dirty="0">
                <a:solidFill>
                  <a:srgbClr val="333333"/>
                </a:solidFill>
                <a:effectLst/>
                <a:latin typeface="Helvetica Neue"/>
              </a:rPr>
              <a:t>Each of the stats low environment satisfaction, low job involvement and low job satisfaction all lead to a generally higher attrition rate. </a:t>
            </a:r>
          </a:p>
          <a:p>
            <a:pPr algn="l">
              <a:buFont typeface="+mj-lt"/>
              <a:buAutoNum type="arabicPeriod"/>
            </a:pPr>
            <a:r>
              <a:rPr lang="en-US" b="0" i="0" dirty="0">
                <a:solidFill>
                  <a:srgbClr val="333333"/>
                </a:solidFill>
                <a:effectLst/>
                <a:latin typeface="Helvetica Neue"/>
              </a:rPr>
              <a:t>The attrition rate is near 30% for those employees who work over time.</a:t>
            </a:r>
          </a:p>
          <a:p>
            <a:pPr algn="l">
              <a:buFont typeface="+mj-lt"/>
              <a:buAutoNum type="arabicPeriod"/>
            </a:pPr>
            <a:r>
              <a:rPr lang="en-US" b="0" i="0" dirty="0">
                <a:solidFill>
                  <a:srgbClr val="333333"/>
                </a:solidFill>
                <a:effectLst/>
                <a:latin typeface="Helvetica Neue"/>
              </a:rPr>
              <a:t>Although with self reported data there may be a bias in employees who report their performance rating, we find that the ones who report themselves the best tend to have higher attrition rates than those who report 3’s or lower. </a:t>
            </a:r>
          </a:p>
          <a:p>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15</a:t>
            </a:fld>
            <a:endParaRPr lang="en-US"/>
          </a:p>
        </p:txBody>
      </p:sp>
    </p:spTree>
    <p:extLst>
      <p:ext uri="{BB962C8B-B14F-4D97-AF65-F5344CB8AC3E}">
        <p14:creationId xmlns:p14="http://schemas.microsoft.com/office/powerpoint/2010/main" val="1987946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33333"/>
                </a:solidFill>
                <a:effectLst/>
                <a:latin typeface="Helvetica Neue"/>
              </a:rPr>
              <a:t>Sales department have the highest attrition at 20% followed by HR and then R&amp;D.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33333"/>
                </a:solidFill>
                <a:effectLst/>
                <a:latin typeface="Helvetica Neue"/>
              </a:rPr>
              <a:t>Sales Representatives must make a large portion of the department statistic up because they have the highest attrition at 45%. However, HR’s attrition rate sits at around 22%.</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dirty="0">
              <a:solidFill>
                <a:srgbClr val="333333"/>
              </a:solidFill>
              <a:effectLst/>
              <a:latin typeface="Helvetica Neue"/>
            </a:endParaRPr>
          </a:p>
          <a:p>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16</a:t>
            </a:fld>
            <a:endParaRPr lang="en-US"/>
          </a:p>
        </p:txBody>
      </p:sp>
    </p:spTree>
    <p:extLst>
      <p:ext uri="{BB962C8B-B14F-4D97-AF65-F5344CB8AC3E}">
        <p14:creationId xmlns:p14="http://schemas.microsoft.com/office/powerpoint/2010/main" val="25454650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17</a:t>
            </a:fld>
            <a:endParaRPr lang="en-US"/>
          </a:p>
        </p:txBody>
      </p:sp>
    </p:spTree>
    <p:extLst>
      <p:ext uri="{BB962C8B-B14F-4D97-AF65-F5344CB8AC3E}">
        <p14:creationId xmlns:p14="http://schemas.microsoft.com/office/powerpoint/2010/main" val="33594382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curve guided me in choosing the right cutoff which turned out to be low around either 0.2 or 0.3. This could be because the attrition was heavier on the no side. </a:t>
            </a:r>
          </a:p>
        </p:txBody>
      </p:sp>
      <p:sp>
        <p:nvSpPr>
          <p:cNvPr id="4" name="Slide Number Placeholder 3"/>
          <p:cNvSpPr>
            <a:spLocks noGrp="1"/>
          </p:cNvSpPr>
          <p:nvPr>
            <p:ph type="sldNum" sz="quarter" idx="5"/>
          </p:nvPr>
        </p:nvSpPr>
        <p:spPr/>
        <p:txBody>
          <a:bodyPr/>
          <a:lstStyle/>
          <a:p>
            <a:fld id="{501499A2-1326-4FB0-82A2-456B0524BFAF}" type="slidenum">
              <a:rPr lang="en-US" smtClean="0"/>
              <a:t>18</a:t>
            </a:fld>
            <a:endParaRPr lang="en-US"/>
          </a:p>
        </p:txBody>
      </p:sp>
    </p:spTree>
    <p:extLst>
      <p:ext uri="{BB962C8B-B14F-4D97-AF65-F5344CB8AC3E}">
        <p14:creationId xmlns:p14="http://schemas.microsoft.com/office/powerpoint/2010/main" val="840271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Arial" panose="020B0604020202020204" pitchFamily="34" charset="0"/>
              </a:rPr>
              <a:t>The complexity parameter (cp) is useful in controlling the size of the decision tree and helps to select the best tree size. </a:t>
            </a:r>
            <a:r>
              <a:rPr lang="en-US" dirty="0"/>
              <a:t>As the cp goes down, it’s because the lack of fit is going down leading to an accurate prediction for attrition. </a:t>
            </a:r>
          </a:p>
        </p:txBody>
      </p:sp>
      <p:sp>
        <p:nvSpPr>
          <p:cNvPr id="4" name="Slide Number Placeholder 3"/>
          <p:cNvSpPr>
            <a:spLocks noGrp="1"/>
          </p:cNvSpPr>
          <p:nvPr>
            <p:ph type="sldNum" sz="quarter" idx="5"/>
          </p:nvPr>
        </p:nvSpPr>
        <p:spPr/>
        <p:txBody>
          <a:bodyPr/>
          <a:lstStyle/>
          <a:p>
            <a:fld id="{501499A2-1326-4FB0-82A2-456B0524BFAF}" type="slidenum">
              <a:rPr lang="en-US" smtClean="0"/>
              <a:t>20</a:t>
            </a:fld>
            <a:endParaRPr lang="en-US"/>
          </a:p>
        </p:txBody>
      </p:sp>
    </p:spTree>
    <p:extLst>
      <p:ext uri="{BB962C8B-B14F-4D97-AF65-F5344CB8AC3E}">
        <p14:creationId xmlns:p14="http://schemas.microsoft.com/office/powerpoint/2010/main" val="3899797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goal is to predict attrition based on several attributes from the data of employees</a:t>
            </a:r>
          </a:p>
          <a:p>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2</a:t>
            </a:fld>
            <a:endParaRPr lang="en-US"/>
          </a:p>
        </p:txBody>
      </p:sp>
    </p:spTree>
    <p:extLst>
      <p:ext uri="{BB962C8B-B14F-4D97-AF65-F5344CB8AC3E}">
        <p14:creationId xmlns:p14="http://schemas.microsoft.com/office/powerpoint/2010/main" val="15198751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To conclude, we have seen the data be imported, investigated, known at a high level, carried out EDA and then preprocessed and finally built models that will predict the classification accurately. </a:t>
            </a:r>
          </a:p>
          <a:p>
            <a:endParaRPr lang="en-US" b="0" i="0" dirty="0">
              <a:solidFill>
                <a:srgbClr val="333333"/>
              </a:solidFill>
              <a:effectLst/>
              <a:latin typeface="Helvetica Neue"/>
            </a:endParaRPr>
          </a:p>
          <a:p>
            <a:r>
              <a:rPr lang="en-US" b="0" i="0" dirty="0">
                <a:solidFill>
                  <a:srgbClr val="333333"/>
                </a:solidFill>
                <a:effectLst/>
                <a:latin typeface="Helvetica Neue"/>
              </a:rPr>
              <a:t>Depending on the model, the researcher may find it beneficial to tune parameters to achieve better statistics. These could be anything from accuracy, false positive rate, or false negative rate.  Here we were asked to keep rates of sensitivity and specificity at 60% and that was accomplished by logistic regression. </a:t>
            </a:r>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22</a:t>
            </a:fld>
            <a:endParaRPr lang="en-US"/>
          </a:p>
        </p:txBody>
      </p:sp>
    </p:spTree>
    <p:extLst>
      <p:ext uri="{BB962C8B-B14F-4D97-AF65-F5344CB8AC3E}">
        <p14:creationId xmlns:p14="http://schemas.microsoft.com/office/powerpoint/2010/main" val="28250897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interesting job trend found was that older people tend to make more and they also tend to be managers. This could be because as one gets older and more experienced, they become better suited to the workload required of a higher-level position, so they are compensated for being able to execute harder work like company decisions and priorities. Following managers are other positions that take longer to grow into such as Directors or Executives. </a:t>
            </a:r>
          </a:p>
          <a:p>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27</a:t>
            </a:fld>
            <a:endParaRPr lang="en-US"/>
          </a:p>
        </p:txBody>
      </p:sp>
    </p:spTree>
    <p:extLst>
      <p:ext uri="{BB962C8B-B14F-4D97-AF65-F5344CB8AC3E}">
        <p14:creationId xmlns:p14="http://schemas.microsoft.com/office/powerpoint/2010/main" val="1179128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that the dataset is 870 x 36. The variable age indicates that no information about young children(17-) or very elderly persons are included. We see that there are many non-numeric variables. We can also see that Attrition has a high number of no compared to yes in regards to leaving where they work. </a:t>
            </a:r>
            <a:r>
              <a:rPr lang="en-US" dirty="0" err="1"/>
              <a:t>MonthlyIncome</a:t>
            </a:r>
            <a:r>
              <a:rPr lang="en-US" dirty="0"/>
              <a:t> takes a wide range of values from $1,081 to $19,999 - the difference in the median and mean indicates that there may be some outliers in the </a:t>
            </a:r>
            <a:r>
              <a:rPr lang="en-US" dirty="0" err="1"/>
              <a:t>MonthlyIncome</a:t>
            </a:r>
            <a:r>
              <a:rPr lang="en-US" dirty="0"/>
              <a:t> statistic.</a:t>
            </a:r>
          </a:p>
        </p:txBody>
      </p:sp>
      <p:sp>
        <p:nvSpPr>
          <p:cNvPr id="4" name="Slide Number Placeholder 3"/>
          <p:cNvSpPr>
            <a:spLocks noGrp="1"/>
          </p:cNvSpPr>
          <p:nvPr>
            <p:ph type="sldNum" sz="quarter" idx="5"/>
          </p:nvPr>
        </p:nvSpPr>
        <p:spPr/>
        <p:txBody>
          <a:bodyPr/>
          <a:lstStyle/>
          <a:p>
            <a:fld id="{501499A2-1326-4FB0-82A2-456B0524BFAF}" type="slidenum">
              <a:rPr lang="en-US" smtClean="0"/>
              <a:t>3</a:t>
            </a:fld>
            <a:endParaRPr lang="en-US"/>
          </a:p>
        </p:txBody>
      </p:sp>
    </p:spTree>
    <p:extLst>
      <p:ext uri="{BB962C8B-B14F-4D97-AF65-F5344CB8AC3E}">
        <p14:creationId xmlns:p14="http://schemas.microsoft.com/office/powerpoint/2010/main" val="4003353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left plot shows the percentage of missing values by attribute. The right plot gives a picture of the percentage of missing vs available data. The bars at the farthest right show the percentage size( from bottom to top) of 1) the available data, 2) the largest missing data attribute, 3) the next largest missing data</a:t>
            </a:r>
          </a:p>
          <a:p>
            <a:br>
              <a:rPr lang="en-US" dirty="0"/>
            </a:br>
            <a:r>
              <a:rPr lang="en-US" dirty="0"/>
              <a:t>So here that would be, a large portion of the data is available. Next, IBU is missing a lot of data. Following that ABV, then Style and finally at the smallest is the 2 missing brewery ID’s. </a:t>
            </a:r>
          </a:p>
        </p:txBody>
      </p:sp>
      <p:sp>
        <p:nvSpPr>
          <p:cNvPr id="4" name="Slide Number Placeholder 3"/>
          <p:cNvSpPr>
            <a:spLocks noGrp="1"/>
          </p:cNvSpPr>
          <p:nvPr>
            <p:ph type="sldNum" sz="quarter" idx="5"/>
          </p:nvPr>
        </p:nvSpPr>
        <p:spPr/>
        <p:txBody>
          <a:bodyPr/>
          <a:lstStyle/>
          <a:p>
            <a:fld id="{501499A2-1326-4FB0-82A2-456B0524BFAF}" type="slidenum">
              <a:rPr lang="en-US" smtClean="0"/>
              <a:t>4</a:t>
            </a:fld>
            <a:endParaRPr lang="en-US"/>
          </a:p>
        </p:txBody>
      </p:sp>
    </p:spTree>
    <p:extLst>
      <p:ext uri="{BB962C8B-B14F-4D97-AF65-F5344CB8AC3E}">
        <p14:creationId xmlns:p14="http://schemas.microsoft.com/office/powerpoint/2010/main" val="474708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333333"/>
                </a:solidFill>
                <a:effectLst/>
                <a:latin typeface="Helvetica Neue"/>
              </a:rPr>
              <a:t>Age is visually close to normally distributed.</a:t>
            </a:r>
          </a:p>
          <a:p>
            <a:pPr algn="l">
              <a:buFont typeface="+mj-lt"/>
              <a:buNone/>
            </a:pPr>
            <a:r>
              <a:rPr lang="en-US" b="0" i="0" dirty="0">
                <a:solidFill>
                  <a:srgbClr val="333333"/>
                </a:solidFill>
                <a:effectLst/>
                <a:latin typeface="Helvetica Neue"/>
              </a:rPr>
              <a:t>Distance from Home, Num of Companies worked and Total working Years is right skewed and may need to be transformed</a:t>
            </a:r>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5</a:t>
            </a:fld>
            <a:endParaRPr lang="en-US"/>
          </a:p>
        </p:txBody>
      </p:sp>
    </p:spTree>
    <p:extLst>
      <p:ext uri="{BB962C8B-B14F-4D97-AF65-F5344CB8AC3E}">
        <p14:creationId xmlns:p14="http://schemas.microsoft.com/office/powerpoint/2010/main" val="1726118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333333"/>
                </a:solidFill>
                <a:effectLst/>
                <a:latin typeface="Helvetica Neue"/>
              </a:rPr>
              <a:t>No clear trend is displayed from these</a:t>
            </a:r>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6</a:t>
            </a:fld>
            <a:endParaRPr lang="en-US"/>
          </a:p>
        </p:txBody>
      </p:sp>
    </p:spTree>
    <p:extLst>
      <p:ext uri="{BB962C8B-B14F-4D97-AF65-F5344CB8AC3E}">
        <p14:creationId xmlns:p14="http://schemas.microsoft.com/office/powerpoint/2010/main" val="2215731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333333"/>
                </a:solidFill>
                <a:effectLst/>
                <a:latin typeface="Helvetica Neue"/>
              </a:rPr>
              <a:t>These all tended to be right skewed so a log transform should help here as well. This is expected since a monthly income is just the income/12 and distributions of income are known to be right skewed since a great portion of people have lower incomes compared to very high ones.</a:t>
            </a:r>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7</a:t>
            </a:fld>
            <a:endParaRPr lang="en-US"/>
          </a:p>
        </p:txBody>
      </p:sp>
    </p:spTree>
    <p:extLst>
      <p:ext uri="{BB962C8B-B14F-4D97-AF65-F5344CB8AC3E}">
        <p14:creationId xmlns:p14="http://schemas.microsoft.com/office/powerpoint/2010/main" val="3767149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333333"/>
                </a:solidFill>
                <a:effectLst/>
                <a:latin typeface="Helvetica Neue"/>
              </a:rPr>
              <a:t>There seem to be more males than females by about a 100</a:t>
            </a:r>
          </a:p>
          <a:p>
            <a:pPr algn="l">
              <a:buFont typeface="+mj-lt"/>
              <a:buAutoNum type="arabicPeriod"/>
            </a:pPr>
            <a:r>
              <a:rPr lang="en-US" b="0" i="0" dirty="0">
                <a:solidFill>
                  <a:srgbClr val="333333"/>
                </a:solidFill>
                <a:effectLst/>
                <a:latin typeface="Helvetica Neue"/>
              </a:rPr>
              <a:t>The largest portion of education seems to be with a bachelor's degree and the next highest is a masters degree.</a:t>
            </a:r>
          </a:p>
          <a:p>
            <a:pPr algn="l">
              <a:buFont typeface="+mj-lt"/>
              <a:buAutoNum type="arabicPeriod"/>
            </a:pPr>
            <a:r>
              <a:rPr lang="en-US" b="0" i="0" dirty="0">
                <a:solidFill>
                  <a:srgbClr val="333333"/>
                </a:solidFill>
                <a:effectLst/>
                <a:latin typeface="Helvetica Neue"/>
              </a:rPr>
              <a:t>A great deal of employees work in Life Sciences and the Medical background.</a:t>
            </a:r>
          </a:p>
          <a:p>
            <a:pPr algn="l">
              <a:buFont typeface="+mj-lt"/>
              <a:buAutoNum type="arabicPeriod"/>
            </a:pPr>
            <a:r>
              <a:rPr lang="en-US" b="0" i="0" dirty="0">
                <a:solidFill>
                  <a:srgbClr val="333333"/>
                </a:solidFill>
                <a:effectLst/>
                <a:latin typeface="Helvetica Neue"/>
              </a:rPr>
              <a:t>The highest marital status is </a:t>
            </a:r>
            <a:r>
              <a:rPr lang="en-US" b="0" i="0" dirty="0" err="1">
                <a:solidFill>
                  <a:srgbClr val="333333"/>
                </a:solidFill>
                <a:effectLst/>
                <a:latin typeface="Helvetica Neue"/>
              </a:rPr>
              <a:t>marrried</a:t>
            </a:r>
            <a:r>
              <a:rPr lang="en-US" b="0" i="0" dirty="0">
                <a:solidFill>
                  <a:srgbClr val="333333"/>
                </a:solidFill>
                <a:effectLst/>
                <a:latin typeface="Helvetica Neue"/>
              </a:rPr>
              <a:t> whereas the smallest portion are divorced.</a:t>
            </a:r>
          </a:p>
          <a:p>
            <a:pPr algn="l">
              <a:buFont typeface="+mj-lt"/>
              <a:buAutoNum type="arabicPeriod"/>
            </a:pPr>
            <a:r>
              <a:rPr lang="en-US" b="0" i="0" dirty="0">
                <a:solidFill>
                  <a:srgbClr val="333333"/>
                </a:solidFill>
                <a:effectLst/>
                <a:latin typeface="Helvetica Neue"/>
              </a:rPr>
              <a:t>Over half of the employees have a High or Very High Relationship Satisfaction.</a:t>
            </a:r>
          </a:p>
          <a:p>
            <a:pPr algn="l">
              <a:buFont typeface="+mj-lt"/>
              <a:buAutoNum type="arabicPeriod"/>
            </a:pPr>
            <a:r>
              <a:rPr lang="en-US" b="0" i="0" dirty="0">
                <a:solidFill>
                  <a:srgbClr val="333333"/>
                </a:solidFill>
                <a:effectLst/>
                <a:latin typeface="Helvetica Neue"/>
              </a:rPr>
              <a:t>Over half of the employees feel they have a better work life balance.</a:t>
            </a:r>
          </a:p>
          <a:p>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8</a:t>
            </a:fld>
            <a:endParaRPr lang="en-US"/>
          </a:p>
        </p:txBody>
      </p:sp>
    </p:spTree>
    <p:extLst>
      <p:ext uri="{BB962C8B-B14F-4D97-AF65-F5344CB8AC3E}">
        <p14:creationId xmlns:p14="http://schemas.microsoft.com/office/powerpoint/2010/main" val="1344963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333333"/>
                </a:solidFill>
                <a:effectLst/>
                <a:latin typeface="Helvetica Neue"/>
              </a:rPr>
              <a:t>A large portion of the employees Travel rarely for work.</a:t>
            </a:r>
          </a:p>
          <a:p>
            <a:pPr algn="l">
              <a:buFont typeface="+mj-lt"/>
              <a:buAutoNum type="arabicPeriod"/>
            </a:pPr>
            <a:r>
              <a:rPr lang="en-US" b="0" i="0" dirty="0">
                <a:solidFill>
                  <a:srgbClr val="333333"/>
                </a:solidFill>
                <a:effectLst/>
                <a:latin typeface="Helvetica Neue"/>
              </a:rPr>
              <a:t>About 60% of the employees have a high and very high environment satisfaction each.</a:t>
            </a:r>
          </a:p>
          <a:p>
            <a:pPr algn="l">
              <a:buFont typeface="+mj-lt"/>
              <a:buAutoNum type="arabicPeriod"/>
            </a:pPr>
            <a:r>
              <a:rPr lang="en-US" b="0" i="0" dirty="0">
                <a:solidFill>
                  <a:srgbClr val="333333"/>
                </a:solidFill>
                <a:effectLst/>
                <a:latin typeface="Helvetica Neue"/>
              </a:rPr>
              <a:t>Almost 59% of the employees </a:t>
            </a:r>
            <a:r>
              <a:rPr lang="en-US" b="0" i="0" dirty="0" err="1">
                <a:solidFill>
                  <a:srgbClr val="333333"/>
                </a:solidFill>
                <a:effectLst/>
                <a:latin typeface="Helvetica Neue"/>
              </a:rPr>
              <a:t>assumethey</a:t>
            </a:r>
            <a:r>
              <a:rPr lang="en-US" b="0" i="0" dirty="0">
                <a:solidFill>
                  <a:srgbClr val="333333"/>
                </a:solidFill>
                <a:effectLst/>
                <a:latin typeface="Helvetica Neue"/>
              </a:rPr>
              <a:t> have a High job involvement at work.</a:t>
            </a:r>
          </a:p>
          <a:p>
            <a:pPr algn="l">
              <a:buFont typeface="+mj-lt"/>
              <a:buAutoNum type="arabicPeriod"/>
            </a:pPr>
            <a:r>
              <a:rPr lang="en-US" b="0" i="0" dirty="0">
                <a:solidFill>
                  <a:srgbClr val="333333"/>
                </a:solidFill>
                <a:effectLst/>
                <a:latin typeface="Helvetica Neue"/>
              </a:rPr>
              <a:t>Again in Job </a:t>
            </a:r>
            <a:r>
              <a:rPr lang="en-US" b="0" i="0" dirty="0" err="1">
                <a:solidFill>
                  <a:srgbClr val="333333"/>
                </a:solidFill>
                <a:effectLst/>
                <a:latin typeface="Helvetica Neue"/>
              </a:rPr>
              <a:t>Satisifaction</a:t>
            </a:r>
            <a:r>
              <a:rPr lang="en-US" b="0" i="0" dirty="0">
                <a:solidFill>
                  <a:srgbClr val="333333"/>
                </a:solidFill>
                <a:effectLst/>
                <a:latin typeface="Helvetica Neue"/>
              </a:rPr>
              <a:t> we see that 60% employees have a high and a very high job satisfaction each.</a:t>
            </a:r>
          </a:p>
          <a:p>
            <a:pPr algn="l">
              <a:buFont typeface="+mj-lt"/>
              <a:buAutoNum type="arabicPeriod"/>
            </a:pPr>
            <a:r>
              <a:rPr lang="en-US" b="0" i="0" dirty="0">
                <a:solidFill>
                  <a:srgbClr val="333333"/>
                </a:solidFill>
                <a:effectLst/>
                <a:latin typeface="Helvetica Neue"/>
              </a:rPr>
              <a:t>More than 71% of the people seem to be working over time.</a:t>
            </a:r>
          </a:p>
          <a:p>
            <a:pPr algn="l">
              <a:buFont typeface="+mj-lt"/>
              <a:buAutoNum type="arabicPeriod"/>
            </a:pPr>
            <a:r>
              <a:rPr lang="en-US" b="0" i="0" dirty="0">
                <a:solidFill>
                  <a:srgbClr val="333333"/>
                </a:solidFill>
                <a:effectLst/>
                <a:latin typeface="Helvetica Neue"/>
              </a:rPr>
              <a:t>85% of the employees have an excellent performance rating.</a:t>
            </a:r>
          </a:p>
          <a:p>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9</a:t>
            </a:fld>
            <a:endParaRPr lang="en-US"/>
          </a:p>
        </p:txBody>
      </p:sp>
    </p:spTree>
    <p:extLst>
      <p:ext uri="{BB962C8B-B14F-4D97-AF65-F5344CB8AC3E}">
        <p14:creationId xmlns:p14="http://schemas.microsoft.com/office/powerpoint/2010/main" val="313422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07C3A-CC9C-4B09-9EB6-ADD1BF755F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8BA044-B911-4C78-9A76-BB9CC07658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0939D6-6A91-4426-BFA3-241F92F3E0CD}"/>
              </a:ext>
            </a:extLst>
          </p:cNvPr>
          <p:cNvSpPr>
            <a:spLocks noGrp="1"/>
          </p:cNvSpPr>
          <p:nvPr>
            <p:ph type="dt" sz="half" idx="10"/>
          </p:nvPr>
        </p:nvSpPr>
        <p:spPr/>
        <p:txBody>
          <a:bodyPr/>
          <a:lstStyle/>
          <a:p>
            <a:fld id="{428E7421-5055-4702-868C-964BE14A0920}" type="datetimeFigureOut">
              <a:rPr lang="en-US" smtClean="0"/>
              <a:t>4/17/2021</a:t>
            </a:fld>
            <a:endParaRPr lang="en-US"/>
          </a:p>
        </p:txBody>
      </p:sp>
      <p:sp>
        <p:nvSpPr>
          <p:cNvPr id="5" name="Footer Placeholder 4">
            <a:extLst>
              <a:ext uri="{FF2B5EF4-FFF2-40B4-BE49-F238E27FC236}">
                <a16:creationId xmlns:a16="http://schemas.microsoft.com/office/drawing/2014/main" id="{F1E45175-2917-43A8-A5E3-F0AA30252D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01BF26-90C5-49AE-A1AA-10E63072A920}"/>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2208905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0B011-90A0-4CC1-9889-2C047B9ADC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730AF4-4F0B-4C07-8EDC-01AF9DD802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7F1DFD-9D3B-440C-845F-C707F3D942D9}"/>
              </a:ext>
            </a:extLst>
          </p:cNvPr>
          <p:cNvSpPr>
            <a:spLocks noGrp="1"/>
          </p:cNvSpPr>
          <p:nvPr>
            <p:ph type="dt" sz="half" idx="10"/>
          </p:nvPr>
        </p:nvSpPr>
        <p:spPr/>
        <p:txBody>
          <a:bodyPr/>
          <a:lstStyle/>
          <a:p>
            <a:fld id="{428E7421-5055-4702-868C-964BE14A0920}" type="datetimeFigureOut">
              <a:rPr lang="en-US" smtClean="0"/>
              <a:t>4/17/2021</a:t>
            </a:fld>
            <a:endParaRPr lang="en-US"/>
          </a:p>
        </p:txBody>
      </p:sp>
      <p:sp>
        <p:nvSpPr>
          <p:cNvPr id="5" name="Footer Placeholder 4">
            <a:extLst>
              <a:ext uri="{FF2B5EF4-FFF2-40B4-BE49-F238E27FC236}">
                <a16:creationId xmlns:a16="http://schemas.microsoft.com/office/drawing/2014/main" id="{0852DF44-2924-4CA2-A870-DEC3FBCFBA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6FDF13-04AE-4EAF-8DD6-7AEC6851CDF4}"/>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1069677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AA3AB5-0A76-4A08-9B27-7360AD3860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F2EE8E-9F27-4F88-8E02-FA7A6DB362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C52673-2B4C-4D08-AFC6-454FE501E2FD}"/>
              </a:ext>
            </a:extLst>
          </p:cNvPr>
          <p:cNvSpPr>
            <a:spLocks noGrp="1"/>
          </p:cNvSpPr>
          <p:nvPr>
            <p:ph type="dt" sz="half" idx="10"/>
          </p:nvPr>
        </p:nvSpPr>
        <p:spPr/>
        <p:txBody>
          <a:bodyPr/>
          <a:lstStyle/>
          <a:p>
            <a:fld id="{428E7421-5055-4702-868C-964BE14A0920}" type="datetimeFigureOut">
              <a:rPr lang="en-US" smtClean="0"/>
              <a:t>4/17/2021</a:t>
            </a:fld>
            <a:endParaRPr lang="en-US"/>
          </a:p>
        </p:txBody>
      </p:sp>
      <p:sp>
        <p:nvSpPr>
          <p:cNvPr id="5" name="Footer Placeholder 4">
            <a:extLst>
              <a:ext uri="{FF2B5EF4-FFF2-40B4-BE49-F238E27FC236}">
                <a16:creationId xmlns:a16="http://schemas.microsoft.com/office/drawing/2014/main" id="{9A3915AD-5917-4D00-A922-F6FAB5C1D2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CB5D2B-AE0B-440A-9341-53C6EAFB91B7}"/>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2671899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13BB-68E5-4122-A6DA-59B4D95FD8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229CB7-A966-46D8-9091-B21237F2EF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7FCF14-8069-49D9-985B-2D308D5A9148}"/>
              </a:ext>
            </a:extLst>
          </p:cNvPr>
          <p:cNvSpPr>
            <a:spLocks noGrp="1"/>
          </p:cNvSpPr>
          <p:nvPr>
            <p:ph type="dt" sz="half" idx="10"/>
          </p:nvPr>
        </p:nvSpPr>
        <p:spPr/>
        <p:txBody>
          <a:bodyPr/>
          <a:lstStyle/>
          <a:p>
            <a:fld id="{428E7421-5055-4702-868C-964BE14A0920}" type="datetimeFigureOut">
              <a:rPr lang="en-US" smtClean="0"/>
              <a:t>4/17/2021</a:t>
            </a:fld>
            <a:endParaRPr lang="en-US"/>
          </a:p>
        </p:txBody>
      </p:sp>
      <p:sp>
        <p:nvSpPr>
          <p:cNvPr id="5" name="Footer Placeholder 4">
            <a:extLst>
              <a:ext uri="{FF2B5EF4-FFF2-40B4-BE49-F238E27FC236}">
                <a16:creationId xmlns:a16="http://schemas.microsoft.com/office/drawing/2014/main" id="{7D188A03-70FF-4D41-AD03-46AB61F75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ECBB2D-5612-43FA-A957-7757DECE9AEE}"/>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4165405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3129E-51BD-47A2-B62F-79189ABB64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520B25-AEF2-428E-8187-4587C4A0A0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32E91D-C46E-4C7B-9A33-B04527EED547}"/>
              </a:ext>
            </a:extLst>
          </p:cNvPr>
          <p:cNvSpPr>
            <a:spLocks noGrp="1"/>
          </p:cNvSpPr>
          <p:nvPr>
            <p:ph type="dt" sz="half" idx="10"/>
          </p:nvPr>
        </p:nvSpPr>
        <p:spPr/>
        <p:txBody>
          <a:bodyPr/>
          <a:lstStyle/>
          <a:p>
            <a:fld id="{428E7421-5055-4702-868C-964BE14A0920}" type="datetimeFigureOut">
              <a:rPr lang="en-US" smtClean="0"/>
              <a:t>4/17/2021</a:t>
            </a:fld>
            <a:endParaRPr lang="en-US"/>
          </a:p>
        </p:txBody>
      </p:sp>
      <p:sp>
        <p:nvSpPr>
          <p:cNvPr id="5" name="Footer Placeholder 4">
            <a:extLst>
              <a:ext uri="{FF2B5EF4-FFF2-40B4-BE49-F238E27FC236}">
                <a16:creationId xmlns:a16="http://schemas.microsoft.com/office/drawing/2014/main" id="{1F3DDF82-758D-41FD-9009-6E25272AC1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96A103-4DB7-4E28-B126-086414812C56}"/>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3682235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187C0-DECA-4B8A-A6C6-501B97FE1D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95F9AF-97A2-413F-8648-E60FF83431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5917CF-CE5A-4972-B3FE-1A4B1BB7CF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ADD551-138D-4B58-A422-8FC327F1DBED}"/>
              </a:ext>
            </a:extLst>
          </p:cNvPr>
          <p:cNvSpPr>
            <a:spLocks noGrp="1"/>
          </p:cNvSpPr>
          <p:nvPr>
            <p:ph type="dt" sz="half" idx="10"/>
          </p:nvPr>
        </p:nvSpPr>
        <p:spPr/>
        <p:txBody>
          <a:bodyPr/>
          <a:lstStyle/>
          <a:p>
            <a:fld id="{428E7421-5055-4702-868C-964BE14A0920}" type="datetimeFigureOut">
              <a:rPr lang="en-US" smtClean="0"/>
              <a:t>4/17/2021</a:t>
            </a:fld>
            <a:endParaRPr lang="en-US"/>
          </a:p>
        </p:txBody>
      </p:sp>
      <p:sp>
        <p:nvSpPr>
          <p:cNvPr id="6" name="Footer Placeholder 5">
            <a:extLst>
              <a:ext uri="{FF2B5EF4-FFF2-40B4-BE49-F238E27FC236}">
                <a16:creationId xmlns:a16="http://schemas.microsoft.com/office/drawing/2014/main" id="{7EF8C82B-DC9C-43AA-BCF6-1CDD403BA8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BC033A-CE47-4C50-AB30-9B96BFD143AF}"/>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3708183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14ECC-B6D9-4BDE-8756-A3FF9ED31B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6893FB-792F-4B86-9D77-34F5BE65C6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97057D-4145-4642-9F57-929CF14875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B9F198-26F8-424B-9D31-A50C039345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86C76A-3779-4485-8A71-C181F573AD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7509E3-7EBD-41A0-BAE8-CEEF984F6F86}"/>
              </a:ext>
            </a:extLst>
          </p:cNvPr>
          <p:cNvSpPr>
            <a:spLocks noGrp="1"/>
          </p:cNvSpPr>
          <p:nvPr>
            <p:ph type="dt" sz="half" idx="10"/>
          </p:nvPr>
        </p:nvSpPr>
        <p:spPr/>
        <p:txBody>
          <a:bodyPr/>
          <a:lstStyle/>
          <a:p>
            <a:fld id="{428E7421-5055-4702-868C-964BE14A0920}" type="datetimeFigureOut">
              <a:rPr lang="en-US" smtClean="0"/>
              <a:t>4/17/2021</a:t>
            </a:fld>
            <a:endParaRPr lang="en-US"/>
          </a:p>
        </p:txBody>
      </p:sp>
      <p:sp>
        <p:nvSpPr>
          <p:cNvPr id="8" name="Footer Placeholder 7">
            <a:extLst>
              <a:ext uri="{FF2B5EF4-FFF2-40B4-BE49-F238E27FC236}">
                <a16:creationId xmlns:a16="http://schemas.microsoft.com/office/drawing/2014/main" id="{D44F2C6E-4CEB-409F-B521-7A030116FC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C899C9-3E55-4948-B05B-E63A91AF1C9B}"/>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162815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C2733-B850-4DCE-AEFF-40465A4727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545653-35CE-4666-A4A7-F025D08DF5BB}"/>
              </a:ext>
            </a:extLst>
          </p:cNvPr>
          <p:cNvSpPr>
            <a:spLocks noGrp="1"/>
          </p:cNvSpPr>
          <p:nvPr>
            <p:ph type="dt" sz="half" idx="10"/>
          </p:nvPr>
        </p:nvSpPr>
        <p:spPr/>
        <p:txBody>
          <a:bodyPr/>
          <a:lstStyle/>
          <a:p>
            <a:fld id="{428E7421-5055-4702-868C-964BE14A0920}" type="datetimeFigureOut">
              <a:rPr lang="en-US" smtClean="0"/>
              <a:t>4/17/2021</a:t>
            </a:fld>
            <a:endParaRPr lang="en-US"/>
          </a:p>
        </p:txBody>
      </p:sp>
      <p:sp>
        <p:nvSpPr>
          <p:cNvPr id="4" name="Footer Placeholder 3">
            <a:extLst>
              <a:ext uri="{FF2B5EF4-FFF2-40B4-BE49-F238E27FC236}">
                <a16:creationId xmlns:a16="http://schemas.microsoft.com/office/drawing/2014/main" id="{8D92DAB7-6BD0-4A67-B67F-1C49D257FB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9D1E7E-E5BD-496E-9132-AEA565BFE9C6}"/>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2321388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15C66E-5869-43A6-B5EF-82624890E730}"/>
              </a:ext>
            </a:extLst>
          </p:cNvPr>
          <p:cNvSpPr>
            <a:spLocks noGrp="1"/>
          </p:cNvSpPr>
          <p:nvPr>
            <p:ph type="dt" sz="half" idx="10"/>
          </p:nvPr>
        </p:nvSpPr>
        <p:spPr/>
        <p:txBody>
          <a:bodyPr/>
          <a:lstStyle/>
          <a:p>
            <a:fld id="{428E7421-5055-4702-868C-964BE14A0920}" type="datetimeFigureOut">
              <a:rPr lang="en-US" smtClean="0"/>
              <a:t>4/17/2021</a:t>
            </a:fld>
            <a:endParaRPr lang="en-US"/>
          </a:p>
        </p:txBody>
      </p:sp>
      <p:sp>
        <p:nvSpPr>
          <p:cNvPr id="3" name="Footer Placeholder 2">
            <a:extLst>
              <a:ext uri="{FF2B5EF4-FFF2-40B4-BE49-F238E27FC236}">
                <a16:creationId xmlns:a16="http://schemas.microsoft.com/office/drawing/2014/main" id="{74BD64A4-EAA7-4E7F-86E9-B8DA6078CB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CF66F5-3B3D-4C52-8039-05D51DAF5E9C}"/>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413409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C6FF5-3C16-474C-B65B-B4AAA18ED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C100FC-A1A2-457D-BF81-074D2F088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9E1E5C-8A18-4EFE-A170-FBC5D73985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B68146-874B-4149-96E7-7CEBF9F09F7B}"/>
              </a:ext>
            </a:extLst>
          </p:cNvPr>
          <p:cNvSpPr>
            <a:spLocks noGrp="1"/>
          </p:cNvSpPr>
          <p:nvPr>
            <p:ph type="dt" sz="half" idx="10"/>
          </p:nvPr>
        </p:nvSpPr>
        <p:spPr/>
        <p:txBody>
          <a:bodyPr/>
          <a:lstStyle/>
          <a:p>
            <a:fld id="{428E7421-5055-4702-868C-964BE14A0920}" type="datetimeFigureOut">
              <a:rPr lang="en-US" smtClean="0"/>
              <a:t>4/17/2021</a:t>
            </a:fld>
            <a:endParaRPr lang="en-US"/>
          </a:p>
        </p:txBody>
      </p:sp>
      <p:sp>
        <p:nvSpPr>
          <p:cNvPr id="6" name="Footer Placeholder 5">
            <a:extLst>
              <a:ext uri="{FF2B5EF4-FFF2-40B4-BE49-F238E27FC236}">
                <a16:creationId xmlns:a16="http://schemas.microsoft.com/office/drawing/2014/main" id="{ACA050ED-727B-474A-8F45-DF457352F5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16FAD6-5F66-4DCF-B515-BF1202E55A90}"/>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140265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1B58-A05A-46D3-B54C-A546DD5DB5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07D109-B0D5-4548-9DFB-1D7FC3457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2E34CB-AE4E-4F58-A4C5-F446847925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3661BB-ADE6-45F6-A807-7FC6E7E9DB1E}"/>
              </a:ext>
            </a:extLst>
          </p:cNvPr>
          <p:cNvSpPr>
            <a:spLocks noGrp="1"/>
          </p:cNvSpPr>
          <p:nvPr>
            <p:ph type="dt" sz="half" idx="10"/>
          </p:nvPr>
        </p:nvSpPr>
        <p:spPr/>
        <p:txBody>
          <a:bodyPr/>
          <a:lstStyle/>
          <a:p>
            <a:fld id="{428E7421-5055-4702-868C-964BE14A0920}" type="datetimeFigureOut">
              <a:rPr lang="en-US" smtClean="0"/>
              <a:t>4/17/2021</a:t>
            </a:fld>
            <a:endParaRPr lang="en-US"/>
          </a:p>
        </p:txBody>
      </p:sp>
      <p:sp>
        <p:nvSpPr>
          <p:cNvPr id="6" name="Footer Placeholder 5">
            <a:extLst>
              <a:ext uri="{FF2B5EF4-FFF2-40B4-BE49-F238E27FC236}">
                <a16:creationId xmlns:a16="http://schemas.microsoft.com/office/drawing/2014/main" id="{49147E5E-75EE-4CB3-AC84-F4337B7EE3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D6913A-6350-400A-86D3-BA913C3920A3}"/>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3481235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A78013-BE3F-4F59-AAF7-A307B378CA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3F8CE3-E99F-4C71-B19B-8896B1F136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DE0694-92C3-45BA-AF9A-F8F556F088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8E7421-5055-4702-868C-964BE14A0920}" type="datetimeFigureOut">
              <a:rPr lang="en-US" smtClean="0"/>
              <a:t>4/17/2021</a:t>
            </a:fld>
            <a:endParaRPr lang="en-US"/>
          </a:p>
        </p:txBody>
      </p:sp>
      <p:sp>
        <p:nvSpPr>
          <p:cNvPr id="5" name="Footer Placeholder 4">
            <a:extLst>
              <a:ext uri="{FF2B5EF4-FFF2-40B4-BE49-F238E27FC236}">
                <a16:creationId xmlns:a16="http://schemas.microsoft.com/office/drawing/2014/main" id="{7BA611FA-B033-4D6A-9B87-300EC179EE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003319-0758-474F-9767-1D16EF1581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B52DD-A611-48EF-A1CE-96C338436228}" type="slidenum">
              <a:rPr lang="en-US" smtClean="0"/>
              <a:t>‹#›</a:t>
            </a:fld>
            <a:endParaRPr lang="en-US"/>
          </a:p>
        </p:txBody>
      </p:sp>
    </p:spTree>
    <p:extLst>
      <p:ext uri="{BB962C8B-B14F-4D97-AF65-F5344CB8AC3E}">
        <p14:creationId xmlns:p14="http://schemas.microsoft.com/office/powerpoint/2010/main" val="4113474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1902A-F78D-4B2A-8DBB-042F1DA2A7C9}"/>
              </a:ext>
            </a:extLst>
          </p:cNvPr>
          <p:cNvSpPr>
            <a:spLocks noGrp="1"/>
          </p:cNvSpPr>
          <p:nvPr>
            <p:ph type="ctrTitle"/>
          </p:nvPr>
        </p:nvSpPr>
        <p:spPr>
          <a:xfrm>
            <a:off x="1447800" y="2402906"/>
            <a:ext cx="9144000" cy="790986"/>
          </a:xfrm>
        </p:spPr>
        <p:txBody>
          <a:bodyPr>
            <a:normAutofit fontScale="90000"/>
          </a:bodyPr>
          <a:lstStyle/>
          <a:p>
            <a:r>
              <a:rPr lang="en-US" sz="5400" dirty="0"/>
              <a:t>Predicting Employee Attrition</a:t>
            </a:r>
          </a:p>
        </p:txBody>
      </p:sp>
      <p:sp>
        <p:nvSpPr>
          <p:cNvPr id="3" name="Subtitle 2">
            <a:extLst>
              <a:ext uri="{FF2B5EF4-FFF2-40B4-BE49-F238E27FC236}">
                <a16:creationId xmlns:a16="http://schemas.microsoft.com/office/drawing/2014/main" id="{CAF30986-4BCD-4A87-A58D-735D6157975B}"/>
              </a:ext>
            </a:extLst>
          </p:cNvPr>
          <p:cNvSpPr>
            <a:spLocks noGrp="1"/>
          </p:cNvSpPr>
          <p:nvPr>
            <p:ph type="subTitle" idx="1"/>
          </p:nvPr>
        </p:nvSpPr>
        <p:spPr>
          <a:xfrm>
            <a:off x="1399355" y="3429000"/>
            <a:ext cx="9144000" cy="1655762"/>
          </a:xfrm>
        </p:spPr>
        <p:txBody>
          <a:bodyPr/>
          <a:lstStyle/>
          <a:p>
            <a:r>
              <a:rPr lang="en-US" dirty="0"/>
              <a:t>Kebur Fantahun</a:t>
            </a:r>
          </a:p>
          <a:p>
            <a:r>
              <a:rPr lang="en-US" dirty="0"/>
              <a:t>04/17/2021</a:t>
            </a:r>
          </a:p>
        </p:txBody>
      </p:sp>
    </p:spTree>
    <p:extLst>
      <p:ext uri="{BB962C8B-B14F-4D97-AF65-F5344CB8AC3E}">
        <p14:creationId xmlns:p14="http://schemas.microsoft.com/office/powerpoint/2010/main" val="2278168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4F9C-2AAE-42F2-8FDA-7AF6E694E149}"/>
              </a:ext>
            </a:extLst>
          </p:cNvPr>
          <p:cNvSpPr>
            <a:spLocks noGrp="1"/>
          </p:cNvSpPr>
          <p:nvPr>
            <p:ph type="title"/>
          </p:nvPr>
        </p:nvSpPr>
        <p:spPr/>
        <p:txBody>
          <a:bodyPr/>
          <a:lstStyle/>
          <a:p>
            <a:r>
              <a:rPr lang="en-US" dirty="0"/>
              <a:t>EDA</a:t>
            </a:r>
          </a:p>
        </p:txBody>
      </p:sp>
      <p:pic>
        <p:nvPicPr>
          <p:cNvPr id="5" name="Content Placeholder 4" descr="Chart, bar chart&#10;&#10;Description automatically generated">
            <a:extLst>
              <a:ext uri="{FF2B5EF4-FFF2-40B4-BE49-F238E27FC236}">
                <a16:creationId xmlns:a16="http://schemas.microsoft.com/office/drawing/2014/main" id="{D71FE1CC-E4B0-4419-A91D-7732855A5A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61784" y="1943607"/>
            <a:ext cx="6668431" cy="4115374"/>
          </a:xfrm>
        </p:spPr>
      </p:pic>
    </p:spTree>
    <p:extLst>
      <p:ext uri="{BB962C8B-B14F-4D97-AF65-F5344CB8AC3E}">
        <p14:creationId xmlns:p14="http://schemas.microsoft.com/office/powerpoint/2010/main" val="1363208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0792F-9EBB-430A-AAA9-620274493513}"/>
              </a:ext>
            </a:extLst>
          </p:cNvPr>
          <p:cNvSpPr>
            <a:spLocks noGrp="1"/>
          </p:cNvSpPr>
          <p:nvPr>
            <p:ph type="title"/>
          </p:nvPr>
        </p:nvSpPr>
        <p:spPr/>
        <p:txBody>
          <a:bodyPr/>
          <a:lstStyle/>
          <a:p>
            <a:r>
              <a:rPr lang="en-US" dirty="0"/>
              <a:t>EDA</a:t>
            </a:r>
          </a:p>
        </p:txBody>
      </p:sp>
      <p:pic>
        <p:nvPicPr>
          <p:cNvPr id="5" name="Content Placeholder 4" descr="Chart&#10;&#10;Description automatically generated">
            <a:extLst>
              <a:ext uri="{FF2B5EF4-FFF2-40B4-BE49-F238E27FC236}">
                <a16:creationId xmlns:a16="http://schemas.microsoft.com/office/drawing/2014/main" id="{ED674C68-263B-43B6-A0EB-EA2A8D10021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61784" y="1943607"/>
            <a:ext cx="6668431" cy="4115374"/>
          </a:xfrm>
        </p:spPr>
      </p:pic>
    </p:spTree>
    <p:extLst>
      <p:ext uri="{BB962C8B-B14F-4D97-AF65-F5344CB8AC3E}">
        <p14:creationId xmlns:p14="http://schemas.microsoft.com/office/powerpoint/2010/main" val="2649689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BFD07-1A48-4F52-A652-772FC9F22359}"/>
              </a:ext>
            </a:extLst>
          </p:cNvPr>
          <p:cNvSpPr>
            <a:spLocks noGrp="1"/>
          </p:cNvSpPr>
          <p:nvPr>
            <p:ph type="title"/>
          </p:nvPr>
        </p:nvSpPr>
        <p:spPr/>
        <p:txBody>
          <a:bodyPr/>
          <a:lstStyle/>
          <a:p>
            <a:r>
              <a:rPr lang="en-US" dirty="0"/>
              <a:t>EDA</a:t>
            </a:r>
          </a:p>
        </p:txBody>
      </p:sp>
      <p:pic>
        <p:nvPicPr>
          <p:cNvPr id="5" name="Content Placeholder 4" descr="Diagram&#10;&#10;Description automatically generated with medium confidence">
            <a:extLst>
              <a:ext uri="{FF2B5EF4-FFF2-40B4-BE49-F238E27FC236}">
                <a16:creationId xmlns:a16="http://schemas.microsoft.com/office/drawing/2014/main" id="{ABB612B1-F419-4638-A84F-9BBBA8C4D2F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61784" y="1943607"/>
            <a:ext cx="6668431" cy="4115374"/>
          </a:xfrm>
        </p:spPr>
      </p:pic>
    </p:spTree>
    <p:extLst>
      <p:ext uri="{BB962C8B-B14F-4D97-AF65-F5344CB8AC3E}">
        <p14:creationId xmlns:p14="http://schemas.microsoft.com/office/powerpoint/2010/main" val="3807285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D688F-CA78-44D5-BFAA-E532A8217CF9}"/>
              </a:ext>
            </a:extLst>
          </p:cNvPr>
          <p:cNvSpPr>
            <a:spLocks noGrp="1"/>
          </p:cNvSpPr>
          <p:nvPr>
            <p:ph type="title"/>
          </p:nvPr>
        </p:nvSpPr>
        <p:spPr/>
        <p:txBody>
          <a:bodyPr/>
          <a:lstStyle/>
          <a:p>
            <a:r>
              <a:rPr lang="en-US" dirty="0"/>
              <a:t>EDA</a:t>
            </a:r>
          </a:p>
        </p:txBody>
      </p:sp>
      <p:pic>
        <p:nvPicPr>
          <p:cNvPr id="5" name="Content Placeholder 4" descr="Diagram&#10;&#10;Description automatically generated">
            <a:extLst>
              <a:ext uri="{FF2B5EF4-FFF2-40B4-BE49-F238E27FC236}">
                <a16:creationId xmlns:a16="http://schemas.microsoft.com/office/drawing/2014/main" id="{6D8DCBA0-F08C-48FC-AB3A-4A0D69FAE43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61784" y="1943607"/>
            <a:ext cx="6668431" cy="4115374"/>
          </a:xfrm>
        </p:spPr>
      </p:pic>
    </p:spTree>
    <p:extLst>
      <p:ext uri="{BB962C8B-B14F-4D97-AF65-F5344CB8AC3E}">
        <p14:creationId xmlns:p14="http://schemas.microsoft.com/office/powerpoint/2010/main" val="264017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B3BF-9617-4E2C-BE0B-73A1EB37620B}"/>
              </a:ext>
            </a:extLst>
          </p:cNvPr>
          <p:cNvSpPr>
            <a:spLocks noGrp="1"/>
          </p:cNvSpPr>
          <p:nvPr>
            <p:ph type="title"/>
          </p:nvPr>
        </p:nvSpPr>
        <p:spPr/>
        <p:txBody>
          <a:bodyPr/>
          <a:lstStyle/>
          <a:p>
            <a:r>
              <a:rPr lang="en-US" dirty="0"/>
              <a:t>EDA</a:t>
            </a:r>
          </a:p>
        </p:txBody>
      </p:sp>
      <p:pic>
        <p:nvPicPr>
          <p:cNvPr id="5" name="Content Placeholder 4">
            <a:extLst>
              <a:ext uri="{FF2B5EF4-FFF2-40B4-BE49-F238E27FC236}">
                <a16:creationId xmlns:a16="http://schemas.microsoft.com/office/drawing/2014/main" id="{DC6BC8D3-446D-4CE5-BE77-E947E383F109}"/>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761784" y="1943607"/>
            <a:ext cx="6668431" cy="4115373"/>
          </a:xfrm>
        </p:spPr>
      </p:pic>
    </p:spTree>
    <p:extLst>
      <p:ext uri="{BB962C8B-B14F-4D97-AF65-F5344CB8AC3E}">
        <p14:creationId xmlns:p14="http://schemas.microsoft.com/office/powerpoint/2010/main" val="312762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D951C-DF24-4F39-B095-CA75EE6262A4}"/>
              </a:ext>
            </a:extLst>
          </p:cNvPr>
          <p:cNvSpPr>
            <a:spLocks noGrp="1"/>
          </p:cNvSpPr>
          <p:nvPr>
            <p:ph type="title"/>
          </p:nvPr>
        </p:nvSpPr>
        <p:spPr/>
        <p:txBody>
          <a:bodyPr/>
          <a:lstStyle/>
          <a:p>
            <a:r>
              <a:rPr lang="en-US" dirty="0"/>
              <a:t>EDA</a:t>
            </a:r>
          </a:p>
        </p:txBody>
      </p:sp>
      <p:pic>
        <p:nvPicPr>
          <p:cNvPr id="5" name="Content Placeholder 4" descr="Chart, bar chart&#10;&#10;Description automatically generated">
            <a:extLst>
              <a:ext uri="{FF2B5EF4-FFF2-40B4-BE49-F238E27FC236}">
                <a16:creationId xmlns:a16="http://schemas.microsoft.com/office/drawing/2014/main" id="{C0B38FF7-ABAF-455C-BE32-53A7E1F0ECC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61784" y="1943607"/>
            <a:ext cx="6668431" cy="4115374"/>
          </a:xfrm>
        </p:spPr>
      </p:pic>
    </p:spTree>
    <p:extLst>
      <p:ext uri="{BB962C8B-B14F-4D97-AF65-F5344CB8AC3E}">
        <p14:creationId xmlns:p14="http://schemas.microsoft.com/office/powerpoint/2010/main" val="2574613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0815F-6AB7-49BF-A6F7-1872D97BC966}"/>
              </a:ext>
            </a:extLst>
          </p:cNvPr>
          <p:cNvSpPr>
            <a:spLocks noGrp="1"/>
          </p:cNvSpPr>
          <p:nvPr>
            <p:ph type="title"/>
          </p:nvPr>
        </p:nvSpPr>
        <p:spPr/>
        <p:txBody>
          <a:bodyPr/>
          <a:lstStyle/>
          <a:p>
            <a:r>
              <a:rPr lang="en-US" dirty="0"/>
              <a:t>EDA</a:t>
            </a:r>
          </a:p>
        </p:txBody>
      </p:sp>
      <p:pic>
        <p:nvPicPr>
          <p:cNvPr id="5" name="Content Placeholder 4" descr="Chart, bar chart&#10;&#10;Description automatically generated">
            <a:extLst>
              <a:ext uri="{FF2B5EF4-FFF2-40B4-BE49-F238E27FC236}">
                <a16:creationId xmlns:a16="http://schemas.microsoft.com/office/drawing/2014/main" id="{5171EDDF-6EBC-41C4-A06E-377060A55B1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61784" y="1943607"/>
            <a:ext cx="6668431" cy="4115374"/>
          </a:xfrm>
        </p:spPr>
      </p:pic>
    </p:spTree>
    <p:extLst>
      <p:ext uri="{BB962C8B-B14F-4D97-AF65-F5344CB8AC3E}">
        <p14:creationId xmlns:p14="http://schemas.microsoft.com/office/powerpoint/2010/main" val="2668152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5CE2-5519-4F29-B0BC-3A2EBA7DC00B}"/>
              </a:ext>
            </a:extLst>
          </p:cNvPr>
          <p:cNvSpPr>
            <a:spLocks noGrp="1"/>
          </p:cNvSpPr>
          <p:nvPr>
            <p:ph type="title"/>
          </p:nvPr>
        </p:nvSpPr>
        <p:spPr/>
        <p:txBody>
          <a:bodyPr>
            <a:normAutofit/>
          </a:bodyPr>
          <a:lstStyle/>
          <a:p>
            <a:r>
              <a:rPr lang="en-US" sz="4000" dirty="0"/>
              <a:t>Confusion Matrix for a Logistic Regression</a:t>
            </a:r>
          </a:p>
        </p:txBody>
      </p:sp>
      <p:pic>
        <p:nvPicPr>
          <p:cNvPr id="5" name="Content Placeholder 4" descr="Text&#10;&#10;Description automatically generated with medium confidence">
            <a:extLst>
              <a:ext uri="{FF2B5EF4-FFF2-40B4-BE49-F238E27FC236}">
                <a16:creationId xmlns:a16="http://schemas.microsoft.com/office/drawing/2014/main" id="{E3D8BEAF-7F32-4073-9F4A-159CCC8217F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57601" y="1935238"/>
            <a:ext cx="4894084" cy="4068576"/>
          </a:xfrm>
        </p:spPr>
      </p:pic>
    </p:spTree>
    <p:extLst>
      <p:ext uri="{BB962C8B-B14F-4D97-AF65-F5344CB8AC3E}">
        <p14:creationId xmlns:p14="http://schemas.microsoft.com/office/powerpoint/2010/main" val="3283665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4A0C8-E201-4016-8D3A-5B7A26CA8B54}"/>
              </a:ext>
            </a:extLst>
          </p:cNvPr>
          <p:cNvSpPr>
            <a:spLocks noGrp="1"/>
          </p:cNvSpPr>
          <p:nvPr>
            <p:ph type="title"/>
          </p:nvPr>
        </p:nvSpPr>
        <p:spPr/>
        <p:txBody>
          <a:bodyPr/>
          <a:lstStyle/>
          <a:p>
            <a:r>
              <a:rPr lang="en-US" dirty="0"/>
              <a:t>Logistic ROC Curve</a:t>
            </a:r>
          </a:p>
        </p:txBody>
      </p:sp>
      <p:pic>
        <p:nvPicPr>
          <p:cNvPr id="5" name="Content Placeholder 4" descr="Chart, line chart&#10;&#10;Description automatically generated">
            <a:extLst>
              <a:ext uri="{FF2B5EF4-FFF2-40B4-BE49-F238E27FC236}">
                <a16:creationId xmlns:a16="http://schemas.microsoft.com/office/drawing/2014/main" id="{5E50122B-48B6-482E-BE6C-15C1766F69A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43943" y="2221378"/>
            <a:ext cx="5953477" cy="3751813"/>
          </a:xfrm>
        </p:spPr>
      </p:pic>
    </p:spTree>
    <p:extLst>
      <p:ext uri="{BB962C8B-B14F-4D97-AF65-F5344CB8AC3E}">
        <p14:creationId xmlns:p14="http://schemas.microsoft.com/office/powerpoint/2010/main" val="3189445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9447C-4BAE-4ED6-BD0B-931E3A6EA856}"/>
              </a:ext>
            </a:extLst>
          </p:cNvPr>
          <p:cNvSpPr>
            <a:spLocks noGrp="1"/>
          </p:cNvSpPr>
          <p:nvPr>
            <p:ph type="title"/>
          </p:nvPr>
        </p:nvSpPr>
        <p:spPr/>
        <p:txBody>
          <a:bodyPr/>
          <a:lstStyle/>
          <a:p>
            <a:r>
              <a:rPr lang="en-US" dirty="0"/>
              <a:t>Decision Tree</a:t>
            </a:r>
          </a:p>
        </p:txBody>
      </p:sp>
      <p:pic>
        <p:nvPicPr>
          <p:cNvPr id="5" name="Content Placeholder 4" descr="Diagram&#10;&#10;Description automatically generated">
            <a:extLst>
              <a:ext uri="{FF2B5EF4-FFF2-40B4-BE49-F238E27FC236}">
                <a16:creationId xmlns:a16="http://schemas.microsoft.com/office/drawing/2014/main" id="{BD925884-F157-4A2B-8855-A5DF4EA395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7410" y="1825625"/>
            <a:ext cx="7737180" cy="4351338"/>
          </a:xfrm>
        </p:spPr>
      </p:pic>
    </p:spTree>
    <p:extLst>
      <p:ext uri="{BB962C8B-B14F-4D97-AF65-F5344CB8AC3E}">
        <p14:creationId xmlns:p14="http://schemas.microsoft.com/office/powerpoint/2010/main" val="2714043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45CD-353B-2040-810E-E752C9A5A012}"/>
              </a:ext>
            </a:extLst>
          </p:cNvPr>
          <p:cNvSpPr>
            <a:spLocks noGrp="1"/>
          </p:cNvSpPr>
          <p:nvPr>
            <p:ph type="title"/>
          </p:nvPr>
        </p:nvSpPr>
        <p:spPr/>
        <p:txBody>
          <a:bodyPr/>
          <a:lstStyle/>
          <a:p>
            <a:r>
              <a:rPr lang="en-US" dirty="0"/>
              <a:t>Dataset</a:t>
            </a:r>
          </a:p>
        </p:txBody>
      </p:sp>
      <p:sp>
        <p:nvSpPr>
          <p:cNvPr id="5" name="TextBox 4">
            <a:extLst>
              <a:ext uri="{FF2B5EF4-FFF2-40B4-BE49-F238E27FC236}">
                <a16:creationId xmlns:a16="http://schemas.microsoft.com/office/drawing/2014/main" id="{03CC7613-9985-574D-ADAF-25A6AEC97373}"/>
              </a:ext>
            </a:extLst>
          </p:cNvPr>
          <p:cNvSpPr txBox="1"/>
          <p:nvPr/>
        </p:nvSpPr>
        <p:spPr>
          <a:xfrm>
            <a:off x="685023" y="1321356"/>
            <a:ext cx="7805150" cy="369332"/>
          </a:xfrm>
          <a:prstGeom prst="rect">
            <a:avLst/>
          </a:prstGeom>
          <a:noFill/>
        </p:spPr>
        <p:txBody>
          <a:bodyPr wrap="none" rtlCol="0">
            <a:spAutoFit/>
          </a:bodyPr>
          <a:lstStyle/>
          <a:p>
            <a:r>
              <a:rPr lang="en-US" dirty="0"/>
              <a:t>The employee data provided from </a:t>
            </a:r>
            <a:r>
              <a:rPr lang="en-US" dirty="0" err="1"/>
              <a:t>DDSAnalytics</a:t>
            </a:r>
            <a:r>
              <a:rPr lang="en-US" dirty="0"/>
              <a:t> includes the following properties:</a:t>
            </a:r>
          </a:p>
        </p:txBody>
      </p:sp>
      <p:pic>
        <p:nvPicPr>
          <p:cNvPr id="8" name="Picture 7">
            <a:extLst>
              <a:ext uri="{FF2B5EF4-FFF2-40B4-BE49-F238E27FC236}">
                <a16:creationId xmlns:a16="http://schemas.microsoft.com/office/drawing/2014/main" id="{E9AEA8AC-734C-4843-A519-B1D678B256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61257" y="2830286"/>
            <a:ext cx="11253113" cy="1121227"/>
          </a:xfrm>
          <a:prstGeom prst="rect">
            <a:avLst/>
          </a:prstGeom>
        </p:spPr>
      </p:pic>
    </p:spTree>
    <p:extLst>
      <p:ext uri="{BB962C8B-B14F-4D97-AF65-F5344CB8AC3E}">
        <p14:creationId xmlns:p14="http://schemas.microsoft.com/office/powerpoint/2010/main" val="42086524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FC45B-1E09-4EDA-A85B-B99EEDECBC1A}"/>
              </a:ext>
            </a:extLst>
          </p:cNvPr>
          <p:cNvSpPr>
            <a:spLocks noGrp="1"/>
          </p:cNvSpPr>
          <p:nvPr>
            <p:ph type="title"/>
          </p:nvPr>
        </p:nvSpPr>
        <p:spPr/>
        <p:txBody>
          <a:bodyPr/>
          <a:lstStyle/>
          <a:p>
            <a:r>
              <a:rPr lang="en-US" dirty="0"/>
              <a:t>Decision tree size optimization</a:t>
            </a:r>
          </a:p>
        </p:txBody>
      </p:sp>
      <p:pic>
        <p:nvPicPr>
          <p:cNvPr id="5" name="Content Placeholder 4" descr="Chart, box and whisker chart&#10;&#10;Description automatically generated">
            <a:extLst>
              <a:ext uri="{FF2B5EF4-FFF2-40B4-BE49-F238E27FC236}">
                <a16:creationId xmlns:a16="http://schemas.microsoft.com/office/drawing/2014/main" id="{529D35BD-7FB2-47D9-8F5D-98F09AA1375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2761"/>
          <a:stretch/>
        </p:blipFill>
        <p:spPr>
          <a:xfrm>
            <a:off x="2369388" y="1905000"/>
            <a:ext cx="7279051" cy="4217533"/>
          </a:xfrm>
        </p:spPr>
      </p:pic>
    </p:spTree>
    <p:extLst>
      <p:ext uri="{BB962C8B-B14F-4D97-AF65-F5344CB8AC3E}">
        <p14:creationId xmlns:p14="http://schemas.microsoft.com/office/powerpoint/2010/main" val="3352037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B91A7-3ECF-4BDF-B4A8-FC0895847782}"/>
              </a:ext>
            </a:extLst>
          </p:cNvPr>
          <p:cNvSpPr>
            <a:spLocks noGrp="1"/>
          </p:cNvSpPr>
          <p:nvPr>
            <p:ph type="title"/>
          </p:nvPr>
        </p:nvSpPr>
        <p:spPr/>
        <p:txBody>
          <a:bodyPr/>
          <a:lstStyle/>
          <a:p>
            <a:r>
              <a:rPr lang="en-US" dirty="0"/>
              <a:t>Top 3 factors that lead to attrition</a:t>
            </a:r>
          </a:p>
        </p:txBody>
      </p:sp>
      <p:sp>
        <p:nvSpPr>
          <p:cNvPr id="3" name="Content Placeholder 2">
            <a:extLst>
              <a:ext uri="{FF2B5EF4-FFF2-40B4-BE49-F238E27FC236}">
                <a16:creationId xmlns:a16="http://schemas.microsoft.com/office/drawing/2014/main" id="{7B3AFD9B-FB71-4B99-9150-6638E2DFD90A}"/>
              </a:ext>
            </a:extLst>
          </p:cNvPr>
          <p:cNvSpPr>
            <a:spLocks noGrp="1"/>
          </p:cNvSpPr>
          <p:nvPr>
            <p:ph idx="1"/>
          </p:nvPr>
        </p:nvSpPr>
        <p:spPr/>
        <p:txBody>
          <a:bodyPr/>
          <a:lstStyle/>
          <a:p>
            <a:r>
              <a:rPr lang="en-US" dirty="0"/>
              <a:t>From the decision tree:</a:t>
            </a:r>
          </a:p>
          <a:p>
            <a:r>
              <a:rPr lang="en-US" dirty="0" err="1"/>
              <a:t>DailyRate</a:t>
            </a:r>
            <a:r>
              <a:rPr lang="en-US" dirty="0"/>
              <a:t>        </a:t>
            </a:r>
          </a:p>
          <a:p>
            <a:r>
              <a:rPr lang="en-US" dirty="0" err="1"/>
              <a:t>JobRole</a:t>
            </a:r>
            <a:r>
              <a:rPr lang="en-US" dirty="0"/>
              <a:t>         </a:t>
            </a:r>
          </a:p>
          <a:p>
            <a:r>
              <a:rPr lang="en-US" dirty="0" err="1"/>
              <a:t>MonthlyIncome</a:t>
            </a:r>
            <a:r>
              <a:rPr lang="en-US" dirty="0"/>
              <a:t>           </a:t>
            </a:r>
          </a:p>
          <a:p>
            <a:pPr marL="0" indent="0">
              <a:buNone/>
            </a:pPr>
            <a:endParaRPr lang="en-US" dirty="0"/>
          </a:p>
        </p:txBody>
      </p:sp>
    </p:spTree>
    <p:extLst>
      <p:ext uri="{BB962C8B-B14F-4D97-AF65-F5344CB8AC3E}">
        <p14:creationId xmlns:p14="http://schemas.microsoft.com/office/powerpoint/2010/main" val="525211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73FA8-6078-4088-91A8-C0B0A5A0A3F8}"/>
              </a:ext>
            </a:extLst>
          </p:cNvPr>
          <p:cNvSpPr>
            <a:spLocks noGrp="1"/>
          </p:cNvSpPr>
          <p:nvPr>
            <p:ph type="title"/>
          </p:nvPr>
        </p:nvSpPr>
        <p:spPr/>
        <p:txBody>
          <a:bodyPr/>
          <a:lstStyle/>
          <a:p>
            <a:r>
              <a:rPr lang="en-US" dirty="0"/>
              <a:t>Future</a:t>
            </a:r>
          </a:p>
        </p:txBody>
      </p:sp>
      <p:sp>
        <p:nvSpPr>
          <p:cNvPr id="3" name="Content Placeholder 2">
            <a:extLst>
              <a:ext uri="{FF2B5EF4-FFF2-40B4-BE49-F238E27FC236}">
                <a16:creationId xmlns:a16="http://schemas.microsoft.com/office/drawing/2014/main" id="{71A33699-4E31-4259-95C6-EFF878A0A72A}"/>
              </a:ext>
            </a:extLst>
          </p:cNvPr>
          <p:cNvSpPr>
            <a:spLocks noGrp="1"/>
          </p:cNvSpPr>
          <p:nvPr>
            <p:ph idx="1"/>
          </p:nvPr>
        </p:nvSpPr>
        <p:spPr/>
        <p:txBody>
          <a:bodyPr/>
          <a:lstStyle/>
          <a:p>
            <a:r>
              <a:rPr lang="en-US" dirty="0"/>
              <a:t>Given more time I would more deeply explore alternate models such as Ensemble Modeling which runs two related, but different models then combines the results into a single score to improve predictive power. </a:t>
            </a:r>
          </a:p>
        </p:txBody>
      </p:sp>
    </p:spTree>
    <p:extLst>
      <p:ext uri="{BB962C8B-B14F-4D97-AF65-F5344CB8AC3E}">
        <p14:creationId xmlns:p14="http://schemas.microsoft.com/office/powerpoint/2010/main" val="1021713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DBFC0-77F7-414A-91D2-C8D12043980D}"/>
              </a:ext>
            </a:extLst>
          </p:cNvPr>
          <p:cNvSpPr>
            <a:spLocks noGrp="1"/>
          </p:cNvSpPr>
          <p:nvPr>
            <p:ph type="title"/>
          </p:nvPr>
        </p:nvSpPr>
        <p:spPr/>
        <p:txBody>
          <a:bodyPr/>
          <a:lstStyle/>
          <a:p>
            <a:r>
              <a:rPr lang="en-US" dirty="0"/>
              <a:t>Linear model</a:t>
            </a:r>
          </a:p>
        </p:txBody>
      </p:sp>
      <p:pic>
        <p:nvPicPr>
          <p:cNvPr id="5" name="Content Placeholder 4" descr="Chart, line chart&#10;&#10;Description automatically generated">
            <a:extLst>
              <a:ext uri="{FF2B5EF4-FFF2-40B4-BE49-F238E27FC236}">
                <a16:creationId xmlns:a16="http://schemas.microsoft.com/office/drawing/2014/main" id="{9799A17D-254D-4E75-84EA-BBB3B5CE8A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7785" y="1825625"/>
            <a:ext cx="7616429" cy="4351338"/>
          </a:xfrm>
        </p:spPr>
      </p:pic>
    </p:spTree>
    <p:extLst>
      <p:ext uri="{BB962C8B-B14F-4D97-AF65-F5344CB8AC3E}">
        <p14:creationId xmlns:p14="http://schemas.microsoft.com/office/powerpoint/2010/main" val="3390636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6ECB8-7B55-4C71-95BF-F223724428B4}"/>
              </a:ext>
            </a:extLst>
          </p:cNvPr>
          <p:cNvSpPr>
            <a:spLocks noGrp="1"/>
          </p:cNvSpPr>
          <p:nvPr>
            <p:ph type="title"/>
          </p:nvPr>
        </p:nvSpPr>
        <p:spPr/>
        <p:txBody>
          <a:bodyPr/>
          <a:lstStyle/>
          <a:p>
            <a:r>
              <a:rPr lang="en-US" dirty="0"/>
              <a:t>Linear model: residuals</a:t>
            </a:r>
          </a:p>
        </p:txBody>
      </p:sp>
      <p:pic>
        <p:nvPicPr>
          <p:cNvPr id="5" name="Content Placeholder 4" descr="A picture containing text, white&#10;&#10;Description automatically generated">
            <a:extLst>
              <a:ext uri="{FF2B5EF4-FFF2-40B4-BE49-F238E27FC236}">
                <a16:creationId xmlns:a16="http://schemas.microsoft.com/office/drawing/2014/main" id="{AE8C561C-EE01-4229-B422-C7FFFB77B5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1784" y="1825625"/>
            <a:ext cx="7468432" cy="4351338"/>
          </a:xfrm>
        </p:spPr>
      </p:pic>
    </p:spTree>
    <p:extLst>
      <p:ext uri="{BB962C8B-B14F-4D97-AF65-F5344CB8AC3E}">
        <p14:creationId xmlns:p14="http://schemas.microsoft.com/office/powerpoint/2010/main" val="3487211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AC067-310A-4F4A-B24B-5BB743D91E70}"/>
              </a:ext>
            </a:extLst>
          </p:cNvPr>
          <p:cNvSpPr>
            <a:spLocks noGrp="1"/>
          </p:cNvSpPr>
          <p:nvPr>
            <p:ph type="title"/>
          </p:nvPr>
        </p:nvSpPr>
        <p:spPr/>
        <p:txBody>
          <a:bodyPr/>
          <a:lstStyle/>
          <a:p>
            <a:r>
              <a:rPr lang="en-US" dirty="0"/>
              <a:t>Linear model</a:t>
            </a:r>
          </a:p>
        </p:txBody>
      </p:sp>
      <p:pic>
        <p:nvPicPr>
          <p:cNvPr id="5" name="Content Placeholder 4">
            <a:extLst>
              <a:ext uri="{FF2B5EF4-FFF2-40B4-BE49-F238E27FC236}">
                <a16:creationId xmlns:a16="http://schemas.microsoft.com/office/drawing/2014/main" id="{800C54F9-202B-426A-A812-9181834753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69368" y="6219298"/>
            <a:ext cx="4932960" cy="638702"/>
          </a:xfrm>
        </p:spPr>
      </p:pic>
      <p:pic>
        <p:nvPicPr>
          <p:cNvPr id="4" name="Content Placeholder 4" descr="Graphical user interface, text&#10;&#10;Description automatically generated">
            <a:extLst>
              <a:ext uri="{FF2B5EF4-FFF2-40B4-BE49-F238E27FC236}">
                <a16:creationId xmlns:a16="http://schemas.microsoft.com/office/drawing/2014/main" id="{8ABDB4DF-D2B6-4B72-A104-65E93A57D6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2328" y="4914713"/>
            <a:ext cx="2989672" cy="1943287"/>
          </a:xfrm>
          <a:prstGeom prst="rect">
            <a:avLst/>
          </a:prstGeom>
        </p:spPr>
      </p:pic>
    </p:spTree>
    <p:extLst>
      <p:ext uri="{BB962C8B-B14F-4D97-AF65-F5344CB8AC3E}">
        <p14:creationId xmlns:p14="http://schemas.microsoft.com/office/powerpoint/2010/main" val="4023846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D076D-4640-472D-9E82-C5A05EB12E9F}"/>
              </a:ext>
            </a:extLst>
          </p:cNvPr>
          <p:cNvSpPr>
            <a:spLocks noGrp="1"/>
          </p:cNvSpPr>
          <p:nvPr>
            <p:ph type="title"/>
          </p:nvPr>
        </p:nvSpPr>
        <p:spPr/>
        <p:txBody>
          <a:bodyPr/>
          <a:lstStyle/>
          <a:p>
            <a:r>
              <a:rPr lang="en-US" dirty="0"/>
              <a:t>Linear Model</a:t>
            </a:r>
          </a:p>
        </p:txBody>
      </p:sp>
      <p:pic>
        <p:nvPicPr>
          <p:cNvPr id="5" name="Content Placeholder 4" descr="Chart, diagram&#10;&#10;Description automatically generated">
            <a:extLst>
              <a:ext uri="{FF2B5EF4-FFF2-40B4-BE49-F238E27FC236}">
                <a16:creationId xmlns:a16="http://schemas.microsoft.com/office/drawing/2014/main" id="{F75AEC9B-638B-46C2-AB2F-A3C973DB8B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6371" y="1825625"/>
            <a:ext cx="7559258" cy="4351338"/>
          </a:xfrm>
        </p:spPr>
      </p:pic>
    </p:spTree>
    <p:extLst>
      <p:ext uri="{BB962C8B-B14F-4D97-AF65-F5344CB8AC3E}">
        <p14:creationId xmlns:p14="http://schemas.microsoft.com/office/powerpoint/2010/main" val="512435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C210E-8DCF-7A4A-9248-5DD1397A2A70}"/>
              </a:ext>
            </a:extLst>
          </p:cNvPr>
          <p:cNvSpPr>
            <a:spLocks noGrp="1"/>
          </p:cNvSpPr>
          <p:nvPr>
            <p:ph type="title"/>
          </p:nvPr>
        </p:nvSpPr>
        <p:spPr>
          <a:xfrm>
            <a:off x="749710" y="207809"/>
            <a:ext cx="10515600" cy="1325563"/>
          </a:xfrm>
        </p:spPr>
        <p:txBody>
          <a:bodyPr/>
          <a:lstStyle/>
          <a:p>
            <a:r>
              <a:rPr lang="en-US" dirty="0"/>
              <a:t>Job Role Specific Trends</a:t>
            </a:r>
          </a:p>
        </p:txBody>
      </p:sp>
      <p:pic>
        <p:nvPicPr>
          <p:cNvPr id="4" name="Content Placeholder 3">
            <a:extLst>
              <a:ext uri="{FF2B5EF4-FFF2-40B4-BE49-F238E27FC236}">
                <a16:creationId xmlns:a16="http://schemas.microsoft.com/office/drawing/2014/main" id="{E06C964B-40D3-BC44-A6A4-772C4C27A2C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512015" y="1307088"/>
            <a:ext cx="7167970" cy="4615738"/>
          </a:xfrm>
          <a:prstGeom prst="rect">
            <a:avLst/>
          </a:prstGeom>
        </p:spPr>
      </p:pic>
    </p:spTree>
    <p:extLst>
      <p:ext uri="{BB962C8B-B14F-4D97-AF65-F5344CB8AC3E}">
        <p14:creationId xmlns:p14="http://schemas.microsoft.com/office/powerpoint/2010/main" val="2450283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89EFA-0D84-4808-99B7-FB6CB2896D49}"/>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kern="1200">
                <a:solidFill>
                  <a:schemeClr val="tx1"/>
                </a:solidFill>
                <a:latin typeface="+mj-lt"/>
                <a:ea typeface="+mj-ea"/>
                <a:cs typeface="+mj-cs"/>
              </a:rPr>
              <a:t>Summary Statistics</a:t>
            </a:r>
          </a:p>
        </p:txBody>
      </p:sp>
      <p:pic>
        <p:nvPicPr>
          <p:cNvPr id="5" name="Content Placeholder 4" descr="A picture containing text, receipt&#10;&#10;Description automatically generated">
            <a:extLst>
              <a:ext uri="{FF2B5EF4-FFF2-40B4-BE49-F238E27FC236}">
                <a16:creationId xmlns:a16="http://schemas.microsoft.com/office/drawing/2014/main" id="{5C0C2589-E677-4C3E-B370-7C2D173D6E9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007343"/>
            <a:ext cx="10515599" cy="4153661"/>
          </a:xfrm>
          <a:prstGeom prst="rect">
            <a:avLst/>
          </a:prstGeom>
        </p:spPr>
      </p:pic>
    </p:spTree>
    <p:extLst>
      <p:ext uri="{BB962C8B-B14F-4D97-AF65-F5344CB8AC3E}">
        <p14:creationId xmlns:p14="http://schemas.microsoft.com/office/powerpoint/2010/main" val="1109683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C208F-259B-4CE8-9BC4-776DC3944C19}"/>
              </a:ext>
            </a:extLst>
          </p:cNvPr>
          <p:cNvSpPr>
            <a:spLocks noGrp="1"/>
          </p:cNvSpPr>
          <p:nvPr>
            <p:ph type="title"/>
          </p:nvPr>
        </p:nvSpPr>
        <p:spPr>
          <a:xfrm>
            <a:off x="838200" y="365125"/>
            <a:ext cx="10515600" cy="1306443"/>
          </a:xfrm>
        </p:spPr>
        <p:txBody>
          <a:bodyPr>
            <a:normAutofit/>
          </a:bodyPr>
          <a:lstStyle/>
          <a:p>
            <a:r>
              <a:rPr lang="en-US" sz="4000"/>
              <a:t>Missing Map</a:t>
            </a:r>
          </a:p>
        </p:txBody>
      </p:sp>
      <p:sp>
        <p:nvSpPr>
          <p:cNvPr id="8" name="Content Placeholder 7">
            <a:extLst>
              <a:ext uri="{FF2B5EF4-FFF2-40B4-BE49-F238E27FC236}">
                <a16:creationId xmlns:a16="http://schemas.microsoft.com/office/drawing/2014/main" id="{F2E2E7E6-55C0-4070-B1C9-292CE90E24E3}"/>
              </a:ext>
            </a:extLst>
          </p:cNvPr>
          <p:cNvSpPr>
            <a:spLocks noGrp="1"/>
          </p:cNvSpPr>
          <p:nvPr>
            <p:ph idx="1"/>
          </p:nvPr>
        </p:nvSpPr>
        <p:spPr>
          <a:xfrm>
            <a:off x="838200" y="1825625"/>
            <a:ext cx="4152774" cy="4303464"/>
          </a:xfrm>
        </p:spPr>
        <p:txBody>
          <a:bodyPr>
            <a:normAutofit/>
          </a:bodyPr>
          <a:lstStyle/>
          <a:p>
            <a:r>
              <a:rPr lang="en-US" sz="2000" dirty="0"/>
              <a:t>A first look into the “</a:t>
            </a:r>
            <a:r>
              <a:rPr lang="en-US" sz="2000" dirty="0" err="1"/>
              <a:t>missmap</a:t>
            </a:r>
            <a:r>
              <a:rPr lang="en-US" sz="2000" dirty="0"/>
              <a:t>” of the data shows that there are no NA’s so we can proceed to investigate trends before modeling</a:t>
            </a:r>
          </a:p>
        </p:txBody>
      </p:sp>
      <p:pic>
        <p:nvPicPr>
          <p:cNvPr id="4" name="Content Placeholder 3">
            <a:extLst>
              <a:ext uri="{FF2B5EF4-FFF2-40B4-BE49-F238E27FC236}">
                <a16:creationId xmlns:a16="http://schemas.microsoft.com/office/drawing/2014/main" id="{31D3B1F3-61E5-0B46-8F47-B2202DEA4C0E}"/>
              </a:ext>
            </a:extLst>
          </p:cNvPr>
          <p:cNvPicPr>
            <a:picLocks noChangeAspect="1"/>
          </p:cNvPicPr>
          <p:nvPr/>
        </p:nvPicPr>
        <p:blipFill rotWithShape="1">
          <a:blip r:embed="rId3">
            <a:extLst>
              <a:ext uri="{28A0092B-C50C-407E-A947-70E740481C1C}">
                <a14:useLocalDpi xmlns:a14="http://schemas.microsoft.com/office/drawing/2010/main" val="0"/>
              </a:ext>
            </a:extLst>
          </a:blip>
          <a:srcRect r="3244" b="2"/>
          <a:stretch/>
        </p:blipFill>
        <p:spPr>
          <a:xfrm>
            <a:off x="5183500" y="1904282"/>
            <a:ext cx="6170299" cy="4224808"/>
          </a:xfrm>
          <a:prstGeom prst="rect">
            <a:avLst/>
          </a:prstGeom>
        </p:spPr>
      </p:pic>
    </p:spTree>
    <p:extLst>
      <p:ext uri="{BB962C8B-B14F-4D97-AF65-F5344CB8AC3E}">
        <p14:creationId xmlns:p14="http://schemas.microsoft.com/office/powerpoint/2010/main" val="1123778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2DBE8-8684-402F-BD9E-02A2014B0630}"/>
              </a:ext>
            </a:extLst>
          </p:cNvPr>
          <p:cNvSpPr>
            <a:spLocks noGrp="1"/>
          </p:cNvSpPr>
          <p:nvPr>
            <p:ph type="title"/>
          </p:nvPr>
        </p:nvSpPr>
        <p:spPr/>
        <p:txBody>
          <a:bodyPr/>
          <a:lstStyle/>
          <a:p>
            <a:r>
              <a:rPr lang="en-US" dirty="0"/>
              <a:t>EDA</a:t>
            </a:r>
          </a:p>
        </p:txBody>
      </p:sp>
      <p:pic>
        <p:nvPicPr>
          <p:cNvPr id="7" name="Content Placeholder 6">
            <a:extLst>
              <a:ext uri="{FF2B5EF4-FFF2-40B4-BE49-F238E27FC236}">
                <a16:creationId xmlns:a16="http://schemas.microsoft.com/office/drawing/2014/main" id="{A7E30625-F004-4CAF-AA33-2EBE955EBE5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658700" y="1880053"/>
            <a:ext cx="6874599" cy="4351338"/>
          </a:xfrm>
        </p:spPr>
      </p:pic>
    </p:spTree>
    <p:extLst>
      <p:ext uri="{BB962C8B-B14F-4D97-AF65-F5344CB8AC3E}">
        <p14:creationId xmlns:p14="http://schemas.microsoft.com/office/powerpoint/2010/main" val="1397511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2DBE8-8684-402F-BD9E-02A2014B0630}"/>
              </a:ext>
            </a:extLst>
          </p:cNvPr>
          <p:cNvSpPr>
            <a:spLocks noGrp="1"/>
          </p:cNvSpPr>
          <p:nvPr>
            <p:ph type="title"/>
          </p:nvPr>
        </p:nvSpPr>
        <p:spPr/>
        <p:txBody>
          <a:bodyPr/>
          <a:lstStyle/>
          <a:p>
            <a:r>
              <a:rPr lang="en-US" dirty="0"/>
              <a:t>EDA</a:t>
            </a:r>
          </a:p>
        </p:txBody>
      </p:sp>
      <p:pic>
        <p:nvPicPr>
          <p:cNvPr id="7" name="Content Placeholder 6">
            <a:extLst>
              <a:ext uri="{FF2B5EF4-FFF2-40B4-BE49-F238E27FC236}">
                <a16:creationId xmlns:a16="http://schemas.microsoft.com/office/drawing/2014/main" id="{A7E30625-F004-4CAF-AA33-2EBE955EBE5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658700" y="1887034"/>
            <a:ext cx="6874599" cy="4337375"/>
          </a:xfrm>
        </p:spPr>
      </p:pic>
    </p:spTree>
    <p:extLst>
      <p:ext uri="{BB962C8B-B14F-4D97-AF65-F5344CB8AC3E}">
        <p14:creationId xmlns:p14="http://schemas.microsoft.com/office/powerpoint/2010/main" val="3346265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2DBE8-8684-402F-BD9E-02A2014B0630}"/>
              </a:ext>
            </a:extLst>
          </p:cNvPr>
          <p:cNvSpPr>
            <a:spLocks noGrp="1"/>
          </p:cNvSpPr>
          <p:nvPr>
            <p:ph type="title"/>
          </p:nvPr>
        </p:nvSpPr>
        <p:spPr/>
        <p:txBody>
          <a:bodyPr/>
          <a:lstStyle/>
          <a:p>
            <a:r>
              <a:rPr lang="en-US" dirty="0"/>
              <a:t>EDA</a:t>
            </a:r>
          </a:p>
        </p:txBody>
      </p:sp>
      <p:pic>
        <p:nvPicPr>
          <p:cNvPr id="7" name="Content Placeholder 6">
            <a:extLst>
              <a:ext uri="{FF2B5EF4-FFF2-40B4-BE49-F238E27FC236}">
                <a16:creationId xmlns:a16="http://schemas.microsoft.com/office/drawing/2014/main" id="{A7E30625-F004-4CAF-AA33-2EBE955EBE5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658700" y="1889839"/>
            <a:ext cx="6874599" cy="4331764"/>
          </a:xfrm>
        </p:spPr>
      </p:pic>
    </p:spTree>
    <p:extLst>
      <p:ext uri="{BB962C8B-B14F-4D97-AF65-F5344CB8AC3E}">
        <p14:creationId xmlns:p14="http://schemas.microsoft.com/office/powerpoint/2010/main" val="244906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CA3EF-3973-4721-A885-48A46ED1AEE7}"/>
              </a:ext>
            </a:extLst>
          </p:cNvPr>
          <p:cNvSpPr>
            <a:spLocks noGrp="1"/>
          </p:cNvSpPr>
          <p:nvPr>
            <p:ph type="title"/>
          </p:nvPr>
        </p:nvSpPr>
        <p:spPr/>
        <p:txBody>
          <a:bodyPr/>
          <a:lstStyle/>
          <a:p>
            <a:r>
              <a:rPr lang="en-US" dirty="0"/>
              <a:t>EDA</a:t>
            </a:r>
          </a:p>
        </p:txBody>
      </p:sp>
      <p:pic>
        <p:nvPicPr>
          <p:cNvPr id="5" name="Content Placeholder 4" descr="Chart, bar chart, waterfall chart&#10;&#10;Description automatically generated">
            <a:extLst>
              <a:ext uri="{FF2B5EF4-FFF2-40B4-BE49-F238E27FC236}">
                <a16:creationId xmlns:a16="http://schemas.microsoft.com/office/drawing/2014/main" id="{F20C3BB1-A58F-4A89-A89E-32F1C41CEAE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61784" y="1943607"/>
            <a:ext cx="6668431" cy="4115374"/>
          </a:xfrm>
        </p:spPr>
      </p:pic>
    </p:spTree>
    <p:extLst>
      <p:ext uri="{BB962C8B-B14F-4D97-AF65-F5344CB8AC3E}">
        <p14:creationId xmlns:p14="http://schemas.microsoft.com/office/powerpoint/2010/main" val="2500337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85CA4-3CE5-452F-9189-B9C04217A4CD}"/>
              </a:ext>
            </a:extLst>
          </p:cNvPr>
          <p:cNvSpPr>
            <a:spLocks noGrp="1"/>
          </p:cNvSpPr>
          <p:nvPr>
            <p:ph type="title"/>
          </p:nvPr>
        </p:nvSpPr>
        <p:spPr/>
        <p:txBody>
          <a:bodyPr/>
          <a:lstStyle/>
          <a:p>
            <a:r>
              <a:rPr lang="en-US" dirty="0"/>
              <a:t>EDA</a:t>
            </a:r>
          </a:p>
        </p:txBody>
      </p:sp>
      <p:pic>
        <p:nvPicPr>
          <p:cNvPr id="5" name="Content Placeholder 4" descr="Chart, histogram&#10;&#10;Description automatically generated">
            <a:extLst>
              <a:ext uri="{FF2B5EF4-FFF2-40B4-BE49-F238E27FC236}">
                <a16:creationId xmlns:a16="http://schemas.microsoft.com/office/drawing/2014/main" id="{64C9E635-D87C-4B61-B0A8-F5A52C0795F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61784" y="1943607"/>
            <a:ext cx="6668431" cy="4115374"/>
          </a:xfrm>
        </p:spPr>
      </p:pic>
    </p:spTree>
    <p:extLst>
      <p:ext uri="{BB962C8B-B14F-4D97-AF65-F5344CB8AC3E}">
        <p14:creationId xmlns:p14="http://schemas.microsoft.com/office/powerpoint/2010/main" val="2777606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1629</TotalTime>
  <Words>1602</Words>
  <Application>Microsoft Office PowerPoint</Application>
  <PresentationFormat>Widescreen</PresentationFormat>
  <Paragraphs>106</Paragraphs>
  <Slides>27</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Helvetica Neue</vt:lpstr>
      <vt:lpstr>Office Theme</vt:lpstr>
      <vt:lpstr>Predicting Employee Attrition</vt:lpstr>
      <vt:lpstr>Dataset</vt:lpstr>
      <vt:lpstr>Summary Statistics</vt:lpstr>
      <vt:lpstr>Missing Map</vt:lpstr>
      <vt:lpstr>EDA</vt:lpstr>
      <vt:lpstr>EDA</vt:lpstr>
      <vt:lpstr>EDA</vt:lpstr>
      <vt:lpstr>EDA</vt:lpstr>
      <vt:lpstr>EDA</vt:lpstr>
      <vt:lpstr>EDA</vt:lpstr>
      <vt:lpstr>EDA</vt:lpstr>
      <vt:lpstr>EDA</vt:lpstr>
      <vt:lpstr>EDA</vt:lpstr>
      <vt:lpstr>EDA</vt:lpstr>
      <vt:lpstr>EDA</vt:lpstr>
      <vt:lpstr>EDA</vt:lpstr>
      <vt:lpstr>Confusion Matrix for a Logistic Regression</vt:lpstr>
      <vt:lpstr>Logistic ROC Curve</vt:lpstr>
      <vt:lpstr>Decision Tree</vt:lpstr>
      <vt:lpstr>Decision tree size optimization</vt:lpstr>
      <vt:lpstr>Top 3 factors that lead to attrition</vt:lpstr>
      <vt:lpstr>Future</vt:lpstr>
      <vt:lpstr>Linear model</vt:lpstr>
      <vt:lpstr>Linear model: residuals</vt:lpstr>
      <vt:lpstr>Linear model</vt:lpstr>
      <vt:lpstr>Linear Model</vt:lpstr>
      <vt:lpstr>Job Role Specific Trends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Beers and Breweries: ABV vs IBU Initial EDA</dc:title>
  <dc:creator>Fantahun, Kebur</dc:creator>
  <cp:lastModifiedBy>Fantahun, Kebur</cp:lastModifiedBy>
  <cp:revision>75</cp:revision>
  <dcterms:created xsi:type="dcterms:W3CDTF">2021-02-21T11:35:18Z</dcterms:created>
  <dcterms:modified xsi:type="dcterms:W3CDTF">2021-04-18T09:56:42Z</dcterms:modified>
</cp:coreProperties>
</file>