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65" r:id="rId4"/>
    <p:sldId id="260" r:id="rId5"/>
    <p:sldId id="272" r:id="rId6"/>
    <p:sldId id="271" r:id="rId7"/>
    <p:sldId id="273" r:id="rId8"/>
    <p:sldId id="274" r:id="rId9"/>
    <p:sldId id="263" r:id="rId10"/>
    <p:sldId id="275" r:id="rId11"/>
    <p:sldId id="261" r:id="rId12"/>
    <p:sldId id="276" r:id="rId13"/>
    <p:sldId id="279" r:id="rId14"/>
    <p:sldId id="280" r:id="rId15"/>
    <p:sldId id="281" r:id="rId16"/>
    <p:sldId id="282" r:id="rId17"/>
    <p:sldId id="283"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19" autoAdjust="0"/>
    <p:restoredTop sz="76262" autoAdjust="0"/>
  </p:normalViewPr>
  <p:slideViewPr>
    <p:cSldViewPr snapToGrid="0">
      <p:cViewPr varScale="1">
        <p:scale>
          <a:sx n="255" d="100"/>
          <a:sy n="255" d="100"/>
        </p:scale>
        <p:origin x="4320" y="192"/>
      </p:cViewPr>
      <p:guideLst/>
    </p:cSldViewPr>
  </p:slideViewPr>
  <p:notesTextViewPr>
    <p:cViewPr>
      <p:scale>
        <a:sx n="265" d="100"/>
        <a:sy n="26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1D520-A1CA-4161-B5D5-FF1CB1424987}" type="datetimeFigureOut">
              <a:rPr lang="en-US" smtClean="0"/>
              <a:t>3/7/21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499A2-1326-4FB0-82A2-456B0524BFAF}" type="slidenum">
              <a:rPr lang="en-US" smtClean="0"/>
              <a:t>‹#›</a:t>
            </a:fld>
            <a:endParaRPr lang="en-US"/>
          </a:p>
        </p:txBody>
      </p:sp>
    </p:spTree>
    <p:extLst>
      <p:ext uri="{BB962C8B-B14F-4D97-AF65-F5344CB8AC3E}">
        <p14:creationId xmlns:p14="http://schemas.microsoft.com/office/powerpoint/2010/main" val="385455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a:t>
            </a:fld>
            <a:endParaRPr lang="en-US"/>
          </a:p>
        </p:txBody>
      </p:sp>
    </p:spTree>
    <p:extLst>
      <p:ext uri="{BB962C8B-B14F-4D97-AF65-F5344CB8AC3E}">
        <p14:creationId xmlns:p14="http://schemas.microsoft.com/office/powerpoint/2010/main" val="1015611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ABV distribution is slightly right skewed. ABV can only ever be positive which might explain the skew.</a:t>
            </a:r>
          </a:p>
          <a:p>
            <a:r>
              <a:rPr lang="en-US" dirty="0"/>
              <a:t>It seems that most popular beers will have around 5% ABV.</a:t>
            </a:r>
          </a:p>
        </p:txBody>
      </p:sp>
      <p:sp>
        <p:nvSpPr>
          <p:cNvPr id="4" name="Slide Number Placeholder 3"/>
          <p:cNvSpPr>
            <a:spLocks noGrp="1"/>
          </p:cNvSpPr>
          <p:nvPr>
            <p:ph type="sldNum" sz="quarter" idx="5"/>
          </p:nvPr>
        </p:nvSpPr>
        <p:spPr/>
        <p:txBody>
          <a:bodyPr/>
          <a:lstStyle/>
          <a:p>
            <a:fld id="{501499A2-1326-4FB0-82A2-456B0524BFAF}" type="slidenum">
              <a:rPr lang="en-US" smtClean="0"/>
              <a:t>10</a:t>
            </a:fld>
            <a:endParaRPr lang="en-US"/>
          </a:p>
        </p:txBody>
      </p:sp>
    </p:spTree>
    <p:extLst>
      <p:ext uri="{BB962C8B-B14F-4D97-AF65-F5344CB8AC3E}">
        <p14:creationId xmlns:p14="http://schemas.microsoft.com/office/powerpoint/2010/main" val="15604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ABV is 0.027, the maximum ABV is 0.128. The minimum being 2.7 suggests no non-alcoholic beer is present in our dataset and that the lowest ABV is like a Raddler or a VERY weak session ale. The highest ABV is consistent with Barley wines, Imperial Stouts, or other High gravity beers. The inter-quartile range for the mean 50% of beers ranges from .050 to .0670 suggesting most craft beers have a predictable ABV. </a:t>
            </a:r>
          </a:p>
        </p:txBody>
      </p:sp>
      <p:sp>
        <p:nvSpPr>
          <p:cNvPr id="4" name="Slide Number Placeholder 3"/>
          <p:cNvSpPr>
            <a:spLocks noGrp="1"/>
          </p:cNvSpPr>
          <p:nvPr>
            <p:ph type="sldNum" sz="quarter" idx="5"/>
          </p:nvPr>
        </p:nvSpPr>
        <p:spPr/>
        <p:txBody>
          <a:bodyPr/>
          <a:lstStyle/>
          <a:p>
            <a:fld id="{501499A2-1326-4FB0-82A2-456B0524BFAF}" type="slidenum">
              <a:rPr lang="en-US" smtClean="0"/>
              <a:t>11</a:t>
            </a:fld>
            <a:endParaRPr lang="en-US"/>
          </a:p>
        </p:txBody>
      </p:sp>
    </p:spTree>
    <p:extLst>
      <p:ext uri="{BB962C8B-B14F-4D97-AF65-F5344CB8AC3E}">
        <p14:creationId xmlns:p14="http://schemas.microsoft.com/office/powerpoint/2010/main" val="3712324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plot as the slide before except not colorized and fitted with a linear model line. </a:t>
            </a:r>
          </a:p>
        </p:txBody>
      </p:sp>
      <p:sp>
        <p:nvSpPr>
          <p:cNvPr id="4" name="Slide Number Placeholder 3"/>
          <p:cNvSpPr>
            <a:spLocks noGrp="1"/>
          </p:cNvSpPr>
          <p:nvPr>
            <p:ph type="sldNum" sz="quarter" idx="5"/>
          </p:nvPr>
        </p:nvSpPr>
        <p:spPr/>
        <p:txBody>
          <a:bodyPr/>
          <a:lstStyle/>
          <a:p>
            <a:fld id="{501499A2-1326-4FB0-82A2-456B0524BFAF}" type="slidenum">
              <a:rPr lang="en-US" smtClean="0"/>
              <a:t>12</a:t>
            </a:fld>
            <a:endParaRPr lang="en-US"/>
          </a:p>
        </p:txBody>
      </p:sp>
    </p:spTree>
    <p:extLst>
      <p:ext uri="{BB962C8B-B14F-4D97-AF65-F5344CB8AC3E}">
        <p14:creationId xmlns:p14="http://schemas.microsoft.com/office/powerpoint/2010/main" val="900710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that discerning IPA drinkers might drink fewer beers or pay more for their beer and as such require a higher ABV to get the same buzz.</a:t>
            </a:r>
          </a:p>
        </p:txBody>
      </p:sp>
      <p:sp>
        <p:nvSpPr>
          <p:cNvPr id="4" name="Slide Number Placeholder 3"/>
          <p:cNvSpPr>
            <a:spLocks noGrp="1"/>
          </p:cNvSpPr>
          <p:nvPr>
            <p:ph type="sldNum" sz="quarter" idx="5"/>
          </p:nvPr>
        </p:nvSpPr>
        <p:spPr/>
        <p:txBody>
          <a:bodyPr/>
          <a:lstStyle/>
          <a:p>
            <a:fld id="{501499A2-1326-4FB0-82A2-456B0524BFAF}" type="slidenum">
              <a:rPr lang="en-US" smtClean="0"/>
              <a:t>13</a:t>
            </a:fld>
            <a:endParaRPr lang="en-US"/>
          </a:p>
        </p:txBody>
      </p:sp>
    </p:spTree>
    <p:extLst>
      <p:ext uri="{BB962C8B-B14F-4D97-AF65-F5344CB8AC3E}">
        <p14:creationId xmlns:p14="http://schemas.microsoft.com/office/powerpoint/2010/main" val="3757662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red line shows the trend for IPA and the blue shows the trend for Other ale. </a:t>
            </a:r>
          </a:p>
          <a:p>
            <a:endParaRPr lang="en-US" dirty="0"/>
          </a:p>
          <a:p>
            <a:r>
              <a:rPr lang="en-US" dirty="0"/>
              <a:t>IPAs are generally hoppier  for the same ABV  when compared to Other Ales. This is likely because IPAs use a lot of hops in the brewing process.</a:t>
            </a:r>
          </a:p>
        </p:txBody>
      </p:sp>
      <p:sp>
        <p:nvSpPr>
          <p:cNvPr id="4" name="Slide Number Placeholder 3"/>
          <p:cNvSpPr>
            <a:spLocks noGrp="1"/>
          </p:cNvSpPr>
          <p:nvPr>
            <p:ph type="sldNum" sz="quarter" idx="5"/>
          </p:nvPr>
        </p:nvSpPr>
        <p:spPr/>
        <p:txBody>
          <a:bodyPr/>
          <a:lstStyle/>
          <a:p>
            <a:fld id="{501499A2-1326-4FB0-82A2-456B0524BFAF}" type="slidenum">
              <a:rPr lang="en-US" smtClean="0"/>
              <a:t>14</a:t>
            </a:fld>
            <a:endParaRPr lang="en-US"/>
          </a:p>
        </p:txBody>
      </p:sp>
    </p:spTree>
    <p:extLst>
      <p:ext uri="{BB962C8B-B14F-4D97-AF65-F5344CB8AC3E}">
        <p14:creationId xmlns:p14="http://schemas.microsoft.com/office/powerpoint/2010/main" val="2289104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successful classification of IPAs vs Other Ales reinforces the notions that the relationship between IBU and ABV are different between IPA’s and Other Ales. </a:t>
            </a:r>
          </a:p>
        </p:txBody>
      </p:sp>
      <p:sp>
        <p:nvSpPr>
          <p:cNvPr id="4" name="Slide Number Placeholder 3"/>
          <p:cNvSpPr>
            <a:spLocks noGrp="1"/>
          </p:cNvSpPr>
          <p:nvPr>
            <p:ph type="sldNum" sz="quarter" idx="5"/>
          </p:nvPr>
        </p:nvSpPr>
        <p:spPr/>
        <p:txBody>
          <a:bodyPr/>
          <a:lstStyle/>
          <a:p>
            <a:fld id="{501499A2-1326-4FB0-82A2-456B0524BFAF}" type="slidenum">
              <a:rPr lang="en-US" smtClean="0"/>
              <a:t>15</a:t>
            </a:fld>
            <a:endParaRPr lang="en-US"/>
          </a:p>
        </p:txBody>
      </p:sp>
    </p:spTree>
    <p:extLst>
      <p:ext uri="{BB962C8B-B14F-4D97-AF65-F5344CB8AC3E}">
        <p14:creationId xmlns:p14="http://schemas.microsoft.com/office/powerpoint/2010/main" val="3693712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ratios between 12- and 16-ounce ales are different for each state highlighting potentially different preferences by state. </a:t>
            </a:r>
          </a:p>
        </p:txBody>
      </p:sp>
      <p:sp>
        <p:nvSpPr>
          <p:cNvPr id="4" name="Slide Number Placeholder 3"/>
          <p:cNvSpPr>
            <a:spLocks noGrp="1"/>
          </p:cNvSpPr>
          <p:nvPr>
            <p:ph type="sldNum" sz="quarter" idx="5"/>
          </p:nvPr>
        </p:nvSpPr>
        <p:spPr/>
        <p:txBody>
          <a:bodyPr/>
          <a:lstStyle/>
          <a:p>
            <a:fld id="{501499A2-1326-4FB0-82A2-456B0524BFAF}" type="slidenum">
              <a:rPr lang="en-US" smtClean="0"/>
              <a:t>16</a:t>
            </a:fld>
            <a:endParaRPr lang="en-US"/>
          </a:p>
        </p:txBody>
      </p:sp>
    </p:spTree>
    <p:extLst>
      <p:ext uri="{BB962C8B-B14F-4D97-AF65-F5344CB8AC3E}">
        <p14:creationId xmlns:p14="http://schemas.microsoft.com/office/powerpoint/2010/main" val="2507742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suggests that when considering what size a beer should be sold in, it could be important to consider what state that beer is going to be brewed in. </a:t>
            </a:r>
          </a:p>
          <a:p>
            <a:endParaRPr lang="en-US" dirty="0"/>
          </a:p>
          <a:p>
            <a:r>
              <a:rPr lang="en-US" dirty="0"/>
              <a:t>This helps align sales with the laws and preferences of that state. For example, Indiana has a high prevalence of 16 ounce ales, whereas Colorado or Texas both lean towards 12 ounce ales. It would be preferable to brew and sell 16 ounce beers in states like Indiana (or other states that have more 16 ounce ales) and 12 ounce beers in Colorado (or other states that have more 12 ounce ales).</a:t>
            </a:r>
          </a:p>
          <a:p>
            <a:endParaRPr lang="en-US" dirty="0"/>
          </a:p>
          <a:p>
            <a:r>
              <a:rPr lang="en-US" dirty="0"/>
              <a:t>The reason for this association may be due to a variety of reasons including income, weather, local diet, and social norms for beer drinkers.</a:t>
            </a:r>
          </a:p>
        </p:txBody>
      </p:sp>
      <p:sp>
        <p:nvSpPr>
          <p:cNvPr id="4" name="Slide Number Placeholder 3"/>
          <p:cNvSpPr>
            <a:spLocks noGrp="1"/>
          </p:cNvSpPr>
          <p:nvPr>
            <p:ph type="sldNum" sz="quarter" idx="5"/>
          </p:nvPr>
        </p:nvSpPr>
        <p:spPr/>
        <p:txBody>
          <a:bodyPr/>
          <a:lstStyle/>
          <a:p>
            <a:fld id="{501499A2-1326-4FB0-82A2-456B0524BFAF}" type="slidenum">
              <a:rPr lang="en-US" smtClean="0"/>
              <a:t>17</a:t>
            </a:fld>
            <a:endParaRPr lang="en-US"/>
          </a:p>
        </p:txBody>
      </p:sp>
    </p:spTree>
    <p:extLst>
      <p:ext uri="{BB962C8B-B14F-4D97-AF65-F5344CB8AC3E}">
        <p14:creationId xmlns:p14="http://schemas.microsoft.com/office/powerpoint/2010/main" val="3585949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18</a:t>
            </a:fld>
            <a:endParaRPr lang="en-US"/>
          </a:p>
        </p:txBody>
      </p:sp>
    </p:spTree>
    <p:extLst>
      <p:ext uri="{BB962C8B-B14F-4D97-AF65-F5344CB8AC3E}">
        <p14:creationId xmlns:p14="http://schemas.microsoft.com/office/powerpoint/2010/main" val="101045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Goal is to assess existing relationships including IBU and ABV for Ales and other, across the united states</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2</a:t>
            </a:fld>
            <a:endParaRPr lang="en-US"/>
          </a:p>
        </p:txBody>
      </p:sp>
    </p:spTree>
    <p:extLst>
      <p:ext uri="{BB962C8B-B14F-4D97-AF65-F5344CB8AC3E}">
        <p14:creationId xmlns:p14="http://schemas.microsoft.com/office/powerpoint/2010/main" val="151987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pie chart shows the number of unique breweries  in each state in a counterclockwise/alphabetic fashion. Starting from the 0 line and going CCW we can follow alphabetically and see that the chart goes from Arkansas to Wyoming. </a:t>
            </a:r>
          </a:p>
          <a:p>
            <a:endParaRPr lang="en-US" dirty="0"/>
          </a:p>
          <a:p>
            <a:r>
              <a:rPr lang="en-US" dirty="0"/>
              <a:t>Potential reasons:</a:t>
            </a:r>
          </a:p>
          <a:p>
            <a:r>
              <a:rPr lang="en-US" dirty="0"/>
              <a:t>This is most likely due to factors such as state population,  state demographics and  availability of  materials. </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3</a:t>
            </a:fld>
            <a:endParaRPr lang="en-US"/>
          </a:p>
        </p:txBody>
      </p:sp>
    </p:spTree>
    <p:extLst>
      <p:ext uri="{BB962C8B-B14F-4D97-AF65-F5344CB8AC3E}">
        <p14:creationId xmlns:p14="http://schemas.microsoft.com/office/powerpoint/2010/main" val="1179128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plot shows the percentage of missing values by attribute. The right plot gives a picture of the percentage of missing vs available data. The bars at the farthest right show the percentage size( from bottom to top) of 1) the available data, 2) the largest missing data attribute, 3) the next largest missing data</a:t>
            </a:r>
          </a:p>
          <a:p>
            <a:br>
              <a:rPr lang="en-US" dirty="0"/>
            </a:br>
            <a:r>
              <a:rPr lang="en-US" dirty="0"/>
              <a:t>So here that would be, a large portion of the data is available. Next, IBU is missing a lot of data. Following that ABV, then Style and finally at the smallest is the 2 missing brewery ID’s. </a:t>
            </a:r>
          </a:p>
        </p:txBody>
      </p:sp>
      <p:sp>
        <p:nvSpPr>
          <p:cNvPr id="4" name="Slide Number Placeholder 3"/>
          <p:cNvSpPr>
            <a:spLocks noGrp="1"/>
          </p:cNvSpPr>
          <p:nvPr>
            <p:ph type="sldNum" sz="quarter" idx="5"/>
          </p:nvPr>
        </p:nvSpPr>
        <p:spPr/>
        <p:txBody>
          <a:bodyPr/>
          <a:lstStyle/>
          <a:p>
            <a:fld id="{501499A2-1326-4FB0-82A2-456B0524BFAF}" type="slidenum">
              <a:rPr lang="en-US" smtClean="0"/>
              <a:t>4</a:t>
            </a:fld>
            <a:endParaRPr lang="en-US"/>
          </a:p>
        </p:txBody>
      </p:sp>
    </p:spTree>
    <p:extLst>
      <p:ext uri="{BB962C8B-B14F-4D97-AF65-F5344CB8AC3E}">
        <p14:creationId xmlns:p14="http://schemas.microsoft.com/office/powerpoint/2010/main" val="47470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 explanatory slide.</a:t>
            </a:r>
          </a:p>
          <a:p>
            <a:r>
              <a:rPr lang="en-US" dirty="0"/>
              <a:t>Most ABVs were found through research, and some IBUs along with them</a:t>
            </a:r>
          </a:p>
          <a:p>
            <a:endParaRPr lang="en-US" dirty="0"/>
          </a:p>
          <a:p>
            <a:r>
              <a:rPr lang="en-US" dirty="0"/>
              <a:t>We can talk about how imputing on both statistics can be detrimental to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A2B525"/>
                </a:solidFill>
                <a:effectLst/>
                <a:latin typeface="Source Sans Pro" panose="020B0503030403020204" pitchFamily="34" charset="0"/>
              </a:rPr>
              <a:t>Problem #1: Mean imputation does not preserve the relationships among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A2B525"/>
                </a:solidFill>
                <a:effectLst/>
                <a:latin typeface="Source Sans Pro" panose="020B0503030403020204" pitchFamily="34" charset="0"/>
              </a:rPr>
              <a:t>Problem #2: Mean Imputation Leads to An Underestimate of Standard Errors</a:t>
            </a:r>
            <a:endParaRPr lang="en-US" dirty="0"/>
          </a:p>
          <a:p>
            <a:r>
              <a:rPr lang="en-US" dirty="0"/>
              <a:t>Source: https://www.theanalysisfactor.com/mean-imputation/ - although this is about mean imputation, I think the effects still apply.</a:t>
            </a:r>
          </a:p>
          <a:p>
            <a:r>
              <a:rPr lang="en-US" dirty="0"/>
              <a:t>I think the essential point is that any kind of imputation will bias the standard error because the model is not aware that we added these values in(that has its own error). If it was aware then the error could be added automatically but since it isn’t, it’s kind of biased. </a:t>
            </a:r>
          </a:p>
        </p:txBody>
      </p:sp>
      <p:sp>
        <p:nvSpPr>
          <p:cNvPr id="4" name="Slide Number Placeholder 3"/>
          <p:cNvSpPr>
            <a:spLocks noGrp="1"/>
          </p:cNvSpPr>
          <p:nvPr>
            <p:ph type="sldNum" sz="quarter" idx="5"/>
          </p:nvPr>
        </p:nvSpPr>
        <p:spPr/>
        <p:txBody>
          <a:bodyPr/>
          <a:lstStyle/>
          <a:p>
            <a:fld id="{501499A2-1326-4FB0-82A2-456B0524BFAF}" type="slidenum">
              <a:rPr lang="en-US" smtClean="0"/>
              <a:t>5</a:t>
            </a:fld>
            <a:endParaRPr lang="en-US"/>
          </a:p>
        </p:txBody>
      </p:sp>
    </p:spTree>
    <p:extLst>
      <p:ext uri="{BB962C8B-B14F-4D97-AF65-F5344CB8AC3E}">
        <p14:creationId xmlns:p14="http://schemas.microsoft.com/office/powerpoint/2010/main" val="3740150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after imputation the median and mean IBU values drop slightly, but this effect is somewhat negligible. We proceeded with our imputed IBU values. </a:t>
            </a:r>
          </a:p>
        </p:txBody>
      </p:sp>
      <p:sp>
        <p:nvSpPr>
          <p:cNvPr id="4" name="Slide Number Placeholder 3"/>
          <p:cNvSpPr>
            <a:spLocks noGrp="1"/>
          </p:cNvSpPr>
          <p:nvPr>
            <p:ph type="sldNum" sz="quarter" idx="5"/>
          </p:nvPr>
        </p:nvSpPr>
        <p:spPr/>
        <p:txBody>
          <a:bodyPr/>
          <a:lstStyle/>
          <a:p>
            <a:fld id="{501499A2-1326-4FB0-82A2-456B0524BFAF}" type="slidenum">
              <a:rPr lang="en-US" smtClean="0"/>
              <a:t>6</a:t>
            </a:fld>
            <a:endParaRPr lang="en-US"/>
          </a:p>
        </p:txBody>
      </p:sp>
    </p:spTree>
    <p:extLst>
      <p:ext uri="{BB962C8B-B14F-4D97-AF65-F5344CB8AC3E}">
        <p14:creationId xmlns:p14="http://schemas.microsoft.com/office/powerpoint/2010/main" val="310819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Kentucky has the highest median ABV. Utah has the lowest ABV per state (state law mandates 4.0% for most beers)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likely due to a variety of reasons such as local laws, climate, demographics, local diet, income per capita, etc.</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7</a:t>
            </a:fld>
            <a:endParaRPr lang="en-US"/>
          </a:p>
        </p:txBody>
      </p:sp>
    </p:spTree>
    <p:extLst>
      <p:ext uri="{BB962C8B-B14F-4D97-AF65-F5344CB8AC3E}">
        <p14:creationId xmlns:p14="http://schemas.microsoft.com/office/powerpoint/2010/main" val="1043697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West Virginia has the highest median IBU and New Hampshire has the lowest median IBU per state.</a:t>
            </a:r>
          </a:p>
          <a:p>
            <a:endParaRPr lang="en-US" dirty="0"/>
          </a:p>
          <a:p>
            <a:r>
              <a:rPr lang="en-US" dirty="0"/>
              <a:t>Again, this is likely due to a variety of reasons such as local laws, climate, demographics, local diet, income per capita, etc.</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8</a:t>
            </a:fld>
            <a:endParaRPr lang="en-US"/>
          </a:p>
        </p:txBody>
      </p:sp>
    </p:spTree>
    <p:extLst>
      <p:ext uri="{BB962C8B-B14F-4D97-AF65-F5344CB8AC3E}">
        <p14:creationId xmlns:p14="http://schemas.microsoft.com/office/powerpoint/2010/main" val="32935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not a surprise since there are 40+ breweries in CO.</a:t>
            </a:r>
          </a:p>
          <a:p>
            <a:endParaRPr lang="en-US" dirty="0"/>
          </a:p>
          <a:p>
            <a:r>
              <a:rPr lang="en-US" dirty="0"/>
              <a:t>Colorado has an unusually high number of breweries, and as such there is more opportunity to see a variety of ABV’s. </a:t>
            </a:r>
          </a:p>
          <a:p>
            <a:r>
              <a:rPr lang="en-US" dirty="0"/>
              <a:t>Oregon is where hops are grown, and very hoppy beers are popular there. </a:t>
            </a:r>
          </a:p>
        </p:txBody>
      </p:sp>
      <p:sp>
        <p:nvSpPr>
          <p:cNvPr id="4" name="Slide Number Placeholder 3"/>
          <p:cNvSpPr>
            <a:spLocks noGrp="1"/>
          </p:cNvSpPr>
          <p:nvPr>
            <p:ph type="sldNum" sz="quarter" idx="5"/>
          </p:nvPr>
        </p:nvSpPr>
        <p:spPr/>
        <p:txBody>
          <a:bodyPr/>
          <a:lstStyle/>
          <a:p>
            <a:fld id="{501499A2-1326-4FB0-82A2-456B0524BFAF}" type="slidenum">
              <a:rPr lang="en-US" smtClean="0"/>
              <a:t>9</a:t>
            </a:fld>
            <a:endParaRPr lang="en-US"/>
          </a:p>
        </p:txBody>
      </p:sp>
    </p:spTree>
    <p:extLst>
      <p:ext uri="{BB962C8B-B14F-4D97-AF65-F5344CB8AC3E}">
        <p14:creationId xmlns:p14="http://schemas.microsoft.com/office/powerpoint/2010/main" val="385319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7C3A-CC9C-4B09-9EB6-ADD1BF755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BA044-B911-4C78-9A76-BB9CC0765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0939D6-6A91-4426-BFA3-241F92F3E0CD}"/>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F1E45175-2917-43A8-A5E3-F0AA30252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1BF26-90C5-49AE-A1AA-10E63072A92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20890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B011-90A0-4CC1-9889-2C047B9ADC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730AF4-4F0B-4C07-8EDC-01AF9DD80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F1DFD-9D3B-440C-845F-C707F3D942D9}"/>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0852DF44-2924-4CA2-A870-DEC3FBCFB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FDF13-04AE-4EAF-8DD6-7AEC6851CDF4}"/>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06967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A3AB5-0A76-4A08-9B27-7360AD3860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F2EE8E-9F27-4F88-8E02-FA7A6DB36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52673-2B4C-4D08-AFC6-454FE501E2FD}"/>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9A3915AD-5917-4D00-A922-F6FAB5C1D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B5D2B-AE0B-440A-9341-53C6EAFB91B7}"/>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6718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13BB-68E5-4122-A6DA-59B4D95FD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29CB7-A966-46D8-9091-B21237F2E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FCF14-8069-49D9-985B-2D308D5A9148}"/>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7D188A03-70FF-4D41-AD03-46AB61F75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CBB2D-5612-43FA-A957-7757DECE9AEE}"/>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6540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129E-51BD-47A2-B62F-79189ABB6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20B25-AEF2-428E-8187-4587C4A0A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2E91D-C46E-4C7B-9A33-B04527EED547}"/>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1F3DDF82-758D-41FD-9009-6E25272AC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6A103-4DB7-4E28-B126-086414812C5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68223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87C0-DECA-4B8A-A6C6-501B97FE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95F9AF-97A2-413F-8648-E60FF8343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5917CF-CE5A-4972-B3FE-1A4B1BB7C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ADD551-138D-4B58-A422-8FC327F1DBED}"/>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6" name="Footer Placeholder 5">
            <a:extLst>
              <a:ext uri="{FF2B5EF4-FFF2-40B4-BE49-F238E27FC236}">
                <a16:creationId xmlns:a16="http://schemas.microsoft.com/office/drawing/2014/main" id="{7EF8C82B-DC9C-43AA-BCF6-1CDD403BA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C033A-CE47-4C50-AB30-9B96BFD143AF}"/>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70818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4ECC-B6D9-4BDE-8756-A3FF9ED31B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6893FB-792F-4B86-9D77-34F5BE65C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7057D-4145-4642-9F57-929CF14875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B9F198-26F8-424B-9D31-A50C03934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86C76A-3779-4485-8A71-C181F573AD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509E3-7EBD-41A0-BAE8-CEEF984F6F86}"/>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8" name="Footer Placeholder 7">
            <a:extLst>
              <a:ext uri="{FF2B5EF4-FFF2-40B4-BE49-F238E27FC236}">
                <a16:creationId xmlns:a16="http://schemas.microsoft.com/office/drawing/2014/main" id="{D44F2C6E-4CEB-409F-B521-7A030116F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899C9-3E55-4948-B05B-E63A91AF1C9B}"/>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62815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2733-B850-4DCE-AEFF-40465A4727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45653-35CE-4666-A4A7-F025D08DF5BB}"/>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4" name="Footer Placeholder 3">
            <a:extLst>
              <a:ext uri="{FF2B5EF4-FFF2-40B4-BE49-F238E27FC236}">
                <a16:creationId xmlns:a16="http://schemas.microsoft.com/office/drawing/2014/main" id="{8D92DAB7-6BD0-4A67-B67F-1C49D257FB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9D1E7E-E5BD-496E-9132-AEA565BFE9C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32138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5C66E-5869-43A6-B5EF-82624890E730}"/>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3" name="Footer Placeholder 2">
            <a:extLst>
              <a:ext uri="{FF2B5EF4-FFF2-40B4-BE49-F238E27FC236}">
                <a16:creationId xmlns:a16="http://schemas.microsoft.com/office/drawing/2014/main" id="{74BD64A4-EAA7-4E7F-86E9-B8DA6078CB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F66F5-3B3D-4C52-8039-05D51DAF5E9C}"/>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340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6FF5-3C16-474C-B65B-B4AAA18ED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C100FC-A1A2-457D-BF81-074D2F088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E1E5C-8A18-4EFE-A170-FBC5D7398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68146-874B-4149-96E7-7CEBF9F09F7B}"/>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6" name="Footer Placeholder 5">
            <a:extLst>
              <a:ext uri="{FF2B5EF4-FFF2-40B4-BE49-F238E27FC236}">
                <a16:creationId xmlns:a16="http://schemas.microsoft.com/office/drawing/2014/main" id="{ACA050ED-727B-474A-8F45-DF457352F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6FAD6-5F66-4DCF-B515-BF1202E55A9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40265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1B58-A05A-46D3-B54C-A546DD5DB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07D109-B0D5-4548-9DFB-1D7FC3457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2E34CB-AE4E-4F58-A4C5-F44684792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661BB-ADE6-45F6-A807-7FC6E7E9DB1E}"/>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6" name="Footer Placeholder 5">
            <a:extLst>
              <a:ext uri="{FF2B5EF4-FFF2-40B4-BE49-F238E27FC236}">
                <a16:creationId xmlns:a16="http://schemas.microsoft.com/office/drawing/2014/main" id="{49147E5E-75EE-4CB3-AC84-F4337B7EE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6913A-6350-400A-86D3-BA913C3920A3}"/>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48123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78013-BE3F-4F59-AAF7-A307B378C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3F8CE3-E99F-4C71-B19B-8896B1F13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E0694-92C3-45BA-AF9A-F8F556F08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7BA611FA-B033-4D6A-9B87-300EC179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03319-0758-474F-9767-1D16EF1581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B52DD-A611-48EF-A1CE-96C338436228}" type="slidenum">
              <a:rPr lang="en-US" smtClean="0"/>
              <a:t>‹#›</a:t>
            </a:fld>
            <a:endParaRPr lang="en-US"/>
          </a:p>
        </p:txBody>
      </p:sp>
    </p:spTree>
    <p:extLst>
      <p:ext uri="{BB962C8B-B14F-4D97-AF65-F5344CB8AC3E}">
        <p14:creationId xmlns:p14="http://schemas.microsoft.com/office/powerpoint/2010/main" val="4113474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902A-F78D-4B2A-8DBB-042F1DA2A7C9}"/>
              </a:ext>
            </a:extLst>
          </p:cNvPr>
          <p:cNvSpPr>
            <a:spLocks noGrp="1"/>
          </p:cNvSpPr>
          <p:nvPr>
            <p:ph type="ctrTitle"/>
          </p:nvPr>
        </p:nvSpPr>
        <p:spPr>
          <a:xfrm>
            <a:off x="1524000" y="1927991"/>
            <a:ext cx="9144000" cy="790986"/>
          </a:xfrm>
        </p:spPr>
        <p:txBody>
          <a:bodyPr>
            <a:normAutofit fontScale="90000"/>
          </a:bodyPr>
          <a:lstStyle/>
          <a:p>
            <a:r>
              <a:rPr lang="en-US" sz="5400" dirty="0"/>
              <a:t>Craft Beers and Breweries</a:t>
            </a:r>
          </a:p>
        </p:txBody>
      </p:sp>
      <p:sp>
        <p:nvSpPr>
          <p:cNvPr id="3" name="Subtitle 2">
            <a:extLst>
              <a:ext uri="{FF2B5EF4-FFF2-40B4-BE49-F238E27FC236}">
                <a16:creationId xmlns:a16="http://schemas.microsoft.com/office/drawing/2014/main" id="{CAF30986-4BCD-4A87-A58D-735D6157975B}"/>
              </a:ext>
            </a:extLst>
          </p:cNvPr>
          <p:cNvSpPr>
            <a:spLocks noGrp="1"/>
          </p:cNvSpPr>
          <p:nvPr>
            <p:ph type="subTitle" idx="1"/>
          </p:nvPr>
        </p:nvSpPr>
        <p:spPr>
          <a:xfrm>
            <a:off x="1475555" y="2954085"/>
            <a:ext cx="9144000" cy="1655762"/>
          </a:xfrm>
        </p:spPr>
        <p:txBody>
          <a:bodyPr/>
          <a:lstStyle/>
          <a:p>
            <a:r>
              <a:rPr lang="en-US" dirty="0"/>
              <a:t>Kebur Fantahun and Ricco Ferraro</a:t>
            </a:r>
          </a:p>
          <a:p>
            <a:r>
              <a:rPr lang="en-US" dirty="0"/>
              <a:t>03/07/2021</a:t>
            </a:r>
          </a:p>
        </p:txBody>
      </p:sp>
    </p:spTree>
    <p:extLst>
      <p:ext uri="{BB962C8B-B14F-4D97-AF65-F5344CB8AC3E}">
        <p14:creationId xmlns:p14="http://schemas.microsoft.com/office/powerpoint/2010/main" val="227816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8AFD-0E51-8947-816A-69CAC02FD866}"/>
              </a:ext>
            </a:extLst>
          </p:cNvPr>
          <p:cNvSpPr>
            <a:spLocks noGrp="1"/>
          </p:cNvSpPr>
          <p:nvPr>
            <p:ph type="title"/>
          </p:nvPr>
        </p:nvSpPr>
        <p:spPr/>
        <p:txBody>
          <a:bodyPr/>
          <a:lstStyle/>
          <a:p>
            <a:r>
              <a:rPr lang="en-US" dirty="0"/>
              <a:t>ABV Distribution</a:t>
            </a:r>
          </a:p>
        </p:txBody>
      </p:sp>
      <p:pic>
        <p:nvPicPr>
          <p:cNvPr id="6" name="Content Placeholder 5" descr="Chart, histogram&#10;&#10;Description automatically generated">
            <a:extLst>
              <a:ext uri="{FF2B5EF4-FFF2-40B4-BE49-F238E27FC236}">
                <a16:creationId xmlns:a16="http://schemas.microsoft.com/office/drawing/2014/main" id="{36453E16-22EE-444B-8383-037E38A94E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9459" y="1262507"/>
            <a:ext cx="9393082" cy="5230368"/>
          </a:xfrm>
        </p:spPr>
      </p:pic>
    </p:spTree>
    <p:extLst>
      <p:ext uri="{BB962C8B-B14F-4D97-AF65-F5344CB8AC3E}">
        <p14:creationId xmlns:p14="http://schemas.microsoft.com/office/powerpoint/2010/main" val="302922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6B49-8973-41C3-AD28-11C10B9953D8}"/>
              </a:ext>
            </a:extLst>
          </p:cNvPr>
          <p:cNvSpPr>
            <a:spLocks noGrp="1"/>
          </p:cNvSpPr>
          <p:nvPr>
            <p:ph type="title"/>
          </p:nvPr>
        </p:nvSpPr>
        <p:spPr/>
        <p:txBody>
          <a:bodyPr/>
          <a:lstStyle/>
          <a:p>
            <a:r>
              <a:rPr lang="en-US" dirty="0"/>
              <a:t>Summary Statistics</a:t>
            </a:r>
          </a:p>
        </p:txBody>
      </p:sp>
      <p:pic>
        <p:nvPicPr>
          <p:cNvPr id="4" name="Picture 3">
            <a:extLst>
              <a:ext uri="{FF2B5EF4-FFF2-40B4-BE49-F238E27FC236}">
                <a16:creationId xmlns:a16="http://schemas.microsoft.com/office/drawing/2014/main" id="{703E909D-AE5B-F34F-B265-FEDBBDCD5F5C}"/>
              </a:ext>
            </a:extLst>
          </p:cNvPr>
          <p:cNvPicPr>
            <a:picLocks noChangeAspect="1"/>
          </p:cNvPicPr>
          <p:nvPr/>
        </p:nvPicPr>
        <p:blipFill rotWithShape="1">
          <a:blip r:embed="rId3"/>
          <a:srcRect b="1710"/>
          <a:stretch/>
        </p:blipFill>
        <p:spPr>
          <a:xfrm>
            <a:off x="707921" y="1690689"/>
            <a:ext cx="11002297" cy="4476648"/>
          </a:xfrm>
          <a:prstGeom prst="rect">
            <a:avLst/>
          </a:prstGeom>
        </p:spPr>
      </p:pic>
    </p:spTree>
    <p:extLst>
      <p:ext uri="{BB962C8B-B14F-4D97-AF65-F5344CB8AC3E}">
        <p14:creationId xmlns:p14="http://schemas.microsoft.com/office/powerpoint/2010/main" val="4143373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D165-26FE-F14F-9BB9-F8919F5225DA}"/>
              </a:ext>
            </a:extLst>
          </p:cNvPr>
          <p:cNvSpPr>
            <a:spLocks noGrp="1"/>
          </p:cNvSpPr>
          <p:nvPr>
            <p:ph type="title"/>
          </p:nvPr>
        </p:nvSpPr>
        <p:spPr/>
        <p:txBody>
          <a:bodyPr/>
          <a:lstStyle/>
          <a:p>
            <a:r>
              <a:rPr lang="en-US" dirty="0"/>
              <a:t>ABV vs IBU Relationship</a:t>
            </a:r>
          </a:p>
        </p:txBody>
      </p:sp>
      <p:pic>
        <p:nvPicPr>
          <p:cNvPr id="4" name="Content Placeholder 3">
            <a:extLst>
              <a:ext uri="{FF2B5EF4-FFF2-40B4-BE49-F238E27FC236}">
                <a16:creationId xmlns:a16="http://schemas.microsoft.com/office/drawing/2014/main" id="{933AC731-58B8-7942-AA2C-009B5D15A2D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26550" y="1262507"/>
            <a:ext cx="9938900" cy="5230368"/>
          </a:xfrm>
          <a:prstGeom prst="rect">
            <a:avLst/>
          </a:prstGeom>
        </p:spPr>
      </p:pic>
    </p:spTree>
    <p:extLst>
      <p:ext uri="{BB962C8B-B14F-4D97-AF65-F5344CB8AC3E}">
        <p14:creationId xmlns:p14="http://schemas.microsoft.com/office/powerpoint/2010/main" val="288991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3F04-E8E9-4816-8035-DDC55DE2ABCC}"/>
              </a:ext>
            </a:extLst>
          </p:cNvPr>
          <p:cNvSpPr>
            <a:spLocks noGrp="1"/>
          </p:cNvSpPr>
          <p:nvPr>
            <p:ph type="title"/>
          </p:nvPr>
        </p:nvSpPr>
        <p:spPr/>
        <p:txBody>
          <a:bodyPr/>
          <a:lstStyle/>
          <a:p>
            <a:r>
              <a:rPr lang="en-US" dirty="0"/>
              <a:t>What about IPA’s vs Other Ales?</a:t>
            </a:r>
          </a:p>
        </p:txBody>
      </p:sp>
      <p:pic>
        <p:nvPicPr>
          <p:cNvPr id="9" name="Content Placeholder 8">
            <a:extLst>
              <a:ext uri="{FF2B5EF4-FFF2-40B4-BE49-F238E27FC236}">
                <a16:creationId xmlns:a16="http://schemas.microsoft.com/office/drawing/2014/main" id="{8E12D92B-FFC3-4D74-B906-840BDA75A5D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27150" y="1387741"/>
            <a:ext cx="9937699" cy="5214595"/>
          </a:xfrm>
        </p:spPr>
      </p:pic>
    </p:spTree>
    <p:extLst>
      <p:ext uri="{BB962C8B-B14F-4D97-AF65-F5344CB8AC3E}">
        <p14:creationId xmlns:p14="http://schemas.microsoft.com/office/powerpoint/2010/main" val="3688509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3F04-E8E9-4816-8035-DDC55DE2ABCC}"/>
              </a:ext>
            </a:extLst>
          </p:cNvPr>
          <p:cNvSpPr>
            <a:spLocks noGrp="1"/>
          </p:cNvSpPr>
          <p:nvPr>
            <p:ph type="title"/>
          </p:nvPr>
        </p:nvSpPr>
        <p:spPr/>
        <p:txBody>
          <a:bodyPr/>
          <a:lstStyle/>
          <a:p>
            <a:r>
              <a:rPr lang="en-US"/>
              <a:t>What about IPA’s vs Other Ales?</a:t>
            </a:r>
            <a:endParaRPr lang="en-US" dirty="0"/>
          </a:p>
        </p:txBody>
      </p:sp>
      <p:pic>
        <p:nvPicPr>
          <p:cNvPr id="9" name="Content Placeholder 8">
            <a:extLst>
              <a:ext uri="{FF2B5EF4-FFF2-40B4-BE49-F238E27FC236}">
                <a16:creationId xmlns:a16="http://schemas.microsoft.com/office/drawing/2014/main" id="{8E12D92B-FFC3-4D74-B906-840BDA75A5D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66" t="580" b="-1"/>
          <a:stretch/>
        </p:blipFill>
        <p:spPr>
          <a:xfrm>
            <a:off x="1137767" y="1396968"/>
            <a:ext cx="9916466" cy="5230368"/>
          </a:xfrm>
        </p:spPr>
      </p:pic>
    </p:spTree>
    <p:extLst>
      <p:ext uri="{BB962C8B-B14F-4D97-AF65-F5344CB8AC3E}">
        <p14:creationId xmlns:p14="http://schemas.microsoft.com/office/powerpoint/2010/main" val="1966048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B4E9-F367-41C8-AAF5-106C6A8C5D51}"/>
              </a:ext>
            </a:extLst>
          </p:cNvPr>
          <p:cNvSpPr>
            <a:spLocks noGrp="1"/>
          </p:cNvSpPr>
          <p:nvPr>
            <p:ph type="title"/>
          </p:nvPr>
        </p:nvSpPr>
        <p:spPr/>
        <p:txBody>
          <a:bodyPr/>
          <a:lstStyle/>
          <a:p>
            <a:r>
              <a:rPr lang="en-US" dirty="0"/>
              <a:t> Classification of ‘IPA’s’ vs ‘Other Ales’</a:t>
            </a:r>
          </a:p>
        </p:txBody>
      </p:sp>
      <p:sp>
        <p:nvSpPr>
          <p:cNvPr id="3" name="Content Placeholder 2">
            <a:extLst>
              <a:ext uri="{FF2B5EF4-FFF2-40B4-BE49-F238E27FC236}">
                <a16:creationId xmlns:a16="http://schemas.microsoft.com/office/drawing/2014/main" id="{798483FF-C869-42A0-A7E4-F1E130AE890A}"/>
              </a:ext>
            </a:extLst>
          </p:cNvPr>
          <p:cNvSpPr>
            <a:spLocks noGrp="1"/>
          </p:cNvSpPr>
          <p:nvPr>
            <p:ph idx="1"/>
          </p:nvPr>
        </p:nvSpPr>
        <p:spPr/>
        <p:txBody>
          <a:bodyPr/>
          <a:lstStyle/>
          <a:p>
            <a:r>
              <a:rPr lang="en-US" dirty="0"/>
              <a:t>We classified ‘IPA’s’ vs ‘Other Ales’ by IBU and ABV</a:t>
            </a:r>
          </a:p>
          <a:p>
            <a:r>
              <a:rPr lang="en-US" dirty="0"/>
              <a:t>We used a nonparametric model(kNN with k = 6) </a:t>
            </a:r>
          </a:p>
          <a:p>
            <a:r>
              <a:rPr lang="en-US" dirty="0"/>
              <a:t>Classification accuracy was 89% (P-value &lt; 2e-16)</a:t>
            </a:r>
          </a:p>
          <a:p>
            <a:r>
              <a:rPr lang="en-US" dirty="0"/>
              <a:t>We can be 95% confident that the true accuracy for our model is between [0.8537, 0.9355]</a:t>
            </a:r>
          </a:p>
        </p:txBody>
      </p:sp>
    </p:spTree>
    <p:extLst>
      <p:ext uri="{BB962C8B-B14F-4D97-AF65-F5344CB8AC3E}">
        <p14:creationId xmlns:p14="http://schemas.microsoft.com/office/powerpoint/2010/main" val="232219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alendar&#10;&#10;Description automatically generated">
            <a:extLst>
              <a:ext uri="{FF2B5EF4-FFF2-40B4-BE49-F238E27FC236}">
                <a16:creationId xmlns:a16="http://schemas.microsoft.com/office/drawing/2014/main" id="{53AD954E-8689-499A-80B0-A8D6CBF632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829" b="486"/>
          <a:stretch/>
        </p:blipFill>
        <p:spPr>
          <a:xfrm>
            <a:off x="725714" y="124942"/>
            <a:ext cx="10740571" cy="6608116"/>
          </a:xfrm>
        </p:spPr>
      </p:pic>
    </p:spTree>
    <p:extLst>
      <p:ext uri="{BB962C8B-B14F-4D97-AF65-F5344CB8AC3E}">
        <p14:creationId xmlns:p14="http://schemas.microsoft.com/office/powerpoint/2010/main" val="1523408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B4E9-F367-41C8-AAF5-106C6A8C5D51}"/>
              </a:ext>
            </a:extLst>
          </p:cNvPr>
          <p:cNvSpPr>
            <a:spLocks noGrp="1"/>
          </p:cNvSpPr>
          <p:nvPr>
            <p:ph type="title"/>
          </p:nvPr>
        </p:nvSpPr>
        <p:spPr/>
        <p:txBody>
          <a:bodyPr/>
          <a:lstStyle/>
          <a:p>
            <a:r>
              <a:rPr lang="en-US" dirty="0"/>
              <a:t> Classification of Ounces vs State</a:t>
            </a:r>
          </a:p>
        </p:txBody>
      </p:sp>
      <p:sp>
        <p:nvSpPr>
          <p:cNvPr id="3" name="Content Placeholder 2">
            <a:extLst>
              <a:ext uri="{FF2B5EF4-FFF2-40B4-BE49-F238E27FC236}">
                <a16:creationId xmlns:a16="http://schemas.microsoft.com/office/drawing/2014/main" id="{798483FF-C869-42A0-A7E4-F1E130AE890A}"/>
              </a:ext>
            </a:extLst>
          </p:cNvPr>
          <p:cNvSpPr>
            <a:spLocks noGrp="1"/>
          </p:cNvSpPr>
          <p:nvPr>
            <p:ph idx="1"/>
          </p:nvPr>
        </p:nvSpPr>
        <p:spPr/>
        <p:txBody>
          <a:bodyPr/>
          <a:lstStyle/>
          <a:p>
            <a:r>
              <a:rPr lang="en-US" dirty="0"/>
              <a:t>We classified Ounces vs State by IBU and ABV</a:t>
            </a:r>
          </a:p>
          <a:p>
            <a:r>
              <a:rPr lang="en-US" dirty="0"/>
              <a:t>We used a nonparametric model(kNN with k = 8) </a:t>
            </a:r>
          </a:p>
          <a:p>
            <a:r>
              <a:rPr lang="en-US" dirty="0"/>
              <a:t>Classification accuracy was 71.4 % (P-value &lt; 2e-16)</a:t>
            </a:r>
          </a:p>
          <a:p>
            <a:r>
              <a:rPr lang="en-US" dirty="0"/>
              <a:t>We can be 95% confident that the true accuracy for our model is between [0.8537, 0.9355]</a:t>
            </a:r>
          </a:p>
        </p:txBody>
      </p:sp>
    </p:spTree>
    <p:extLst>
      <p:ext uri="{BB962C8B-B14F-4D97-AF65-F5344CB8AC3E}">
        <p14:creationId xmlns:p14="http://schemas.microsoft.com/office/powerpoint/2010/main" val="3628741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AA78-DEA9-6A40-ACAD-B576347B8854}"/>
              </a:ext>
            </a:extLst>
          </p:cNvPr>
          <p:cNvSpPr>
            <a:spLocks noGrp="1"/>
          </p:cNvSpPr>
          <p:nvPr>
            <p:ph type="title"/>
          </p:nvPr>
        </p:nvSpPr>
        <p:spPr/>
        <p:txBody>
          <a:bodyPr/>
          <a:lstStyle/>
          <a:p>
            <a:r>
              <a:rPr lang="en-US" dirty="0"/>
              <a:t>Appendix: ABV vs IBU Relationship</a:t>
            </a:r>
          </a:p>
        </p:txBody>
      </p:sp>
      <p:sp>
        <p:nvSpPr>
          <p:cNvPr id="3" name="Content Placeholder 2">
            <a:extLst>
              <a:ext uri="{FF2B5EF4-FFF2-40B4-BE49-F238E27FC236}">
                <a16:creationId xmlns:a16="http://schemas.microsoft.com/office/drawing/2014/main" id="{85FD0ED3-039D-FD4F-AE17-70CD1E550E16}"/>
              </a:ext>
            </a:extLst>
          </p:cNvPr>
          <p:cNvSpPr>
            <a:spLocks noGrp="1"/>
          </p:cNvSpPr>
          <p:nvPr>
            <p:ph idx="1"/>
          </p:nvPr>
        </p:nvSpPr>
        <p:spPr>
          <a:xfrm>
            <a:off x="838200" y="1403709"/>
            <a:ext cx="10515600" cy="4351338"/>
          </a:xfrm>
        </p:spPr>
        <p:txBody>
          <a:bodyPr/>
          <a:lstStyle/>
          <a:p>
            <a:r>
              <a:rPr lang="en-US" sz="2000" dirty="0"/>
              <a:t>Residuals after fitting Multiple Linear Regression, Linear-Linear: IBU vs ABV model</a:t>
            </a:r>
          </a:p>
          <a:p>
            <a:r>
              <a:rPr lang="en-US" sz="2000" dirty="0"/>
              <a:t>IBU given State, ABV</a:t>
            </a:r>
          </a:p>
          <a:p>
            <a:endParaRPr lang="en-US" dirty="0"/>
          </a:p>
        </p:txBody>
      </p:sp>
      <p:pic>
        <p:nvPicPr>
          <p:cNvPr id="4" name="Picture 3">
            <a:extLst>
              <a:ext uri="{FF2B5EF4-FFF2-40B4-BE49-F238E27FC236}">
                <a16:creationId xmlns:a16="http://schemas.microsoft.com/office/drawing/2014/main" id="{375F4F18-BF9C-254B-9AF6-53B5F23B255C}"/>
              </a:ext>
            </a:extLst>
          </p:cNvPr>
          <p:cNvPicPr>
            <a:picLocks noChangeAspect="1"/>
          </p:cNvPicPr>
          <p:nvPr/>
        </p:nvPicPr>
        <p:blipFill rotWithShape="1">
          <a:blip r:embed="rId3"/>
          <a:srcRect l="1544"/>
          <a:stretch/>
        </p:blipFill>
        <p:spPr>
          <a:xfrm>
            <a:off x="2955563" y="2385756"/>
            <a:ext cx="6280873" cy="3848396"/>
          </a:xfrm>
          <a:prstGeom prst="rect">
            <a:avLst/>
          </a:prstGeom>
        </p:spPr>
      </p:pic>
    </p:spTree>
    <p:extLst>
      <p:ext uri="{BB962C8B-B14F-4D97-AF65-F5344CB8AC3E}">
        <p14:creationId xmlns:p14="http://schemas.microsoft.com/office/powerpoint/2010/main" val="46705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45CD-353B-2040-810E-E752C9A5A012}"/>
              </a:ext>
            </a:extLst>
          </p:cNvPr>
          <p:cNvSpPr>
            <a:spLocks noGrp="1"/>
          </p:cNvSpPr>
          <p:nvPr>
            <p:ph type="title"/>
          </p:nvPr>
        </p:nvSpPr>
        <p:spPr/>
        <p:txBody>
          <a:bodyPr/>
          <a:lstStyle/>
          <a:p>
            <a:r>
              <a:rPr lang="en-US" dirty="0"/>
              <a:t>Dataset</a:t>
            </a:r>
          </a:p>
        </p:txBody>
      </p:sp>
      <p:sp>
        <p:nvSpPr>
          <p:cNvPr id="5" name="TextBox 4">
            <a:extLst>
              <a:ext uri="{FF2B5EF4-FFF2-40B4-BE49-F238E27FC236}">
                <a16:creationId xmlns:a16="http://schemas.microsoft.com/office/drawing/2014/main" id="{03CC7613-9985-574D-ADAF-25A6AEC97373}"/>
              </a:ext>
            </a:extLst>
          </p:cNvPr>
          <p:cNvSpPr txBox="1"/>
          <p:nvPr/>
        </p:nvSpPr>
        <p:spPr>
          <a:xfrm>
            <a:off x="685023" y="1321356"/>
            <a:ext cx="7882479" cy="369332"/>
          </a:xfrm>
          <a:prstGeom prst="rect">
            <a:avLst/>
          </a:prstGeom>
          <a:noFill/>
        </p:spPr>
        <p:txBody>
          <a:bodyPr wrap="none" rtlCol="0">
            <a:spAutoFit/>
          </a:bodyPr>
          <a:lstStyle/>
          <a:p>
            <a:r>
              <a:rPr lang="en-US" dirty="0"/>
              <a:t>The beer data collected across the United States includes the following properties:</a:t>
            </a:r>
          </a:p>
        </p:txBody>
      </p:sp>
      <p:pic>
        <p:nvPicPr>
          <p:cNvPr id="8" name="Picture 7">
            <a:extLst>
              <a:ext uri="{FF2B5EF4-FFF2-40B4-BE49-F238E27FC236}">
                <a16:creationId xmlns:a16="http://schemas.microsoft.com/office/drawing/2014/main" id="{E9AEA8AC-734C-4843-A519-B1D678B256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0850" y="1994354"/>
            <a:ext cx="4192944" cy="4233358"/>
          </a:xfrm>
          <a:prstGeom prst="rect">
            <a:avLst/>
          </a:prstGeom>
        </p:spPr>
      </p:pic>
    </p:spTree>
    <p:extLst>
      <p:ext uri="{BB962C8B-B14F-4D97-AF65-F5344CB8AC3E}">
        <p14:creationId xmlns:p14="http://schemas.microsoft.com/office/powerpoint/2010/main" val="420865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210E-8DCF-7A4A-9248-5DD1397A2A70}"/>
              </a:ext>
            </a:extLst>
          </p:cNvPr>
          <p:cNvSpPr>
            <a:spLocks noGrp="1"/>
          </p:cNvSpPr>
          <p:nvPr>
            <p:ph type="title"/>
          </p:nvPr>
        </p:nvSpPr>
        <p:spPr>
          <a:xfrm>
            <a:off x="749710" y="207809"/>
            <a:ext cx="10515600" cy="1325563"/>
          </a:xfrm>
        </p:spPr>
        <p:txBody>
          <a:bodyPr/>
          <a:lstStyle/>
          <a:p>
            <a:r>
              <a:rPr lang="en-US" dirty="0"/>
              <a:t>Number of Breweries in each state</a:t>
            </a:r>
          </a:p>
        </p:txBody>
      </p:sp>
      <p:pic>
        <p:nvPicPr>
          <p:cNvPr id="4" name="Content Placeholder 3">
            <a:extLst>
              <a:ext uri="{FF2B5EF4-FFF2-40B4-BE49-F238E27FC236}">
                <a16:creationId xmlns:a16="http://schemas.microsoft.com/office/drawing/2014/main" id="{E06C964B-40D3-BC44-A6A4-772C4C27A2CC}"/>
              </a:ext>
            </a:extLst>
          </p:cNvPr>
          <p:cNvPicPr>
            <a:picLocks noGrp="1" noChangeAspect="1"/>
          </p:cNvPicPr>
          <p:nvPr>
            <p:ph idx="1"/>
          </p:nvPr>
        </p:nvPicPr>
        <p:blipFill>
          <a:blip r:embed="rId3"/>
          <a:stretch>
            <a:fillRect/>
          </a:stretch>
        </p:blipFill>
        <p:spPr>
          <a:xfrm>
            <a:off x="2070623" y="1316323"/>
            <a:ext cx="7167970" cy="5333868"/>
          </a:xfrm>
          <a:prstGeom prst="rect">
            <a:avLst/>
          </a:prstGeom>
        </p:spPr>
      </p:pic>
      <p:sp>
        <p:nvSpPr>
          <p:cNvPr id="3" name="TextBox 2">
            <a:extLst>
              <a:ext uri="{FF2B5EF4-FFF2-40B4-BE49-F238E27FC236}">
                <a16:creationId xmlns:a16="http://schemas.microsoft.com/office/drawing/2014/main" id="{79CA7A34-0D50-43C2-B6D5-2AADBB883766}"/>
              </a:ext>
            </a:extLst>
          </p:cNvPr>
          <p:cNvSpPr txBox="1"/>
          <p:nvPr/>
        </p:nvSpPr>
        <p:spPr>
          <a:xfrm>
            <a:off x="9708204" y="3445450"/>
            <a:ext cx="2256817" cy="646331"/>
          </a:xfrm>
          <a:prstGeom prst="rect">
            <a:avLst/>
          </a:prstGeom>
          <a:noFill/>
        </p:spPr>
        <p:txBody>
          <a:bodyPr wrap="square" rtlCol="0">
            <a:spAutoFit/>
          </a:bodyPr>
          <a:lstStyle/>
          <a:p>
            <a:r>
              <a:rPr lang="en-US" dirty="0"/>
              <a:t>Max =CO</a:t>
            </a:r>
          </a:p>
          <a:p>
            <a:r>
              <a:rPr lang="en-US" dirty="0"/>
              <a:t>Min = ND</a:t>
            </a:r>
          </a:p>
        </p:txBody>
      </p:sp>
    </p:spTree>
    <p:extLst>
      <p:ext uri="{BB962C8B-B14F-4D97-AF65-F5344CB8AC3E}">
        <p14:creationId xmlns:p14="http://schemas.microsoft.com/office/powerpoint/2010/main" val="245028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208F-259B-4CE8-9BC4-776DC3944C19}"/>
              </a:ext>
            </a:extLst>
          </p:cNvPr>
          <p:cNvSpPr>
            <a:spLocks noGrp="1"/>
          </p:cNvSpPr>
          <p:nvPr>
            <p:ph type="title"/>
          </p:nvPr>
        </p:nvSpPr>
        <p:spPr/>
        <p:txBody>
          <a:bodyPr/>
          <a:lstStyle/>
          <a:p>
            <a:r>
              <a:rPr lang="en-US" dirty="0"/>
              <a:t>Missing Values </a:t>
            </a:r>
          </a:p>
        </p:txBody>
      </p:sp>
      <p:pic>
        <p:nvPicPr>
          <p:cNvPr id="4" name="Content Placeholder 3">
            <a:extLst>
              <a:ext uri="{FF2B5EF4-FFF2-40B4-BE49-F238E27FC236}">
                <a16:creationId xmlns:a16="http://schemas.microsoft.com/office/drawing/2014/main" id="{31D3B1F3-61E5-0B46-8F47-B2202DEA4C0E}"/>
              </a:ext>
            </a:extLst>
          </p:cNvPr>
          <p:cNvPicPr>
            <a:picLocks noGrp="1" noChangeAspect="1"/>
          </p:cNvPicPr>
          <p:nvPr>
            <p:ph idx="1"/>
          </p:nvPr>
        </p:nvPicPr>
        <p:blipFill rotWithShape="1">
          <a:blip r:embed="rId3"/>
          <a:srcRect t="4447"/>
          <a:stretch/>
        </p:blipFill>
        <p:spPr>
          <a:xfrm>
            <a:off x="1809136" y="1690688"/>
            <a:ext cx="7623340" cy="4574766"/>
          </a:xfrm>
          <a:prstGeom prst="rect">
            <a:avLst/>
          </a:prstGeom>
        </p:spPr>
      </p:pic>
    </p:spTree>
    <p:extLst>
      <p:ext uri="{BB962C8B-B14F-4D97-AF65-F5344CB8AC3E}">
        <p14:creationId xmlns:p14="http://schemas.microsoft.com/office/powerpoint/2010/main" val="112377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98CA-8928-E940-B7E5-33D3A7E05222}"/>
              </a:ext>
            </a:extLst>
          </p:cNvPr>
          <p:cNvSpPr>
            <a:spLocks noGrp="1"/>
          </p:cNvSpPr>
          <p:nvPr>
            <p:ph type="title"/>
          </p:nvPr>
        </p:nvSpPr>
        <p:spPr/>
        <p:txBody>
          <a:bodyPr/>
          <a:lstStyle/>
          <a:p>
            <a:r>
              <a:rPr lang="en-US" dirty="0"/>
              <a:t>Missing Data: Strategy</a:t>
            </a:r>
          </a:p>
        </p:txBody>
      </p:sp>
      <p:sp>
        <p:nvSpPr>
          <p:cNvPr id="3" name="Content Placeholder 2">
            <a:extLst>
              <a:ext uri="{FF2B5EF4-FFF2-40B4-BE49-F238E27FC236}">
                <a16:creationId xmlns:a16="http://schemas.microsoft.com/office/drawing/2014/main" id="{14AA9F38-3DD3-0742-BD18-CCCCA0E94C38}"/>
              </a:ext>
            </a:extLst>
          </p:cNvPr>
          <p:cNvSpPr>
            <a:spLocks noGrp="1"/>
          </p:cNvSpPr>
          <p:nvPr>
            <p:ph idx="1"/>
          </p:nvPr>
        </p:nvSpPr>
        <p:spPr/>
        <p:txBody>
          <a:bodyPr/>
          <a:lstStyle/>
          <a:p>
            <a:r>
              <a:rPr lang="en-US" dirty="0"/>
              <a:t>Hand enter all data missing BOTH IBU and ABV</a:t>
            </a:r>
          </a:p>
          <a:p>
            <a:r>
              <a:rPr lang="en-US" dirty="0"/>
              <a:t>Drop entries missing both IBU and ABV with no available data</a:t>
            </a:r>
          </a:p>
          <a:p>
            <a:r>
              <a:rPr lang="en-US" dirty="0"/>
              <a:t>Impute IBU based on Median IBU by style for entries that ONLY lack IBU data. </a:t>
            </a:r>
          </a:p>
        </p:txBody>
      </p:sp>
    </p:spTree>
    <p:extLst>
      <p:ext uri="{BB962C8B-B14F-4D97-AF65-F5344CB8AC3E}">
        <p14:creationId xmlns:p14="http://schemas.microsoft.com/office/powerpoint/2010/main" val="268611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1514-23C4-BB46-82C6-B8B4857D3625}"/>
              </a:ext>
            </a:extLst>
          </p:cNvPr>
          <p:cNvSpPr>
            <a:spLocks noGrp="1"/>
          </p:cNvSpPr>
          <p:nvPr>
            <p:ph type="title"/>
          </p:nvPr>
        </p:nvSpPr>
        <p:spPr/>
        <p:txBody>
          <a:bodyPr/>
          <a:lstStyle/>
          <a:p>
            <a:r>
              <a:rPr lang="en-US" dirty="0"/>
              <a:t>Missing Data: IBU Imputation </a:t>
            </a:r>
          </a:p>
        </p:txBody>
      </p:sp>
      <p:pic>
        <p:nvPicPr>
          <p:cNvPr id="4" name="Content Placeholder 3">
            <a:extLst>
              <a:ext uri="{FF2B5EF4-FFF2-40B4-BE49-F238E27FC236}">
                <a16:creationId xmlns:a16="http://schemas.microsoft.com/office/drawing/2014/main" id="{6CE8CEF7-59D6-9B43-A414-FF6B13FF099A}"/>
              </a:ext>
            </a:extLst>
          </p:cNvPr>
          <p:cNvPicPr>
            <a:picLocks noGrp="1" noChangeAspect="1"/>
          </p:cNvPicPr>
          <p:nvPr>
            <p:ph idx="1"/>
          </p:nvPr>
        </p:nvPicPr>
        <p:blipFill>
          <a:blip r:embed="rId3"/>
          <a:stretch>
            <a:fillRect/>
          </a:stretch>
        </p:blipFill>
        <p:spPr>
          <a:xfrm>
            <a:off x="4449721" y="4506760"/>
            <a:ext cx="4983948" cy="1986115"/>
          </a:xfrm>
          <a:prstGeom prst="rect">
            <a:avLst/>
          </a:prstGeom>
        </p:spPr>
      </p:pic>
      <p:pic>
        <p:nvPicPr>
          <p:cNvPr id="5" name="Picture 4">
            <a:extLst>
              <a:ext uri="{FF2B5EF4-FFF2-40B4-BE49-F238E27FC236}">
                <a16:creationId xmlns:a16="http://schemas.microsoft.com/office/drawing/2014/main" id="{2C4381EC-D1A5-B440-A7EE-D7A0D7096518}"/>
              </a:ext>
            </a:extLst>
          </p:cNvPr>
          <p:cNvPicPr>
            <a:picLocks noChangeAspect="1"/>
          </p:cNvPicPr>
          <p:nvPr/>
        </p:nvPicPr>
        <p:blipFill>
          <a:blip r:embed="rId4"/>
          <a:stretch>
            <a:fillRect/>
          </a:stretch>
        </p:blipFill>
        <p:spPr>
          <a:xfrm>
            <a:off x="4324837" y="1997361"/>
            <a:ext cx="4974336" cy="1803196"/>
          </a:xfrm>
          <a:prstGeom prst="rect">
            <a:avLst/>
          </a:prstGeom>
        </p:spPr>
      </p:pic>
      <p:sp>
        <p:nvSpPr>
          <p:cNvPr id="6" name="TextBox 5">
            <a:extLst>
              <a:ext uri="{FF2B5EF4-FFF2-40B4-BE49-F238E27FC236}">
                <a16:creationId xmlns:a16="http://schemas.microsoft.com/office/drawing/2014/main" id="{8E93F844-83AD-F147-852E-791EB246F713}"/>
              </a:ext>
            </a:extLst>
          </p:cNvPr>
          <p:cNvSpPr txBox="1"/>
          <p:nvPr/>
        </p:nvSpPr>
        <p:spPr>
          <a:xfrm>
            <a:off x="4652888" y="1628029"/>
            <a:ext cx="2159117" cy="369332"/>
          </a:xfrm>
          <a:prstGeom prst="rect">
            <a:avLst/>
          </a:prstGeom>
          <a:noFill/>
        </p:spPr>
        <p:txBody>
          <a:bodyPr wrap="none" rtlCol="0">
            <a:spAutoFit/>
          </a:bodyPr>
          <a:lstStyle/>
          <a:p>
            <a:r>
              <a:rPr lang="en-US" dirty="0"/>
              <a:t>Before IBU Imputation</a:t>
            </a:r>
          </a:p>
        </p:txBody>
      </p:sp>
      <p:sp>
        <p:nvSpPr>
          <p:cNvPr id="7" name="TextBox 6">
            <a:extLst>
              <a:ext uri="{FF2B5EF4-FFF2-40B4-BE49-F238E27FC236}">
                <a16:creationId xmlns:a16="http://schemas.microsoft.com/office/drawing/2014/main" id="{98915DF3-7D6A-DC44-A756-02648D666FB3}"/>
              </a:ext>
            </a:extLst>
          </p:cNvPr>
          <p:cNvSpPr txBox="1"/>
          <p:nvPr/>
        </p:nvSpPr>
        <p:spPr>
          <a:xfrm>
            <a:off x="4620733" y="4083704"/>
            <a:ext cx="2091214" cy="646331"/>
          </a:xfrm>
          <a:prstGeom prst="rect">
            <a:avLst/>
          </a:prstGeom>
          <a:noFill/>
        </p:spPr>
        <p:txBody>
          <a:bodyPr wrap="none" rtlCol="0">
            <a:spAutoFit/>
          </a:bodyPr>
          <a:lstStyle/>
          <a:p>
            <a:r>
              <a:rPr lang="en-US" dirty="0"/>
              <a:t>After IBU Imputation</a:t>
            </a:r>
          </a:p>
          <a:p>
            <a:endParaRPr lang="en-US" dirty="0"/>
          </a:p>
        </p:txBody>
      </p:sp>
      <p:sp>
        <p:nvSpPr>
          <p:cNvPr id="14" name="TextBox 13">
            <a:extLst>
              <a:ext uri="{FF2B5EF4-FFF2-40B4-BE49-F238E27FC236}">
                <a16:creationId xmlns:a16="http://schemas.microsoft.com/office/drawing/2014/main" id="{D7A6B74F-B316-4643-BB2C-5F43B5DCE9BE}"/>
              </a:ext>
            </a:extLst>
          </p:cNvPr>
          <p:cNvSpPr txBox="1"/>
          <p:nvPr/>
        </p:nvSpPr>
        <p:spPr>
          <a:xfrm>
            <a:off x="233652" y="1942728"/>
            <a:ext cx="41390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Impute via the median IBU per style… </a:t>
            </a:r>
          </a:p>
        </p:txBody>
      </p:sp>
    </p:spTree>
    <p:extLst>
      <p:ext uri="{BB962C8B-B14F-4D97-AF65-F5344CB8AC3E}">
        <p14:creationId xmlns:p14="http://schemas.microsoft.com/office/powerpoint/2010/main" val="341939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4418-39BC-8C41-86AB-4B606F648865}"/>
              </a:ext>
            </a:extLst>
          </p:cNvPr>
          <p:cNvSpPr>
            <a:spLocks noGrp="1"/>
          </p:cNvSpPr>
          <p:nvPr>
            <p:ph type="title"/>
          </p:nvPr>
        </p:nvSpPr>
        <p:spPr/>
        <p:txBody>
          <a:bodyPr/>
          <a:lstStyle/>
          <a:p>
            <a:r>
              <a:rPr lang="en-US" dirty="0"/>
              <a:t>Median ABV by State</a:t>
            </a:r>
          </a:p>
        </p:txBody>
      </p:sp>
      <p:pic>
        <p:nvPicPr>
          <p:cNvPr id="7" name="Content Placeholder 6" descr="Chart, bar chart&#10;&#10;Description automatically generated">
            <a:extLst>
              <a:ext uri="{FF2B5EF4-FFF2-40B4-BE49-F238E27FC236}">
                <a16:creationId xmlns:a16="http://schemas.microsoft.com/office/drawing/2014/main" id="{F6B83784-9DC2-4902-8DA3-7F07A229F54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50" r="186"/>
          <a:stretch/>
        </p:blipFill>
        <p:spPr>
          <a:xfrm>
            <a:off x="1397690" y="1498851"/>
            <a:ext cx="9396620" cy="5232917"/>
          </a:xfrm>
        </p:spPr>
      </p:pic>
    </p:spTree>
    <p:extLst>
      <p:ext uri="{BB962C8B-B14F-4D97-AF65-F5344CB8AC3E}">
        <p14:creationId xmlns:p14="http://schemas.microsoft.com/office/powerpoint/2010/main" val="38208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04AD-A2D8-0B4E-B07B-494AB3A47290}"/>
              </a:ext>
            </a:extLst>
          </p:cNvPr>
          <p:cNvSpPr>
            <a:spLocks noGrp="1"/>
          </p:cNvSpPr>
          <p:nvPr>
            <p:ph type="title"/>
          </p:nvPr>
        </p:nvSpPr>
        <p:spPr/>
        <p:txBody>
          <a:bodyPr/>
          <a:lstStyle/>
          <a:p>
            <a:r>
              <a:rPr lang="en-US" dirty="0"/>
              <a:t>Median IBU by State</a:t>
            </a:r>
          </a:p>
        </p:txBody>
      </p:sp>
      <p:pic>
        <p:nvPicPr>
          <p:cNvPr id="7" name="Content Placeholder 6" descr="Chart, histogram&#10;&#10;Description automatically generated">
            <a:extLst>
              <a:ext uri="{FF2B5EF4-FFF2-40B4-BE49-F238E27FC236}">
                <a16:creationId xmlns:a16="http://schemas.microsoft.com/office/drawing/2014/main" id="{2A93BF9F-E082-4A82-8FD6-BC0C76BC82A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98"/>
          <a:stretch/>
        </p:blipFill>
        <p:spPr>
          <a:xfrm>
            <a:off x="1386840" y="1394459"/>
            <a:ext cx="9418320" cy="5228699"/>
          </a:xfrm>
        </p:spPr>
      </p:pic>
    </p:spTree>
    <p:extLst>
      <p:ext uri="{BB962C8B-B14F-4D97-AF65-F5344CB8AC3E}">
        <p14:creationId xmlns:p14="http://schemas.microsoft.com/office/powerpoint/2010/main" val="35039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1AB8-B1B3-4F8E-9FD6-A2EBA7EA7354}"/>
              </a:ext>
            </a:extLst>
          </p:cNvPr>
          <p:cNvSpPr>
            <a:spLocks noGrp="1"/>
          </p:cNvSpPr>
          <p:nvPr>
            <p:ph type="title"/>
          </p:nvPr>
        </p:nvSpPr>
        <p:spPr/>
        <p:txBody>
          <a:bodyPr/>
          <a:lstStyle/>
          <a:p>
            <a:r>
              <a:rPr lang="en-US" dirty="0"/>
              <a:t>Which states have the max ABV/IBU?</a:t>
            </a:r>
          </a:p>
        </p:txBody>
      </p:sp>
      <p:sp>
        <p:nvSpPr>
          <p:cNvPr id="3" name="Content Placeholder 2">
            <a:extLst>
              <a:ext uri="{FF2B5EF4-FFF2-40B4-BE49-F238E27FC236}">
                <a16:creationId xmlns:a16="http://schemas.microsoft.com/office/drawing/2014/main" id="{F2E896DE-B666-4839-9B6D-894845485AB2}"/>
              </a:ext>
            </a:extLst>
          </p:cNvPr>
          <p:cNvSpPr>
            <a:spLocks noGrp="1"/>
          </p:cNvSpPr>
          <p:nvPr>
            <p:ph idx="1"/>
          </p:nvPr>
        </p:nvSpPr>
        <p:spPr/>
        <p:txBody>
          <a:bodyPr/>
          <a:lstStyle/>
          <a:p>
            <a:r>
              <a:rPr lang="en-US" dirty="0"/>
              <a:t>Colorado has the max ABV at 12.8%</a:t>
            </a:r>
          </a:p>
          <a:p>
            <a:r>
              <a:rPr lang="en-US" dirty="0"/>
              <a:t>Oregon has the highest IBU at 138. </a:t>
            </a:r>
          </a:p>
        </p:txBody>
      </p:sp>
    </p:spTree>
    <p:extLst>
      <p:ext uri="{BB962C8B-B14F-4D97-AF65-F5344CB8AC3E}">
        <p14:creationId xmlns:p14="http://schemas.microsoft.com/office/powerpoint/2010/main" val="1029887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1244</Words>
  <Application>Microsoft Macintosh PowerPoint</Application>
  <PresentationFormat>Widescreen</PresentationFormat>
  <Paragraphs>99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Source Sans Pro</vt:lpstr>
      <vt:lpstr>Office Theme</vt:lpstr>
      <vt:lpstr>Craft Beers and Breweries</vt:lpstr>
      <vt:lpstr>Dataset</vt:lpstr>
      <vt:lpstr>Number of Breweries in each state</vt:lpstr>
      <vt:lpstr>Missing Values </vt:lpstr>
      <vt:lpstr>Missing Data: Strategy</vt:lpstr>
      <vt:lpstr>Missing Data: IBU Imputation </vt:lpstr>
      <vt:lpstr>Median ABV by State</vt:lpstr>
      <vt:lpstr>Median IBU by State</vt:lpstr>
      <vt:lpstr>Which states have the max ABV/IBU?</vt:lpstr>
      <vt:lpstr>ABV Distribution</vt:lpstr>
      <vt:lpstr>Summary Statistics</vt:lpstr>
      <vt:lpstr>ABV vs IBU Relationship</vt:lpstr>
      <vt:lpstr>What about IPA’s vs Other Ales?</vt:lpstr>
      <vt:lpstr>What about IPA’s vs Other Ales?</vt:lpstr>
      <vt:lpstr> Classification of ‘IPA’s’ vs ‘Other Ales’</vt:lpstr>
      <vt:lpstr>PowerPoint Presentation</vt:lpstr>
      <vt:lpstr> Classification of Ounces vs State</vt:lpstr>
      <vt:lpstr>Appendix: ABV vs IBU Relationship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Beers and Breweries: ABV vs IBU Initial EDA</dc:title>
  <dc:creator>Fantahun, Kebur</dc:creator>
  <cp:lastModifiedBy>Ferraro, Ricco</cp:lastModifiedBy>
  <cp:revision>52</cp:revision>
  <dcterms:created xsi:type="dcterms:W3CDTF">2021-02-21T11:35:18Z</dcterms:created>
  <dcterms:modified xsi:type="dcterms:W3CDTF">2021-03-08T06:31:59Z</dcterms:modified>
</cp:coreProperties>
</file>