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69" r:id="rId4"/>
    <p:sldId id="265" r:id="rId5"/>
    <p:sldId id="260" r:id="rId6"/>
    <p:sldId id="272" r:id="rId7"/>
    <p:sldId id="271" r:id="rId8"/>
    <p:sldId id="273" r:id="rId9"/>
    <p:sldId id="274" r:id="rId10"/>
    <p:sldId id="263" r:id="rId11"/>
    <p:sldId id="264" r:id="rId12"/>
    <p:sldId id="275" r:id="rId13"/>
    <p:sldId id="261" r:id="rId14"/>
    <p:sldId id="276" r:id="rId15"/>
    <p:sldId id="279" r:id="rId16"/>
    <p:sldId id="280" r:id="rId17"/>
    <p:sldId id="281" r:id="rId18"/>
    <p:sldId id="282" r:id="rId19"/>
    <p:sldId id="283"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22" autoAdjust="0"/>
    <p:restoredTop sz="76243" autoAdjust="0"/>
  </p:normalViewPr>
  <p:slideViewPr>
    <p:cSldViewPr snapToGrid="0">
      <p:cViewPr varScale="1">
        <p:scale>
          <a:sx n="211" d="100"/>
          <a:sy n="211" d="100"/>
        </p:scale>
        <p:origin x="2520" y="192"/>
      </p:cViewPr>
      <p:guideLst/>
    </p:cSldViewPr>
  </p:slideViewPr>
  <p:notesTextViewPr>
    <p:cViewPr>
      <p:scale>
        <a:sx n="265" d="100"/>
        <a:sy n="26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this distribution is right skewed. Bitter beer, although popular, is still not more popular than light beer which is not as hoppy. </a:t>
            </a:r>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38156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both distributions are right skewed, and for a set ABV value IPA’s are more right skewed. </a:t>
            </a:r>
          </a:p>
          <a:p>
            <a:r>
              <a:rPr lang="en-US" dirty="0"/>
              <a:t>It is possible that discerning IPA drinkers might drink fewer beers or pay more for their beer and as such require a higher ABV to get the same buzz.</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75766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successful classification of IPAs vs Other Ales reinforces the notions that the relationship between IBU and ABV are different between IPA’s and Other Ales. The reasons for this might include the aforementioned slides. </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369371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ratios between 12- and 16-ounce ales are different for each state highlighting potentially different preferences by state. </a:t>
            </a:r>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250774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when considering what size a beer should be sold in, it could be important to consider what state that beer is going to be brewed in. </a:t>
            </a:r>
          </a:p>
          <a:p>
            <a:endParaRPr lang="en-US" dirty="0"/>
          </a:p>
          <a:p>
            <a:r>
              <a:rPr lang="en-US" dirty="0"/>
              <a:t>This helps align sales with the laws and preferences of that state. For example, Indiana has a high prevalence of 16 ounce ales, whereas Colorado or Texas both lean towards 12 ounce ales. It would be preferable to brew and sell 16 ounce beers in states like Indiana (or other states that have more 16 ounce ales) and 12 ounce beers in Colorado (or other states that have more 12 ounce ales).</a:t>
            </a:r>
          </a:p>
          <a:p>
            <a:endParaRPr lang="en-US" dirty="0"/>
          </a:p>
          <a:p>
            <a:r>
              <a:rPr lang="en-US" dirty="0"/>
              <a:t>The reason for this association may be due to a variety of reasons including income, weather, local diet, and social norms for beer drinkers.</a:t>
            </a:r>
          </a:p>
        </p:txBody>
      </p:sp>
      <p:sp>
        <p:nvSpPr>
          <p:cNvPr id="4" name="Slide Number Placeholder 3"/>
          <p:cNvSpPr>
            <a:spLocks noGrp="1"/>
          </p:cNvSpPr>
          <p:nvPr>
            <p:ph type="sldNum" sz="quarter" idx="5"/>
          </p:nvPr>
        </p:nvSpPr>
        <p:spPr/>
        <p:txBody>
          <a:bodyPr/>
          <a:lstStyle/>
          <a:p>
            <a:fld id="{501499A2-1326-4FB0-82A2-456B0524BFAF}" type="slidenum">
              <a:rPr lang="en-US" smtClean="0"/>
              <a:t>19</a:t>
            </a:fld>
            <a:endParaRPr lang="en-US"/>
          </a:p>
        </p:txBody>
      </p:sp>
    </p:spTree>
    <p:extLst>
      <p:ext uri="{BB962C8B-B14F-4D97-AF65-F5344CB8AC3E}">
        <p14:creationId xmlns:p14="http://schemas.microsoft.com/office/powerpoint/2010/main" val="358594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a:t>
            </a:r>
            <a:r>
              <a:rPr lang="en-US"/>
              <a:t>to assess </a:t>
            </a:r>
            <a:r>
              <a:rPr lang="en-US" dirty="0"/>
              <a:t>existing relationships including IBU and ABV for Ales, across the united states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a:t>
            </a:fld>
            <a:endParaRPr lang="en-US"/>
          </a:p>
        </p:txBody>
      </p:sp>
    </p:spTree>
    <p:extLst>
      <p:ext uri="{BB962C8B-B14F-4D97-AF65-F5344CB8AC3E}">
        <p14:creationId xmlns:p14="http://schemas.microsoft.com/office/powerpoint/2010/main" val="6331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dataset, style is important for us since we imputed based on the median in the same style</a:t>
            </a:r>
          </a:p>
          <a:p>
            <a:endParaRPr lang="en-US" dirty="0"/>
          </a:p>
          <a:p>
            <a:r>
              <a:rPr lang="en-US" dirty="0"/>
              <a:t>Styles of beer: Porters and Lagers, Amber  or Pale ales and the like</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a:p>
            <a:endParaRPr lang="en-US" dirty="0"/>
          </a:p>
          <a:p>
            <a:r>
              <a:rPr lang="en-US" dirty="0"/>
              <a:t>Potential reasons:</a:t>
            </a:r>
          </a:p>
          <a:p>
            <a:r>
              <a:rPr lang="en-US" dirty="0"/>
              <a:t>This is most likely due to factors such as state population,  state demographics and  availability of  materials.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after imputation the median and mean IBU values drop slightly, but this effect is somewhat negligible. We proceeded with our imputed IBU values. </a:t>
            </a:r>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310819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9</a:t>
            </a:fld>
            <a:endParaRPr lang="en-US"/>
          </a:p>
        </p:txBody>
      </p:sp>
    </p:spTree>
    <p:extLst>
      <p:ext uri="{BB962C8B-B14F-4D97-AF65-F5344CB8AC3E}">
        <p14:creationId xmlns:p14="http://schemas.microsoft.com/office/powerpoint/2010/main" val="3293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a:xfrm>
            <a:off x="1524000" y="1927991"/>
            <a:ext cx="9144000" cy="790986"/>
          </a:xfrm>
        </p:spPr>
        <p:txBody>
          <a:bodyPr>
            <a:normAutofit fontScale="90000"/>
          </a:bodyPr>
          <a:lstStyle/>
          <a:p>
            <a:r>
              <a:rPr lang="en-US" sz="5400" dirty="0"/>
              <a:t>Craft Beers and Breweries</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a:xfrm>
            <a:off x="1475555" y="2954085"/>
            <a:ext cx="9144000" cy="1655762"/>
          </a:xfrm>
        </p:spPr>
        <p:txBody>
          <a:bodyPr/>
          <a:lstStyle/>
          <a:p>
            <a:r>
              <a:rPr lang="en-US" dirty="0"/>
              <a:t>Kebur Fantahun and Ricco Ferraro</a:t>
            </a:r>
          </a:p>
          <a:p>
            <a:r>
              <a:rPr lang="en-US" dirty="0"/>
              <a:t>03/07/2021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12.8%</a:t>
            </a:r>
          </a:p>
          <a:p>
            <a:r>
              <a:rPr lang="en-US" dirty="0"/>
              <a:t>Oregon has the highest IBU at 138. </a:t>
            </a:r>
          </a:p>
        </p:txBody>
      </p:sp>
    </p:spTree>
    <p:extLst>
      <p:ext uri="{BB962C8B-B14F-4D97-AF65-F5344CB8AC3E}">
        <p14:creationId xmlns:p14="http://schemas.microsoft.com/office/powerpoint/2010/main" val="102988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B4D7-13FF-43AB-B3F6-5B856AA918AD}"/>
              </a:ext>
            </a:extLst>
          </p:cNvPr>
          <p:cNvSpPr>
            <a:spLocks noGrp="1"/>
          </p:cNvSpPr>
          <p:nvPr>
            <p:ph type="title"/>
          </p:nvPr>
        </p:nvSpPr>
        <p:spPr/>
        <p:txBody>
          <a:bodyPr/>
          <a:lstStyle/>
          <a:p>
            <a:r>
              <a:rPr lang="en-US" dirty="0"/>
              <a:t>IBU Distribution</a:t>
            </a:r>
          </a:p>
        </p:txBody>
      </p:sp>
      <p:pic>
        <p:nvPicPr>
          <p:cNvPr id="4" name="Content Placeholder 3">
            <a:extLst>
              <a:ext uri="{FF2B5EF4-FFF2-40B4-BE49-F238E27FC236}">
                <a16:creationId xmlns:a16="http://schemas.microsoft.com/office/drawing/2014/main" id="{48345F0B-F5C2-164B-8CF1-7176BC8C38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35547" y="1414486"/>
            <a:ext cx="9920905" cy="5230368"/>
          </a:xfrm>
          <a:prstGeom prst="rect">
            <a:avLst/>
          </a:prstGeom>
        </p:spPr>
      </p:pic>
    </p:spTree>
    <p:extLst>
      <p:ext uri="{BB962C8B-B14F-4D97-AF65-F5344CB8AC3E}">
        <p14:creationId xmlns:p14="http://schemas.microsoft.com/office/powerpoint/2010/main" val="406627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dirty="0"/>
              <a:t>What about IPA’s vs Other Ales?</a:t>
            </a:r>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150" y="1387741"/>
            <a:ext cx="9937699" cy="5214595"/>
          </a:xfrm>
        </p:spPr>
      </p:pic>
    </p:spTree>
    <p:extLst>
      <p:ext uri="{BB962C8B-B14F-4D97-AF65-F5344CB8AC3E}">
        <p14:creationId xmlns:p14="http://schemas.microsoft.com/office/powerpoint/2010/main" val="368850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‘IPA’s’ vs ‘Other Ales’</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‘IPA’s’ vs ‘Other Ales’ by IBU and ABV</a:t>
            </a:r>
          </a:p>
          <a:p>
            <a:r>
              <a:rPr lang="en-US" dirty="0"/>
              <a:t>We used a nonparametric model(kNN with k = 6) </a:t>
            </a:r>
          </a:p>
          <a:p>
            <a:r>
              <a:rPr lang="en-US" dirty="0"/>
              <a:t>Classification accuracy was 89%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232219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lendar&#10;&#10;Description automatically generated">
            <a:extLst>
              <a:ext uri="{FF2B5EF4-FFF2-40B4-BE49-F238E27FC236}">
                <a16:creationId xmlns:a16="http://schemas.microsoft.com/office/drawing/2014/main" id="{53AD954E-8689-499A-80B0-A8D6CBF632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29" b="486"/>
          <a:stretch/>
        </p:blipFill>
        <p:spPr>
          <a:xfrm>
            <a:off x="725714" y="124942"/>
            <a:ext cx="10740571" cy="6608116"/>
          </a:xfrm>
        </p:spPr>
      </p:pic>
    </p:spTree>
    <p:extLst>
      <p:ext uri="{BB962C8B-B14F-4D97-AF65-F5344CB8AC3E}">
        <p14:creationId xmlns:p14="http://schemas.microsoft.com/office/powerpoint/2010/main" val="152340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Ounces vs State</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Ounces vs State by IBU and ABV</a:t>
            </a:r>
          </a:p>
          <a:p>
            <a:r>
              <a:rPr lang="en-US" dirty="0"/>
              <a:t>We used a nonparametric model(kNN with k = 8) </a:t>
            </a:r>
          </a:p>
          <a:p>
            <a:r>
              <a:rPr lang="en-US" dirty="0"/>
              <a:t>Classification accuracy was 71.4 %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362874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BBF-CE0E-9E44-8A5C-983D4C8FB6F1}"/>
              </a:ext>
            </a:extLst>
          </p:cNvPr>
          <p:cNvSpPr>
            <a:spLocks noGrp="1"/>
          </p:cNvSpPr>
          <p:nvPr>
            <p:ph type="title"/>
          </p:nvPr>
        </p:nvSpPr>
        <p:spPr/>
        <p:txBody>
          <a:bodyPr/>
          <a:lstStyle/>
          <a:p>
            <a:r>
              <a:rPr lang="en-US" dirty="0"/>
              <a:t>Question of Interest: </a:t>
            </a:r>
          </a:p>
        </p:txBody>
      </p:sp>
      <p:sp>
        <p:nvSpPr>
          <p:cNvPr id="3" name="Content Placeholder 2">
            <a:extLst>
              <a:ext uri="{FF2B5EF4-FFF2-40B4-BE49-F238E27FC236}">
                <a16:creationId xmlns:a16="http://schemas.microsoft.com/office/drawing/2014/main" id="{4755110A-933B-0849-991E-597F4B71B22D}"/>
              </a:ext>
            </a:extLst>
          </p:cNvPr>
          <p:cNvSpPr>
            <a:spLocks noGrp="1"/>
          </p:cNvSpPr>
          <p:nvPr>
            <p:ph idx="1"/>
          </p:nvPr>
        </p:nvSpPr>
        <p:spPr/>
        <p:txBody>
          <a:bodyPr/>
          <a:lstStyle/>
          <a:p>
            <a:r>
              <a:rPr lang="en-US" dirty="0"/>
              <a:t>Assess relationships for craft beers across the united states</a:t>
            </a:r>
          </a:p>
        </p:txBody>
      </p:sp>
    </p:spTree>
    <p:extLst>
      <p:ext uri="{BB962C8B-B14F-4D97-AF65-F5344CB8AC3E}">
        <p14:creationId xmlns:p14="http://schemas.microsoft.com/office/powerpoint/2010/main" val="237345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
        <p:nvSpPr>
          <p:cNvPr id="3" name="TextBox 2">
            <a:extLst>
              <a:ext uri="{FF2B5EF4-FFF2-40B4-BE49-F238E27FC236}">
                <a16:creationId xmlns:a16="http://schemas.microsoft.com/office/drawing/2014/main" id="{79CA7A34-0D50-43C2-B6D5-2AADBB883766}"/>
              </a:ext>
            </a:extLst>
          </p:cNvPr>
          <p:cNvSpPr txBox="1"/>
          <p:nvPr/>
        </p:nvSpPr>
        <p:spPr>
          <a:xfrm>
            <a:off x="9708204" y="3445450"/>
            <a:ext cx="2256817" cy="646331"/>
          </a:xfrm>
          <a:prstGeom prst="rect">
            <a:avLst/>
          </a:prstGeom>
          <a:noFill/>
        </p:spPr>
        <p:txBody>
          <a:bodyPr wrap="square" rtlCol="0">
            <a:spAutoFit/>
          </a:bodyPr>
          <a:lstStyle/>
          <a:p>
            <a:r>
              <a:rPr lang="en-US" dirty="0"/>
              <a:t>Max =CO</a:t>
            </a:r>
          </a:p>
          <a:p>
            <a:r>
              <a:rPr lang="en-US" dirty="0"/>
              <a:t>Min = ND</a:t>
            </a:r>
          </a:p>
        </p:txBody>
      </p:sp>
    </p:spTree>
    <p:extLst>
      <p:ext uri="{BB962C8B-B14F-4D97-AF65-F5344CB8AC3E}">
        <p14:creationId xmlns:p14="http://schemas.microsoft.com/office/powerpoint/2010/main" val="245028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rotWithShape="1">
          <a:blip r:embed="rId3"/>
          <a:srcRect t="4447"/>
          <a:stretch/>
        </p:blipFill>
        <p:spPr>
          <a:xfrm>
            <a:off x="1809136" y="1690688"/>
            <a:ext cx="7623340" cy="4574766"/>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BOTH IBU and ABV</a:t>
            </a:r>
          </a:p>
          <a:p>
            <a:r>
              <a:rPr lang="en-US" dirty="0"/>
              <a:t>Drop entries missing both IBU and ABV with no available data</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3"/>
          <a:stretch>
            <a:fillRect/>
          </a:stretch>
        </p:blipFill>
        <p:spPr>
          <a:xfrm>
            <a:off x="4449721"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4"/>
          <a:stretch>
            <a:fillRect/>
          </a:stretch>
        </p:blipFill>
        <p:spPr>
          <a:xfrm>
            <a:off x="4324837" y="1997361"/>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4652888" y="1628029"/>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4620733" y="4083704"/>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233652" y="1942728"/>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1356</Words>
  <Application>Microsoft Macintosh PowerPoint</Application>
  <PresentationFormat>Widescreen</PresentationFormat>
  <Paragraphs>109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Source Sans Pro</vt:lpstr>
      <vt:lpstr>Office Theme</vt:lpstr>
      <vt:lpstr>Craft Beers and Breweries</vt:lpstr>
      <vt:lpstr>Question of Interest: </vt:lpstr>
      <vt:lpstr>Dataset</vt:lpstr>
      <vt:lpstr>Number of Breweries in each state</vt:lpstr>
      <vt:lpstr>Missing Values </vt:lpstr>
      <vt:lpstr>Missing Data: Strategy</vt:lpstr>
      <vt:lpstr>Missing Data: IBU Imputation </vt:lpstr>
      <vt:lpstr>Median ABV by State</vt:lpstr>
      <vt:lpstr>Median IBU by State</vt:lpstr>
      <vt:lpstr>Which states have the max ABV/IBU?</vt:lpstr>
      <vt:lpstr>IBU Distribution</vt:lpstr>
      <vt:lpstr>ABV Distribution</vt:lpstr>
      <vt:lpstr>Summary Statistics</vt:lpstr>
      <vt:lpstr>ABV vs IBU Relationship</vt:lpstr>
      <vt:lpstr>What about IPA’s vs Other Ales?</vt:lpstr>
      <vt:lpstr>What about IPA’s vs Other Ales?</vt:lpstr>
      <vt:lpstr> Classification of ‘IPA’s’ vs ‘Other Ales’</vt:lpstr>
      <vt:lpstr>PowerPoint Presentation</vt:lpstr>
      <vt:lpstr> Classification of Ounces vs State</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Ferraro, Ricco</cp:lastModifiedBy>
  <cp:revision>49</cp:revision>
  <dcterms:created xsi:type="dcterms:W3CDTF">2021-02-21T11:35:18Z</dcterms:created>
  <dcterms:modified xsi:type="dcterms:W3CDTF">2021-03-08T04:51:49Z</dcterms:modified>
</cp:coreProperties>
</file>