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8" r:id="rId4"/>
    <p:sldId id="269" r:id="rId5"/>
    <p:sldId id="265" r:id="rId6"/>
    <p:sldId id="260" r:id="rId7"/>
    <p:sldId id="272" r:id="rId8"/>
    <p:sldId id="266" r:id="rId9"/>
    <p:sldId id="271" r:id="rId10"/>
    <p:sldId id="273" r:id="rId11"/>
    <p:sldId id="274" r:id="rId12"/>
    <p:sldId id="263" r:id="rId13"/>
    <p:sldId id="264" r:id="rId14"/>
    <p:sldId id="275" r:id="rId15"/>
    <p:sldId id="261" r:id="rId16"/>
    <p:sldId id="262" r:id="rId17"/>
    <p:sldId id="276" r:id="rId18"/>
    <p:sldId id="279" r:id="rId19"/>
    <p:sldId id="280" r:id="rId20"/>
    <p:sldId id="281" r:id="rId21"/>
    <p:sldId id="282" r:id="rId22"/>
    <p:sldId id="28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3" autoAdjust="0"/>
    <p:restoredTop sz="76163" autoAdjust="0"/>
  </p:normalViewPr>
  <p:slideViewPr>
    <p:cSldViewPr snapToGrid="0">
      <p:cViewPr varScale="1">
        <p:scale>
          <a:sx n="85" d="100"/>
          <a:sy n="85"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 inflection, Name introduction</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IBU distribution is right-skewed which could indicate that more bitter beer is less popular and thus sold less. </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8156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can be seen, here are the scatter plots for IBU vs ABV, colorized by state with an ordinary least square's regression line. </a:t>
            </a:r>
          </a:p>
          <a:p>
            <a:r>
              <a:rPr lang="en-US" dirty="0"/>
              <a:t>These plots suggest visually that there is indeed a linear relationship between IBU and ABV and that there are some outliers at the very high and low ABV values. </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190481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both distributions are right skewed, and for a set ABV value IPA’s are more right skewed. </a:t>
            </a:r>
          </a:p>
          <a:p>
            <a:r>
              <a:rPr lang="en-US" dirty="0"/>
              <a:t>It is possible that discerning IPA drinkers might drink fewer beers or pay more for their beer and as such require a higher ABV to get the same buzz.</a:t>
            </a:r>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375766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19</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successful classification of IPAs vs Other Ales reinforces the notions that the relationship between IBU and ABV are different between IPA’s and Other Ales. The reasons for this might include the aforementioned slides. </a:t>
            </a:r>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3693712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ratios between 12- and 16-ounce ales are different for each state highlighting potentially different preferences by state. </a:t>
            </a:r>
          </a:p>
        </p:txBody>
      </p:sp>
      <p:sp>
        <p:nvSpPr>
          <p:cNvPr id="4" name="Slide Number Placeholder 3"/>
          <p:cNvSpPr>
            <a:spLocks noGrp="1"/>
          </p:cNvSpPr>
          <p:nvPr>
            <p:ph type="sldNum" sz="quarter" idx="5"/>
          </p:nvPr>
        </p:nvSpPr>
        <p:spPr/>
        <p:txBody>
          <a:bodyPr/>
          <a:lstStyle/>
          <a:p>
            <a:fld id="{501499A2-1326-4FB0-82A2-456B0524BFAF}" type="slidenum">
              <a:rPr lang="en-US" smtClean="0"/>
              <a:t>21</a:t>
            </a:fld>
            <a:endParaRPr lang="en-US"/>
          </a:p>
        </p:txBody>
      </p:sp>
    </p:spTree>
    <p:extLst>
      <p:ext uri="{BB962C8B-B14F-4D97-AF65-F5344CB8AC3E}">
        <p14:creationId xmlns:p14="http://schemas.microsoft.com/office/powerpoint/2010/main" val="250774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investigate the relationship between ABV and IBU for several different beers and breweries. What kind of dataset do we have?</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6331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when considering what size a beer should be sold in, it could be important to consider what state that beer is going to be brewed in. </a:t>
            </a:r>
          </a:p>
          <a:p>
            <a:endParaRPr lang="en-US" dirty="0"/>
          </a:p>
          <a:p>
            <a:r>
              <a:rPr lang="en-US" dirty="0"/>
              <a:t>This helps align sales with the laws and preferences of that state. For example, Indiana has a high prevalence of 16 ounce ales, whereas Colorado or Texas both lean towards 12 ounce ales. It would be preferable to brew and sell 16 ounce beers in states like Indiana (or other states that have more 16 ounce ales) and 12 ounce beers in Colorado (or other states that have more 12 ounce ales).</a:t>
            </a:r>
          </a:p>
          <a:p>
            <a:endParaRPr lang="en-US" dirty="0"/>
          </a:p>
          <a:p>
            <a:r>
              <a:rPr lang="en-US" dirty="0"/>
              <a:t>The reason for this association may be due to a variety of reasons including income, weather, local diet, and social norms for beer drinkers.</a:t>
            </a:r>
          </a:p>
        </p:txBody>
      </p:sp>
      <p:sp>
        <p:nvSpPr>
          <p:cNvPr id="4" name="Slide Number Placeholder 3"/>
          <p:cNvSpPr>
            <a:spLocks noGrp="1"/>
          </p:cNvSpPr>
          <p:nvPr>
            <p:ph type="sldNum" sz="quarter" idx="5"/>
          </p:nvPr>
        </p:nvSpPr>
        <p:spPr/>
        <p:txBody>
          <a:bodyPr/>
          <a:lstStyle/>
          <a:p>
            <a:fld id="{501499A2-1326-4FB0-82A2-456B0524BFAF}" type="slidenum">
              <a:rPr lang="en-US" smtClean="0"/>
              <a:t>22</a:t>
            </a:fld>
            <a:endParaRPr lang="en-US"/>
          </a:p>
        </p:txBody>
      </p:sp>
    </p:spTree>
    <p:extLst>
      <p:ext uri="{BB962C8B-B14F-4D97-AF65-F5344CB8AC3E}">
        <p14:creationId xmlns:p14="http://schemas.microsoft.com/office/powerpoint/2010/main" val="3585949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23</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dataset, style is important for us since we imputed based on the median in the same style</a:t>
            </a:r>
          </a:p>
          <a:p>
            <a:endParaRPr lang="en-US" dirty="0"/>
          </a:p>
          <a:p>
            <a:r>
              <a:rPr lang="en-US" dirty="0"/>
              <a:t>Styles of beer: Porters and Lagers, Amber  or Pale ales and the like</a:t>
            </a:r>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a:p>
            <a:endParaRPr lang="en-US" dirty="0"/>
          </a:p>
          <a:p>
            <a:r>
              <a:rPr lang="en-US" dirty="0"/>
              <a:t>Potential reasons:</a:t>
            </a:r>
          </a:p>
          <a:p>
            <a:r>
              <a:rPr lang="en-US" dirty="0"/>
              <a:t>This is most likely due to factors such as state population,  state demographics and  availability of  materials.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22909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3293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3/7/2021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3/7/2021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p:txBody>
          <a:bodyPr>
            <a:normAutofit/>
          </a:bodyPr>
          <a:lstStyle/>
          <a:p>
            <a:r>
              <a:rPr lang="en-US" sz="5400" dirty="0"/>
              <a:t>Beers and Breweries: ABV vs IBU</a:t>
            </a:r>
            <a:br>
              <a:rPr lang="en-US" sz="5400" dirty="0"/>
            </a:br>
            <a:r>
              <a:rPr lang="en-US" sz="5400" dirty="0"/>
              <a:t>Initial EDA</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p:txBody>
          <a:bodyPr/>
          <a:lstStyle/>
          <a:p>
            <a:r>
              <a:rPr lang="en-US" dirty="0"/>
              <a:t>Kebur Fantahun and Ricco Ferraro</a:t>
            </a:r>
          </a:p>
          <a:p>
            <a:r>
              <a:rPr lang="en-US" dirty="0"/>
              <a:t>03/07/2021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0.128. </a:t>
            </a:r>
          </a:p>
          <a:p>
            <a:r>
              <a:rPr lang="en-US" dirty="0"/>
              <a:t>Oregon has the most IBU at 138. </a:t>
            </a:r>
          </a:p>
        </p:txBody>
      </p:sp>
    </p:spTree>
    <p:extLst>
      <p:ext uri="{BB962C8B-B14F-4D97-AF65-F5344CB8AC3E}">
        <p14:creationId xmlns:p14="http://schemas.microsoft.com/office/powerpoint/2010/main" val="102988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B4D7-13FF-43AB-B3F6-5B856AA918AD}"/>
              </a:ext>
            </a:extLst>
          </p:cNvPr>
          <p:cNvSpPr>
            <a:spLocks noGrp="1"/>
          </p:cNvSpPr>
          <p:nvPr>
            <p:ph type="title"/>
          </p:nvPr>
        </p:nvSpPr>
        <p:spPr/>
        <p:txBody>
          <a:bodyPr/>
          <a:lstStyle/>
          <a:p>
            <a:r>
              <a:rPr lang="en-US" dirty="0"/>
              <a:t>IBU Distribution</a:t>
            </a:r>
          </a:p>
        </p:txBody>
      </p:sp>
      <p:pic>
        <p:nvPicPr>
          <p:cNvPr id="4" name="Content Placeholder 3">
            <a:extLst>
              <a:ext uri="{FF2B5EF4-FFF2-40B4-BE49-F238E27FC236}">
                <a16:creationId xmlns:a16="http://schemas.microsoft.com/office/drawing/2014/main" id="{48345F0B-F5C2-164B-8CF1-7176BC8C38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35547" y="1414486"/>
            <a:ext cx="9920905" cy="5230368"/>
          </a:xfrm>
          <a:prstGeom prst="rect">
            <a:avLst/>
          </a:prstGeom>
        </p:spPr>
      </p:pic>
    </p:spTree>
    <p:extLst>
      <p:ext uri="{BB962C8B-B14F-4D97-AF65-F5344CB8AC3E}">
        <p14:creationId xmlns:p14="http://schemas.microsoft.com/office/powerpoint/2010/main" val="406627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555A-4C37-4C1F-AD36-CBE650EE6107}"/>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F62AADDC-3545-3A4F-865F-ECACDB169A9D}"/>
              </a:ext>
            </a:extLst>
          </p:cNvPr>
          <p:cNvPicPr>
            <a:picLocks noGrp="1" noChangeAspect="1"/>
          </p:cNvPicPr>
          <p:nvPr>
            <p:ph idx="1"/>
          </p:nvPr>
        </p:nvPicPr>
        <p:blipFill>
          <a:blip r:embed="rId3"/>
          <a:stretch>
            <a:fillRect/>
          </a:stretch>
        </p:blipFill>
        <p:spPr>
          <a:xfrm>
            <a:off x="2191512" y="1262507"/>
            <a:ext cx="7808976" cy="5230368"/>
          </a:xfrm>
          <a:prstGeom prst="rect">
            <a:avLst/>
          </a:prstGeom>
        </p:spPr>
      </p:pic>
    </p:spTree>
    <p:extLst>
      <p:ext uri="{BB962C8B-B14F-4D97-AF65-F5344CB8AC3E}">
        <p14:creationId xmlns:p14="http://schemas.microsoft.com/office/powerpoint/2010/main" val="321870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dirty="0"/>
              <a:t>What about IPA’s vs Other Ales?</a:t>
            </a:r>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150" y="1387741"/>
            <a:ext cx="9937699" cy="5214595"/>
          </a:xfrm>
        </p:spPr>
      </p:pic>
    </p:spTree>
    <p:extLst>
      <p:ext uri="{BB962C8B-B14F-4D97-AF65-F5344CB8AC3E}">
        <p14:creationId xmlns:p14="http://schemas.microsoft.com/office/powerpoint/2010/main" val="368850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EFAB-8699-47C0-9B42-3F7B7C471E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8228657-15A0-4693-BC46-BA34EC8CCF28}"/>
              </a:ext>
            </a:extLst>
          </p:cNvPr>
          <p:cNvSpPr>
            <a:spLocks noGrp="1"/>
          </p:cNvSpPr>
          <p:nvPr>
            <p:ph idx="1"/>
          </p:nvPr>
        </p:nvSpPr>
        <p:spPr/>
        <p:txBody>
          <a:bodyPr>
            <a:normAutofit/>
          </a:bodyPr>
          <a:lstStyle/>
          <a:p>
            <a:r>
              <a:rPr lang="en-US" dirty="0"/>
              <a:t>QOI</a:t>
            </a:r>
          </a:p>
          <a:p>
            <a:r>
              <a:rPr lang="en-US" dirty="0"/>
              <a:t>The Dataset</a:t>
            </a:r>
          </a:p>
          <a:p>
            <a:r>
              <a:rPr lang="en-US" dirty="0"/>
              <a:t>Number of Breweries in each state</a:t>
            </a:r>
          </a:p>
          <a:p>
            <a:r>
              <a:rPr lang="en-US" dirty="0"/>
              <a:t>Missing Values</a:t>
            </a:r>
          </a:p>
          <a:p>
            <a:r>
              <a:rPr lang="en-US" dirty="0"/>
              <a:t>Median ABV vs Median IBU</a:t>
            </a:r>
          </a:p>
          <a:p>
            <a:r>
              <a:rPr lang="en-US" dirty="0"/>
              <a:t>Max ABV/IBU</a:t>
            </a:r>
          </a:p>
          <a:p>
            <a:r>
              <a:rPr lang="en-US" dirty="0"/>
              <a:t>Summary Statistics for ABV</a:t>
            </a:r>
          </a:p>
          <a:p>
            <a:r>
              <a:rPr lang="en-US" dirty="0"/>
              <a:t>ABV vs IBU</a:t>
            </a:r>
          </a:p>
          <a:p>
            <a:endParaRPr lang="en-US" dirty="0"/>
          </a:p>
        </p:txBody>
      </p:sp>
    </p:spTree>
    <p:extLst>
      <p:ext uri="{BB962C8B-B14F-4D97-AF65-F5344CB8AC3E}">
        <p14:creationId xmlns:p14="http://schemas.microsoft.com/office/powerpoint/2010/main" val="16983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‘IPA’s’ vs ‘Other Ales’</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‘IPA’s’ vs ‘Other Ales’ by IBU and ABV</a:t>
            </a:r>
          </a:p>
          <a:p>
            <a:r>
              <a:rPr lang="en-US" dirty="0"/>
              <a:t>We used a nonparametric model(kNN with k = 6) </a:t>
            </a:r>
          </a:p>
          <a:p>
            <a:r>
              <a:rPr lang="en-US" dirty="0"/>
              <a:t>Classification accuracy was 89%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232219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lendar&#10;&#10;Description automatically generated">
            <a:extLst>
              <a:ext uri="{FF2B5EF4-FFF2-40B4-BE49-F238E27FC236}">
                <a16:creationId xmlns:a16="http://schemas.microsoft.com/office/drawing/2014/main" id="{53AD954E-8689-499A-80B0-A8D6CBF632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29" b="486"/>
          <a:stretch/>
        </p:blipFill>
        <p:spPr>
          <a:xfrm>
            <a:off x="725714" y="124942"/>
            <a:ext cx="10740571" cy="6608116"/>
          </a:xfrm>
        </p:spPr>
      </p:pic>
    </p:spTree>
    <p:extLst>
      <p:ext uri="{BB962C8B-B14F-4D97-AF65-F5344CB8AC3E}">
        <p14:creationId xmlns:p14="http://schemas.microsoft.com/office/powerpoint/2010/main" val="152340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Ounces vs State</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Ounces vs State by IBU and ABV</a:t>
            </a:r>
          </a:p>
          <a:p>
            <a:r>
              <a:rPr lang="en-US" dirty="0"/>
              <a:t>We used a nonparametric model(kNN with k = 8) </a:t>
            </a:r>
          </a:p>
          <a:p>
            <a:r>
              <a:rPr lang="en-US" dirty="0"/>
              <a:t>Classification accuracy was 71.4 %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362874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BBF-CE0E-9E44-8A5C-983D4C8FB6F1}"/>
              </a:ext>
            </a:extLst>
          </p:cNvPr>
          <p:cNvSpPr>
            <a:spLocks noGrp="1"/>
          </p:cNvSpPr>
          <p:nvPr>
            <p:ph type="title"/>
          </p:nvPr>
        </p:nvSpPr>
        <p:spPr/>
        <p:txBody>
          <a:bodyPr/>
          <a:lstStyle/>
          <a:p>
            <a:r>
              <a:rPr lang="en-US" dirty="0"/>
              <a:t>Question of Interest: </a:t>
            </a:r>
          </a:p>
        </p:txBody>
      </p:sp>
      <p:sp>
        <p:nvSpPr>
          <p:cNvPr id="3" name="Content Placeholder 2">
            <a:extLst>
              <a:ext uri="{FF2B5EF4-FFF2-40B4-BE49-F238E27FC236}">
                <a16:creationId xmlns:a16="http://schemas.microsoft.com/office/drawing/2014/main" id="{4755110A-933B-0849-991E-597F4B71B22D}"/>
              </a:ext>
            </a:extLst>
          </p:cNvPr>
          <p:cNvSpPr>
            <a:spLocks noGrp="1"/>
          </p:cNvSpPr>
          <p:nvPr>
            <p:ph idx="1"/>
          </p:nvPr>
        </p:nvSpPr>
        <p:spPr/>
        <p:txBody>
          <a:bodyPr/>
          <a:lstStyle/>
          <a:p>
            <a:r>
              <a:rPr lang="en-US" dirty="0"/>
              <a:t>Assess the relationship between IBU and ABV for beers across different states</a:t>
            </a:r>
          </a:p>
        </p:txBody>
      </p:sp>
    </p:spTree>
    <p:extLst>
      <p:ext uri="{BB962C8B-B14F-4D97-AF65-F5344CB8AC3E}">
        <p14:creationId xmlns:p14="http://schemas.microsoft.com/office/powerpoint/2010/main" val="237345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
        <p:nvSpPr>
          <p:cNvPr id="3" name="TextBox 2">
            <a:extLst>
              <a:ext uri="{FF2B5EF4-FFF2-40B4-BE49-F238E27FC236}">
                <a16:creationId xmlns:a16="http://schemas.microsoft.com/office/drawing/2014/main" id="{79CA7A34-0D50-43C2-B6D5-2AADBB883766}"/>
              </a:ext>
            </a:extLst>
          </p:cNvPr>
          <p:cNvSpPr txBox="1"/>
          <p:nvPr/>
        </p:nvSpPr>
        <p:spPr>
          <a:xfrm>
            <a:off x="9708204" y="3445450"/>
            <a:ext cx="2256817" cy="646331"/>
          </a:xfrm>
          <a:prstGeom prst="rect">
            <a:avLst/>
          </a:prstGeom>
          <a:noFill/>
        </p:spPr>
        <p:txBody>
          <a:bodyPr wrap="square" rtlCol="0">
            <a:spAutoFit/>
          </a:bodyPr>
          <a:lstStyle/>
          <a:p>
            <a:r>
              <a:rPr lang="en-US" dirty="0"/>
              <a:t>Max =CO</a:t>
            </a:r>
          </a:p>
          <a:p>
            <a:r>
              <a:rPr lang="en-US" dirty="0"/>
              <a:t>Min = ND</a:t>
            </a:r>
          </a:p>
        </p:txBody>
      </p:sp>
    </p:spTree>
    <p:extLst>
      <p:ext uri="{BB962C8B-B14F-4D97-AF65-F5344CB8AC3E}">
        <p14:creationId xmlns:p14="http://schemas.microsoft.com/office/powerpoint/2010/main" val="245028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rotWithShape="1">
          <a:blip r:embed="rId3"/>
          <a:srcRect t="4447"/>
          <a:stretch/>
        </p:blipFill>
        <p:spPr>
          <a:xfrm>
            <a:off x="1809136" y="1690688"/>
            <a:ext cx="7623340" cy="4574766"/>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IBU and ABV</a:t>
            </a:r>
          </a:p>
          <a:p>
            <a:r>
              <a:rPr lang="en-US" dirty="0"/>
              <a:t>Drop entries missing both IBU and ABV with no data online </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0BAC-2DF6-2B45-B347-BB2D7CF6A8DC}"/>
              </a:ext>
            </a:extLst>
          </p:cNvPr>
          <p:cNvSpPr>
            <a:spLocks noGrp="1"/>
          </p:cNvSpPr>
          <p:nvPr>
            <p:ph type="title"/>
          </p:nvPr>
        </p:nvSpPr>
        <p:spPr/>
        <p:txBody>
          <a:bodyPr/>
          <a:lstStyle/>
          <a:p>
            <a:r>
              <a:rPr lang="en-US" dirty="0"/>
              <a:t>Missing Data: Hand Entry</a:t>
            </a:r>
          </a:p>
        </p:txBody>
      </p:sp>
      <p:sp>
        <p:nvSpPr>
          <p:cNvPr id="3" name="Content Placeholder 2">
            <a:extLst>
              <a:ext uri="{FF2B5EF4-FFF2-40B4-BE49-F238E27FC236}">
                <a16:creationId xmlns:a16="http://schemas.microsoft.com/office/drawing/2014/main" id="{D04AFAB5-0330-E341-BDA1-14A3CA7380FF}"/>
              </a:ext>
            </a:extLst>
          </p:cNvPr>
          <p:cNvSpPr>
            <a:spLocks noGrp="1"/>
          </p:cNvSpPr>
          <p:nvPr>
            <p:ph idx="1"/>
          </p:nvPr>
        </p:nvSpPr>
        <p:spPr>
          <a:xfrm>
            <a:off x="838200" y="1710231"/>
            <a:ext cx="10515600" cy="4351338"/>
          </a:xfrm>
        </p:spPr>
        <p:txBody>
          <a:bodyPr>
            <a:normAutofit fontScale="70000" lnSpcReduction="20000"/>
          </a:bodyPr>
          <a:lstStyle/>
          <a:p>
            <a:pPr marL="0" indent="0">
              <a:buNone/>
            </a:pPr>
            <a:r>
              <a:rPr lang="en-US" dirty="0"/>
              <a:t>No data was found and thus entries with missing data are dropped for: </a:t>
            </a:r>
          </a:p>
          <a:p>
            <a:r>
              <a:rPr lang="en-US" dirty="0"/>
              <a:t>Cedar Creek - Special Release is ambiguous, missing ABV/IBU/Style it does not solve the QOI.</a:t>
            </a:r>
          </a:p>
          <a:p>
            <a:r>
              <a:rPr lang="en-US" dirty="0"/>
              <a:t>Oskar Blues Brewery - The </a:t>
            </a:r>
            <a:r>
              <a:rPr lang="en-US" dirty="0" err="1"/>
              <a:t>Crowler</a:t>
            </a:r>
            <a:r>
              <a:rPr lang="en-US" dirty="0"/>
              <a:t> is not an actual beer but a type of can.</a:t>
            </a:r>
          </a:p>
          <a:p>
            <a:r>
              <a:rPr lang="en-US" dirty="0"/>
              <a:t>Oskar Blues Brewery - </a:t>
            </a:r>
            <a:r>
              <a:rPr lang="en-US" dirty="0" err="1"/>
              <a:t>Can’d</a:t>
            </a:r>
            <a:r>
              <a:rPr lang="en-US" dirty="0"/>
              <a:t> aid foundation is a relief effort that sends water so it does not fit in the dataset.</a:t>
            </a:r>
          </a:p>
          <a:p>
            <a:r>
              <a:rPr lang="en-US" dirty="0"/>
              <a:t>Beer ID 2364, Royal Lager of Weston Brewing has no ABV/IBU.</a:t>
            </a:r>
          </a:p>
          <a:p>
            <a:r>
              <a:rPr lang="en-US" dirty="0"/>
              <a:t>Beer ID 2322,  Fort Pitt Brewing Company Fort Pitt Ale.</a:t>
            </a:r>
          </a:p>
          <a:p>
            <a:r>
              <a:rPr lang="en-US" dirty="0"/>
              <a:t>Beer ID 1750, Oskar Blues Brewery Birth IPA.</a:t>
            </a:r>
          </a:p>
          <a:p>
            <a:r>
              <a:rPr lang="en-US" dirty="0"/>
              <a:t>Beer ID 710, no data.</a:t>
            </a:r>
          </a:p>
          <a:p>
            <a:r>
              <a:rPr lang="en-US" dirty="0"/>
              <a:t>Beer ID 273, </a:t>
            </a:r>
            <a:r>
              <a:rPr lang="en-US" dirty="0" err="1"/>
              <a:t>MillKing</a:t>
            </a:r>
            <a:r>
              <a:rPr lang="en-US" dirty="0"/>
              <a:t> It Productions AXL Pale Ale, out of business no info.</a:t>
            </a:r>
          </a:p>
          <a:p>
            <a:r>
              <a:rPr lang="en-US" dirty="0"/>
              <a:t>Beer ID 1095, no data.</a:t>
            </a:r>
          </a:p>
          <a:p>
            <a:r>
              <a:rPr lang="en-US" dirty="0"/>
              <a:t>Beer ID 963, no data.</a:t>
            </a:r>
          </a:p>
          <a:p>
            <a:endParaRPr lang="en-US" dirty="0"/>
          </a:p>
        </p:txBody>
      </p:sp>
    </p:spTree>
    <p:extLst>
      <p:ext uri="{BB962C8B-B14F-4D97-AF65-F5344CB8AC3E}">
        <p14:creationId xmlns:p14="http://schemas.microsoft.com/office/powerpoint/2010/main" val="55035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2"/>
          <a:stretch>
            <a:fillRect/>
          </a:stretch>
        </p:blipFill>
        <p:spPr>
          <a:xfrm>
            <a:off x="6032524"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3"/>
          <a:stretch>
            <a:fillRect/>
          </a:stretch>
        </p:blipFill>
        <p:spPr>
          <a:xfrm>
            <a:off x="6032524" y="1942728"/>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7187889" y="1573396"/>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6975647" y="4112469"/>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969579" y="2120462"/>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1579</Words>
  <Application>Microsoft Office PowerPoint</Application>
  <PresentationFormat>Widescreen</PresentationFormat>
  <Paragraphs>134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Source Sans Pro</vt:lpstr>
      <vt:lpstr>Office Theme</vt:lpstr>
      <vt:lpstr>Beers and Breweries: ABV vs IBU Initial EDA</vt:lpstr>
      <vt:lpstr>Overview</vt:lpstr>
      <vt:lpstr>Question of Interest: </vt:lpstr>
      <vt:lpstr>Dataset</vt:lpstr>
      <vt:lpstr>Number of Breweries in each state</vt:lpstr>
      <vt:lpstr>Missing Values </vt:lpstr>
      <vt:lpstr>Missing Data: Strategy</vt:lpstr>
      <vt:lpstr>Missing Data: Hand Entry</vt:lpstr>
      <vt:lpstr>Missing Data: IBU Imputation </vt:lpstr>
      <vt:lpstr>Median ABV by State</vt:lpstr>
      <vt:lpstr>Median IBU by State</vt:lpstr>
      <vt:lpstr>Which states have the max ABV/IBU?</vt:lpstr>
      <vt:lpstr>IBU Distribution</vt:lpstr>
      <vt:lpstr>ABV Distribution</vt:lpstr>
      <vt:lpstr>Summary Statistics</vt:lpstr>
      <vt:lpstr>ABV vs IBU Relationship</vt:lpstr>
      <vt:lpstr>ABV vs IBU Relationship</vt:lpstr>
      <vt:lpstr>What about IPA’s vs Other Ales?</vt:lpstr>
      <vt:lpstr>What about IPA’s vs Other Ales?</vt:lpstr>
      <vt:lpstr> Classification of ‘IPA’s’ vs ‘Other Ales’</vt:lpstr>
      <vt:lpstr>PowerPoint Presentation</vt:lpstr>
      <vt:lpstr> Classification of Ounces vs State</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Fantahun, Kebur</cp:lastModifiedBy>
  <cp:revision>42</cp:revision>
  <dcterms:created xsi:type="dcterms:W3CDTF">2021-02-21T11:35:18Z</dcterms:created>
  <dcterms:modified xsi:type="dcterms:W3CDTF">2021-03-08T01:03:37Z</dcterms:modified>
</cp:coreProperties>
</file>