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8" r:id="rId4"/>
    <p:sldId id="269" r:id="rId5"/>
    <p:sldId id="265" r:id="rId6"/>
    <p:sldId id="258" r:id="rId7"/>
    <p:sldId id="260" r:id="rId8"/>
    <p:sldId id="272" r:id="rId9"/>
    <p:sldId id="266" r:id="rId10"/>
    <p:sldId id="271" r:id="rId11"/>
    <p:sldId id="259" r:id="rId12"/>
    <p:sldId id="273" r:id="rId13"/>
    <p:sldId id="274" r:id="rId14"/>
    <p:sldId id="263" r:id="rId15"/>
    <p:sldId id="264" r:id="rId16"/>
    <p:sldId id="275" r:id="rId17"/>
    <p:sldId id="261" r:id="rId18"/>
    <p:sldId id="262" r:id="rId19"/>
    <p:sldId id="276" r:id="rId20"/>
    <p:sldId id="278"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3" autoAdjust="0"/>
    <p:restoredTop sz="80698" autoAdjust="0"/>
  </p:normalViewPr>
  <p:slideViewPr>
    <p:cSldViewPr snapToGrid="0">
      <p:cViewPr varScale="1">
        <p:scale>
          <a:sx n="93" d="100"/>
          <a:sy n="93"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1D520-A1CA-4161-B5D5-FF1CB1424987}" type="datetimeFigureOut">
              <a:rPr lang="en-US" smtClean="0"/>
              <a:t>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499A2-1326-4FB0-82A2-456B0524BFAF}" type="slidenum">
              <a:rPr lang="en-US" smtClean="0"/>
              <a:t>‹#›</a:t>
            </a:fld>
            <a:endParaRPr lang="en-US"/>
          </a:p>
        </p:txBody>
      </p:sp>
    </p:spTree>
    <p:extLst>
      <p:ext uri="{BB962C8B-B14F-4D97-AF65-F5344CB8AC3E}">
        <p14:creationId xmlns:p14="http://schemas.microsoft.com/office/powerpoint/2010/main" val="385455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voice inflection, Name introduction,</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a:t>
            </a:fld>
            <a:endParaRPr lang="en-US"/>
          </a:p>
        </p:txBody>
      </p:sp>
    </p:spTree>
    <p:extLst>
      <p:ext uri="{BB962C8B-B14F-4D97-AF65-F5344CB8AC3E}">
        <p14:creationId xmlns:p14="http://schemas.microsoft.com/office/powerpoint/2010/main" val="1015611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Mexico has the minimum IBU median and West Virginia has the max median IBU.  </a:t>
            </a:r>
          </a:p>
        </p:txBody>
      </p:sp>
      <p:sp>
        <p:nvSpPr>
          <p:cNvPr id="4" name="Slide Number Placeholder 3"/>
          <p:cNvSpPr>
            <a:spLocks noGrp="1"/>
          </p:cNvSpPr>
          <p:nvPr>
            <p:ph type="sldNum" sz="quarter" idx="5"/>
          </p:nvPr>
        </p:nvSpPr>
        <p:spPr/>
        <p:txBody>
          <a:bodyPr/>
          <a:lstStyle/>
          <a:p>
            <a:fld id="{501499A2-1326-4FB0-82A2-456B0524BFAF}" type="slidenum">
              <a:rPr lang="en-US" smtClean="0"/>
              <a:t>13</a:t>
            </a:fld>
            <a:endParaRPr lang="en-US"/>
          </a:p>
        </p:txBody>
      </p:sp>
    </p:spTree>
    <p:extLst>
      <p:ext uri="{BB962C8B-B14F-4D97-AF65-F5344CB8AC3E}">
        <p14:creationId xmlns:p14="http://schemas.microsoft.com/office/powerpoint/2010/main" val="329350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not a surprise since there are 40+ breweries in CO</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14</a:t>
            </a:fld>
            <a:endParaRPr lang="en-US"/>
          </a:p>
        </p:txBody>
      </p:sp>
    </p:spTree>
    <p:extLst>
      <p:ext uri="{BB962C8B-B14F-4D97-AF65-F5344CB8AC3E}">
        <p14:creationId xmlns:p14="http://schemas.microsoft.com/office/powerpoint/2010/main" val="3853197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beer is located around the lower IBU which could indicate that more bitter beer is less popular and thus sold less. </a:t>
            </a:r>
          </a:p>
        </p:txBody>
      </p:sp>
      <p:sp>
        <p:nvSpPr>
          <p:cNvPr id="4" name="Slide Number Placeholder 3"/>
          <p:cNvSpPr>
            <a:spLocks noGrp="1"/>
          </p:cNvSpPr>
          <p:nvPr>
            <p:ph type="sldNum" sz="quarter" idx="5"/>
          </p:nvPr>
        </p:nvSpPr>
        <p:spPr/>
        <p:txBody>
          <a:bodyPr/>
          <a:lstStyle/>
          <a:p>
            <a:fld id="{501499A2-1326-4FB0-82A2-456B0524BFAF}" type="slidenum">
              <a:rPr lang="en-US" smtClean="0"/>
              <a:t>15</a:t>
            </a:fld>
            <a:endParaRPr lang="en-US"/>
          </a:p>
        </p:txBody>
      </p:sp>
    </p:spTree>
    <p:extLst>
      <p:ext uri="{BB962C8B-B14F-4D97-AF65-F5344CB8AC3E}">
        <p14:creationId xmlns:p14="http://schemas.microsoft.com/office/powerpoint/2010/main" val="3815663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seems that most popular beers will have around 5% ABV so that is the peak we see in the middle. </a:t>
            </a:r>
          </a:p>
        </p:txBody>
      </p:sp>
      <p:sp>
        <p:nvSpPr>
          <p:cNvPr id="4" name="Slide Number Placeholder 3"/>
          <p:cNvSpPr>
            <a:spLocks noGrp="1"/>
          </p:cNvSpPr>
          <p:nvPr>
            <p:ph type="sldNum" sz="quarter" idx="5"/>
          </p:nvPr>
        </p:nvSpPr>
        <p:spPr/>
        <p:txBody>
          <a:bodyPr/>
          <a:lstStyle/>
          <a:p>
            <a:fld id="{501499A2-1326-4FB0-82A2-456B0524BFAF}" type="slidenum">
              <a:rPr lang="en-US" smtClean="0"/>
              <a:t>16</a:t>
            </a:fld>
            <a:endParaRPr lang="en-US"/>
          </a:p>
        </p:txBody>
      </p:sp>
    </p:spTree>
    <p:extLst>
      <p:ext uri="{BB962C8B-B14F-4D97-AF65-F5344CB8AC3E}">
        <p14:creationId xmlns:p14="http://schemas.microsoft.com/office/powerpoint/2010/main" val="15604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we can mention min and max? maybe median/mean</a:t>
            </a:r>
          </a:p>
        </p:txBody>
      </p:sp>
      <p:sp>
        <p:nvSpPr>
          <p:cNvPr id="4" name="Slide Number Placeholder 3"/>
          <p:cNvSpPr>
            <a:spLocks noGrp="1"/>
          </p:cNvSpPr>
          <p:nvPr>
            <p:ph type="sldNum" sz="quarter" idx="5"/>
          </p:nvPr>
        </p:nvSpPr>
        <p:spPr/>
        <p:txBody>
          <a:bodyPr/>
          <a:lstStyle/>
          <a:p>
            <a:fld id="{501499A2-1326-4FB0-82A2-456B0524BFAF}" type="slidenum">
              <a:rPr lang="en-US" smtClean="0"/>
              <a:t>17</a:t>
            </a:fld>
            <a:endParaRPr lang="en-US"/>
          </a:p>
        </p:txBody>
      </p:sp>
    </p:spTree>
    <p:extLst>
      <p:ext uri="{BB962C8B-B14F-4D97-AF65-F5344CB8AC3E}">
        <p14:creationId xmlns:p14="http://schemas.microsoft.com/office/powerpoint/2010/main" val="3712324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18</a:t>
            </a:fld>
            <a:endParaRPr lang="en-US"/>
          </a:p>
        </p:txBody>
      </p:sp>
    </p:spTree>
    <p:extLst>
      <p:ext uri="{BB962C8B-B14F-4D97-AF65-F5344CB8AC3E}">
        <p14:creationId xmlns:p14="http://schemas.microsoft.com/office/powerpoint/2010/main" val="1904811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be wondering, “Why did they choose to impute the missing IBU by style?” It seemed to make the most sense as two different beers in the same style family will share an IBU or ABV close to the others in them. </a:t>
            </a:r>
          </a:p>
          <a:p>
            <a:endParaRPr lang="en-US" dirty="0"/>
          </a:p>
          <a:p>
            <a:r>
              <a:rPr lang="en-US" dirty="0"/>
              <a:t>Thank you for your time and we are open to questions.</a:t>
            </a:r>
          </a:p>
        </p:txBody>
      </p:sp>
      <p:sp>
        <p:nvSpPr>
          <p:cNvPr id="4" name="Slide Number Placeholder 3"/>
          <p:cNvSpPr>
            <a:spLocks noGrp="1"/>
          </p:cNvSpPr>
          <p:nvPr>
            <p:ph type="sldNum" sz="quarter" idx="5"/>
          </p:nvPr>
        </p:nvSpPr>
        <p:spPr/>
        <p:txBody>
          <a:bodyPr/>
          <a:lstStyle/>
          <a:p>
            <a:fld id="{501499A2-1326-4FB0-82A2-456B0524BFAF}" type="slidenum">
              <a:rPr lang="en-US" smtClean="0"/>
              <a:t>20</a:t>
            </a:fld>
            <a:endParaRPr lang="en-US"/>
          </a:p>
        </p:txBody>
      </p:sp>
    </p:spTree>
    <p:extLst>
      <p:ext uri="{BB962C8B-B14F-4D97-AF65-F5344CB8AC3E}">
        <p14:creationId xmlns:p14="http://schemas.microsoft.com/office/powerpoint/2010/main" val="402198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21</a:t>
            </a:fld>
            <a:endParaRPr lang="en-US"/>
          </a:p>
        </p:txBody>
      </p:sp>
    </p:spTree>
    <p:extLst>
      <p:ext uri="{BB962C8B-B14F-4D97-AF65-F5344CB8AC3E}">
        <p14:creationId xmlns:p14="http://schemas.microsoft.com/office/powerpoint/2010/main" val="101045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investigate the relationship between ABV and IBU for several different beers and breweries. What kind of dataset do we have?</a:t>
            </a:r>
          </a:p>
        </p:txBody>
      </p:sp>
      <p:sp>
        <p:nvSpPr>
          <p:cNvPr id="4" name="Slide Number Placeholder 3"/>
          <p:cNvSpPr>
            <a:spLocks noGrp="1"/>
          </p:cNvSpPr>
          <p:nvPr>
            <p:ph type="sldNum" sz="quarter" idx="5"/>
          </p:nvPr>
        </p:nvSpPr>
        <p:spPr/>
        <p:txBody>
          <a:bodyPr/>
          <a:lstStyle/>
          <a:p>
            <a:fld id="{501499A2-1326-4FB0-82A2-456B0524BFAF}" type="slidenum">
              <a:rPr lang="en-US" smtClean="0"/>
              <a:t>3</a:t>
            </a:fld>
            <a:endParaRPr lang="en-US"/>
          </a:p>
        </p:txBody>
      </p:sp>
    </p:spTree>
    <p:extLst>
      <p:ext uri="{BB962C8B-B14F-4D97-AF65-F5344CB8AC3E}">
        <p14:creationId xmlns:p14="http://schemas.microsoft.com/office/powerpoint/2010/main" val="63313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to dataset, style is important for us since we imputed based on the median in the same style</a:t>
            </a:r>
          </a:p>
          <a:p>
            <a:endParaRPr lang="en-US" dirty="0"/>
          </a:p>
          <a:p>
            <a:r>
              <a:rPr lang="en-US" dirty="0"/>
              <a:t>Styles of beer: Porters and Lagers, Amber  or Pale ales and the like</a:t>
            </a:r>
          </a:p>
        </p:txBody>
      </p:sp>
      <p:sp>
        <p:nvSpPr>
          <p:cNvPr id="4" name="Slide Number Placeholder 3"/>
          <p:cNvSpPr>
            <a:spLocks noGrp="1"/>
          </p:cNvSpPr>
          <p:nvPr>
            <p:ph type="sldNum" sz="quarter" idx="5"/>
          </p:nvPr>
        </p:nvSpPr>
        <p:spPr/>
        <p:txBody>
          <a:bodyPr/>
          <a:lstStyle/>
          <a:p>
            <a:fld id="{501499A2-1326-4FB0-82A2-456B0524BFAF}" type="slidenum">
              <a:rPr lang="en-US" smtClean="0"/>
              <a:t>4</a:t>
            </a:fld>
            <a:endParaRPr lang="en-US"/>
          </a:p>
        </p:txBody>
      </p:sp>
    </p:spTree>
    <p:extLst>
      <p:ext uri="{BB962C8B-B14F-4D97-AF65-F5344CB8AC3E}">
        <p14:creationId xmlns:p14="http://schemas.microsoft.com/office/powerpoint/2010/main" val="151987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pie chart shows the number of unique breweries  in each state in a counterclockwise/alphabetic fashion. Starting from the 0 line and going CCW we can follow alphabetically and see that the chart goes from Arkansas to Wyoming. </a:t>
            </a:r>
          </a:p>
        </p:txBody>
      </p:sp>
      <p:sp>
        <p:nvSpPr>
          <p:cNvPr id="4" name="Slide Number Placeholder 3"/>
          <p:cNvSpPr>
            <a:spLocks noGrp="1"/>
          </p:cNvSpPr>
          <p:nvPr>
            <p:ph type="sldNum" sz="quarter" idx="5"/>
          </p:nvPr>
        </p:nvSpPr>
        <p:spPr/>
        <p:txBody>
          <a:bodyPr/>
          <a:lstStyle/>
          <a:p>
            <a:fld id="{501499A2-1326-4FB0-82A2-456B0524BFAF}" type="slidenum">
              <a:rPr lang="en-US" smtClean="0"/>
              <a:t>5</a:t>
            </a:fld>
            <a:endParaRPr lang="en-US"/>
          </a:p>
        </p:txBody>
      </p:sp>
    </p:spTree>
    <p:extLst>
      <p:ext uri="{BB962C8B-B14F-4D97-AF65-F5344CB8AC3E}">
        <p14:creationId xmlns:p14="http://schemas.microsoft.com/office/powerpoint/2010/main" val="117912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47 breweries in Colorado, 39 in California and 11 in Arizona</a:t>
            </a:r>
          </a:p>
        </p:txBody>
      </p:sp>
      <p:sp>
        <p:nvSpPr>
          <p:cNvPr id="4" name="Slide Number Placeholder 3"/>
          <p:cNvSpPr>
            <a:spLocks noGrp="1"/>
          </p:cNvSpPr>
          <p:nvPr>
            <p:ph type="sldNum" sz="quarter" idx="5"/>
          </p:nvPr>
        </p:nvSpPr>
        <p:spPr/>
        <p:txBody>
          <a:bodyPr/>
          <a:lstStyle/>
          <a:p>
            <a:fld id="{501499A2-1326-4FB0-82A2-456B0524BFAF}" type="slidenum">
              <a:rPr lang="en-US" smtClean="0"/>
              <a:t>6</a:t>
            </a:fld>
            <a:endParaRPr lang="en-US"/>
          </a:p>
        </p:txBody>
      </p:sp>
    </p:spTree>
    <p:extLst>
      <p:ext uri="{BB962C8B-B14F-4D97-AF65-F5344CB8AC3E}">
        <p14:creationId xmlns:p14="http://schemas.microsoft.com/office/powerpoint/2010/main" val="2118883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plot shows the percentage of missing values by attribute. The right plot gives a picture of the percentage of missing vs available data. The bars at the farthest right show the percentage size( from bottom to top) of 1) the available data, 2) the largest missing data attribute, 3) the next largest missing data</a:t>
            </a:r>
          </a:p>
          <a:p>
            <a:br>
              <a:rPr lang="en-US" dirty="0"/>
            </a:br>
            <a:r>
              <a:rPr lang="en-US" dirty="0"/>
              <a:t>So here that would be, a large portion of the data is available. Next, IBU is missing a lot of data. Following that ABV, then Style and finally at the smallest is the 2 missing brewery ID’s. </a:t>
            </a:r>
          </a:p>
        </p:txBody>
      </p:sp>
      <p:sp>
        <p:nvSpPr>
          <p:cNvPr id="4" name="Slide Number Placeholder 3"/>
          <p:cNvSpPr>
            <a:spLocks noGrp="1"/>
          </p:cNvSpPr>
          <p:nvPr>
            <p:ph type="sldNum" sz="quarter" idx="5"/>
          </p:nvPr>
        </p:nvSpPr>
        <p:spPr/>
        <p:txBody>
          <a:bodyPr/>
          <a:lstStyle/>
          <a:p>
            <a:fld id="{501499A2-1326-4FB0-82A2-456B0524BFAF}" type="slidenum">
              <a:rPr lang="en-US" smtClean="0"/>
              <a:t>7</a:t>
            </a:fld>
            <a:endParaRPr lang="en-US"/>
          </a:p>
        </p:txBody>
      </p:sp>
    </p:spTree>
    <p:extLst>
      <p:ext uri="{BB962C8B-B14F-4D97-AF65-F5344CB8AC3E}">
        <p14:creationId xmlns:p14="http://schemas.microsoft.com/office/powerpoint/2010/main" val="474708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 explanatory slide.</a:t>
            </a:r>
          </a:p>
          <a:p>
            <a:r>
              <a:rPr lang="en-US" dirty="0"/>
              <a:t>Most ABVs were found through research, and some IBUs along with them</a:t>
            </a:r>
          </a:p>
          <a:p>
            <a:endParaRPr lang="en-US" dirty="0"/>
          </a:p>
          <a:p>
            <a:r>
              <a:rPr lang="en-US" dirty="0"/>
              <a:t>We can talk about how imputing on both statistics can be detrimental to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A2B525"/>
                </a:solidFill>
                <a:effectLst/>
                <a:latin typeface="Source Sans Pro" panose="020B0503030403020204" pitchFamily="34" charset="0"/>
              </a:rPr>
              <a:t>Problem #1: Mean imputation does not preserve the relationships among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A2B525"/>
                </a:solidFill>
                <a:effectLst/>
                <a:latin typeface="Source Sans Pro" panose="020B0503030403020204" pitchFamily="34" charset="0"/>
              </a:rPr>
              <a:t>Problem #2: Mean Imputation Leads to An Underestimate of Standard Errors</a:t>
            </a:r>
            <a:endParaRPr lang="en-US" dirty="0"/>
          </a:p>
          <a:p>
            <a:r>
              <a:rPr lang="en-US" dirty="0"/>
              <a:t>Source: https://www.theanalysisfactor.com/mean-imputation/ - although this is about mean imputation, I think the effects still apply.</a:t>
            </a:r>
          </a:p>
          <a:p>
            <a:r>
              <a:rPr lang="en-US" dirty="0"/>
              <a:t>I think the essential point is that any kind of imputation will bias the standard error because the model is not aware that we added these values in(that has its own error). If it was aware then the error could be added automatically but since it isn’t, it’s kind of biased. </a:t>
            </a:r>
          </a:p>
        </p:txBody>
      </p:sp>
      <p:sp>
        <p:nvSpPr>
          <p:cNvPr id="4" name="Slide Number Placeholder 3"/>
          <p:cNvSpPr>
            <a:spLocks noGrp="1"/>
          </p:cNvSpPr>
          <p:nvPr>
            <p:ph type="sldNum" sz="quarter" idx="5"/>
          </p:nvPr>
        </p:nvSpPr>
        <p:spPr/>
        <p:txBody>
          <a:bodyPr/>
          <a:lstStyle/>
          <a:p>
            <a:fld id="{501499A2-1326-4FB0-82A2-456B0524BFAF}" type="slidenum">
              <a:rPr lang="en-US" smtClean="0"/>
              <a:t>8</a:t>
            </a:fld>
            <a:endParaRPr lang="en-US"/>
          </a:p>
        </p:txBody>
      </p:sp>
    </p:spTree>
    <p:extLst>
      <p:ext uri="{BB962C8B-B14F-4D97-AF65-F5344CB8AC3E}">
        <p14:creationId xmlns:p14="http://schemas.microsoft.com/office/powerpoint/2010/main" val="3740150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9</a:t>
            </a:fld>
            <a:endParaRPr lang="en-US"/>
          </a:p>
        </p:txBody>
      </p:sp>
    </p:spTree>
    <p:extLst>
      <p:ext uri="{BB962C8B-B14F-4D97-AF65-F5344CB8AC3E}">
        <p14:creationId xmlns:p14="http://schemas.microsoft.com/office/powerpoint/2010/main" val="229095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Kentucky has the highest median abv, Utah has the lowest.</a:t>
            </a:r>
          </a:p>
        </p:txBody>
      </p:sp>
      <p:sp>
        <p:nvSpPr>
          <p:cNvPr id="4" name="Slide Number Placeholder 3"/>
          <p:cNvSpPr>
            <a:spLocks noGrp="1"/>
          </p:cNvSpPr>
          <p:nvPr>
            <p:ph type="sldNum" sz="quarter" idx="5"/>
          </p:nvPr>
        </p:nvSpPr>
        <p:spPr/>
        <p:txBody>
          <a:bodyPr/>
          <a:lstStyle/>
          <a:p>
            <a:fld id="{501499A2-1326-4FB0-82A2-456B0524BFAF}" type="slidenum">
              <a:rPr lang="en-US" smtClean="0"/>
              <a:t>12</a:t>
            </a:fld>
            <a:endParaRPr lang="en-US"/>
          </a:p>
        </p:txBody>
      </p:sp>
    </p:spTree>
    <p:extLst>
      <p:ext uri="{BB962C8B-B14F-4D97-AF65-F5344CB8AC3E}">
        <p14:creationId xmlns:p14="http://schemas.microsoft.com/office/powerpoint/2010/main" val="1043697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7C3A-CC9C-4B09-9EB6-ADD1BF755F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BA044-B911-4C78-9A76-BB9CC0765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0939D6-6A91-4426-BFA3-241F92F3E0CD}"/>
              </a:ext>
            </a:extLst>
          </p:cNvPr>
          <p:cNvSpPr>
            <a:spLocks noGrp="1"/>
          </p:cNvSpPr>
          <p:nvPr>
            <p:ph type="dt" sz="half" idx="10"/>
          </p:nvPr>
        </p:nvSpPr>
        <p:spPr/>
        <p:txBody>
          <a:bodyPr/>
          <a:lstStyle/>
          <a:p>
            <a:fld id="{428E7421-5055-4702-868C-964BE14A0920}" type="datetimeFigureOut">
              <a:rPr lang="en-US" smtClean="0"/>
              <a:t>2/23/2021</a:t>
            </a:fld>
            <a:endParaRPr lang="en-US"/>
          </a:p>
        </p:txBody>
      </p:sp>
      <p:sp>
        <p:nvSpPr>
          <p:cNvPr id="5" name="Footer Placeholder 4">
            <a:extLst>
              <a:ext uri="{FF2B5EF4-FFF2-40B4-BE49-F238E27FC236}">
                <a16:creationId xmlns:a16="http://schemas.microsoft.com/office/drawing/2014/main" id="{F1E45175-2917-43A8-A5E3-F0AA30252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1BF26-90C5-49AE-A1AA-10E63072A92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20890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B011-90A0-4CC1-9889-2C047B9ADC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730AF4-4F0B-4C07-8EDC-01AF9DD802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F1DFD-9D3B-440C-845F-C707F3D942D9}"/>
              </a:ext>
            </a:extLst>
          </p:cNvPr>
          <p:cNvSpPr>
            <a:spLocks noGrp="1"/>
          </p:cNvSpPr>
          <p:nvPr>
            <p:ph type="dt" sz="half" idx="10"/>
          </p:nvPr>
        </p:nvSpPr>
        <p:spPr/>
        <p:txBody>
          <a:bodyPr/>
          <a:lstStyle/>
          <a:p>
            <a:fld id="{428E7421-5055-4702-868C-964BE14A0920}" type="datetimeFigureOut">
              <a:rPr lang="en-US" smtClean="0"/>
              <a:t>2/23/2021</a:t>
            </a:fld>
            <a:endParaRPr lang="en-US"/>
          </a:p>
        </p:txBody>
      </p:sp>
      <p:sp>
        <p:nvSpPr>
          <p:cNvPr id="5" name="Footer Placeholder 4">
            <a:extLst>
              <a:ext uri="{FF2B5EF4-FFF2-40B4-BE49-F238E27FC236}">
                <a16:creationId xmlns:a16="http://schemas.microsoft.com/office/drawing/2014/main" id="{0852DF44-2924-4CA2-A870-DEC3FBCFB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FDF13-04AE-4EAF-8DD6-7AEC6851CDF4}"/>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069677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A3AB5-0A76-4A08-9B27-7360AD3860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F2EE8E-9F27-4F88-8E02-FA7A6DB36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52673-2B4C-4D08-AFC6-454FE501E2FD}"/>
              </a:ext>
            </a:extLst>
          </p:cNvPr>
          <p:cNvSpPr>
            <a:spLocks noGrp="1"/>
          </p:cNvSpPr>
          <p:nvPr>
            <p:ph type="dt" sz="half" idx="10"/>
          </p:nvPr>
        </p:nvSpPr>
        <p:spPr/>
        <p:txBody>
          <a:bodyPr/>
          <a:lstStyle/>
          <a:p>
            <a:fld id="{428E7421-5055-4702-868C-964BE14A0920}" type="datetimeFigureOut">
              <a:rPr lang="en-US" smtClean="0"/>
              <a:t>2/23/2021</a:t>
            </a:fld>
            <a:endParaRPr lang="en-US"/>
          </a:p>
        </p:txBody>
      </p:sp>
      <p:sp>
        <p:nvSpPr>
          <p:cNvPr id="5" name="Footer Placeholder 4">
            <a:extLst>
              <a:ext uri="{FF2B5EF4-FFF2-40B4-BE49-F238E27FC236}">
                <a16:creationId xmlns:a16="http://schemas.microsoft.com/office/drawing/2014/main" id="{9A3915AD-5917-4D00-A922-F6FAB5C1D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B5D2B-AE0B-440A-9341-53C6EAFB91B7}"/>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67189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13BB-68E5-4122-A6DA-59B4D95FD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29CB7-A966-46D8-9091-B21237F2E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FCF14-8069-49D9-985B-2D308D5A9148}"/>
              </a:ext>
            </a:extLst>
          </p:cNvPr>
          <p:cNvSpPr>
            <a:spLocks noGrp="1"/>
          </p:cNvSpPr>
          <p:nvPr>
            <p:ph type="dt" sz="half" idx="10"/>
          </p:nvPr>
        </p:nvSpPr>
        <p:spPr/>
        <p:txBody>
          <a:bodyPr/>
          <a:lstStyle/>
          <a:p>
            <a:fld id="{428E7421-5055-4702-868C-964BE14A0920}" type="datetimeFigureOut">
              <a:rPr lang="en-US" smtClean="0"/>
              <a:t>2/23/2021</a:t>
            </a:fld>
            <a:endParaRPr lang="en-US"/>
          </a:p>
        </p:txBody>
      </p:sp>
      <p:sp>
        <p:nvSpPr>
          <p:cNvPr id="5" name="Footer Placeholder 4">
            <a:extLst>
              <a:ext uri="{FF2B5EF4-FFF2-40B4-BE49-F238E27FC236}">
                <a16:creationId xmlns:a16="http://schemas.microsoft.com/office/drawing/2014/main" id="{7D188A03-70FF-4D41-AD03-46AB61F75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CBB2D-5612-43FA-A957-7757DECE9AEE}"/>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6540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129E-51BD-47A2-B62F-79189ABB6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520B25-AEF2-428E-8187-4587C4A0A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32E91D-C46E-4C7B-9A33-B04527EED547}"/>
              </a:ext>
            </a:extLst>
          </p:cNvPr>
          <p:cNvSpPr>
            <a:spLocks noGrp="1"/>
          </p:cNvSpPr>
          <p:nvPr>
            <p:ph type="dt" sz="half" idx="10"/>
          </p:nvPr>
        </p:nvSpPr>
        <p:spPr/>
        <p:txBody>
          <a:bodyPr/>
          <a:lstStyle/>
          <a:p>
            <a:fld id="{428E7421-5055-4702-868C-964BE14A0920}" type="datetimeFigureOut">
              <a:rPr lang="en-US" smtClean="0"/>
              <a:t>2/23/2021</a:t>
            </a:fld>
            <a:endParaRPr lang="en-US"/>
          </a:p>
        </p:txBody>
      </p:sp>
      <p:sp>
        <p:nvSpPr>
          <p:cNvPr id="5" name="Footer Placeholder 4">
            <a:extLst>
              <a:ext uri="{FF2B5EF4-FFF2-40B4-BE49-F238E27FC236}">
                <a16:creationId xmlns:a16="http://schemas.microsoft.com/office/drawing/2014/main" id="{1F3DDF82-758D-41FD-9009-6E25272AC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6A103-4DB7-4E28-B126-086414812C5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68223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87C0-DECA-4B8A-A6C6-501B97FE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95F9AF-97A2-413F-8648-E60FF8343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5917CF-CE5A-4972-B3FE-1A4B1BB7C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ADD551-138D-4B58-A422-8FC327F1DBED}"/>
              </a:ext>
            </a:extLst>
          </p:cNvPr>
          <p:cNvSpPr>
            <a:spLocks noGrp="1"/>
          </p:cNvSpPr>
          <p:nvPr>
            <p:ph type="dt" sz="half" idx="10"/>
          </p:nvPr>
        </p:nvSpPr>
        <p:spPr/>
        <p:txBody>
          <a:bodyPr/>
          <a:lstStyle/>
          <a:p>
            <a:fld id="{428E7421-5055-4702-868C-964BE14A0920}" type="datetimeFigureOut">
              <a:rPr lang="en-US" smtClean="0"/>
              <a:t>2/23/2021</a:t>
            </a:fld>
            <a:endParaRPr lang="en-US"/>
          </a:p>
        </p:txBody>
      </p:sp>
      <p:sp>
        <p:nvSpPr>
          <p:cNvPr id="6" name="Footer Placeholder 5">
            <a:extLst>
              <a:ext uri="{FF2B5EF4-FFF2-40B4-BE49-F238E27FC236}">
                <a16:creationId xmlns:a16="http://schemas.microsoft.com/office/drawing/2014/main" id="{7EF8C82B-DC9C-43AA-BCF6-1CDD403BA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C033A-CE47-4C50-AB30-9B96BFD143AF}"/>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70818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4ECC-B6D9-4BDE-8756-A3FF9ED31B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6893FB-792F-4B86-9D77-34F5BE65C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7057D-4145-4642-9F57-929CF14875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B9F198-26F8-424B-9D31-A50C03934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86C76A-3779-4485-8A71-C181F573AD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509E3-7EBD-41A0-BAE8-CEEF984F6F86}"/>
              </a:ext>
            </a:extLst>
          </p:cNvPr>
          <p:cNvSpPr>
            <a:spLocks noGrp="1"/>
          </p:cNvSpPr>
          <p:nvPr>
            <p:ph type="dt" sz="half" idx="10"/>
          </p:nvPr>
        </p:nvSpPr>
        <p:spPr/>
        <p:txBody>
          <a:bodyPr/>
          <a:lstStyle/>
          <a:p>
            <a:fld id="{428E7421-5055-4702-868C-964BE14A0920}" type="datetimeFigureOut">
              <a:rPr lang="en-US" smtClean="0"/>
              <a:t>2/23/2021</a:t>
            </a:fld>
            <a:endParaRPr lang="en-US"/>
          </a:p>
        </p:txBody>
      </p:sp>
      <p:sp>
        <p:nvSpPr>
          <p:cNvPr id="8" name="Footer Placeholder 7">
            <a:extLst>
              <a:ext uri="{FF2B5EF4-FFF2-40B4-BE49-F238E27FC236}">
                <a16:creationId xmlns:a16="http://schemas.microsoft.com/office/drawing/2014/main" id="{D44F2C6E-4CEB-409F-B521-7A030116FC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C899C9-3E55-4948-B05B-E63A91AF1C9B}"/>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62815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2733-B850-4DCE-AEFF-40465A4727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45653-35CE-4666-A4A7-F025D08DF5BB}"/>
              </a:ext>
            </a:extLst>
          </p:cNvPr>
          <p:cNvSpPr>
            <a:spLocks noGrp="1"/>
          </p:cNvSpPr>
          <p:nvPr>
            <p:ph type="dt" sz="half" idx="10"/>
          </p:nvPr>
        </p:nvSpPr>
        <p:spPr/>
        <p:txBody>
          <a:bodyPr/>
          <a:lstStyle/>
          <a:p>
            <a:fld id="{428E7421-5055-4702-868C-964BE14A0920}" type="datetimeFigureOut">
              <a:rPr lang="en-US" smtClean="0"/>
              <a:t>2/23/2021</a:t>
            </a:fld>
            <a:endParaRPr lang="en-US"/>
          </a:p>
        </p:txBody>
      </p:sp>
      <p:sp>
        <p:nvSpPr>
          <p:cNvPr id="4" name="Footer Placeholder 3">
            <a:extLst>
              <a:ext uri="{FF2B5EF4-FFF2-40B4-BE49-F238E27FC236}">
                <a16:creationId xmlns:a16="http://schemas.microsoft.com/office/drawing/2014/main" id="{8D92DAB7-6BD0-4A67-B67F-1C49D257FB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9D1E7E-E5BD-496E-9132-AEA565BFE9C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32138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5C66E-5869-43A6-B5EF-82624890E730}"/>
              </a:ext>
            </a:extLst>
          </p:cNvPr>
          <p:cNvSpPr>
            <a:spLocks noGrp="1"/>
          </p:cNvSpPr>
          <p:nvPr>
            <p:ph type="dt" sz="half" idx="10"/>
          </p:nvPr>
        </p:nvSpPr>
        <p:spPr/>
        <p:txBody>
          <a:bodyPr/>
          <a:lstStyle/>
          <a:p>
            <a:fld id="{428E7421-5055-4702-868C-964BE14A0920}" type="datetimeFigureOut">
              <a:rPr lang="en-US" smtClean="0"/>
              <a:t>2/23/2021</a:t>
            </a:fld>
            <a:endParaRPr lang="en-US"/>
          </a:p>
        </p:txBody>
      </p:sp>
      <p:sp>
        <p:nvSpPr>
          <p:cNvPr id="3" name="Footer Placeholder 2">
            <a:extLst>
              <a:ext uri="{FF2B5EF4-FFF2-40B4-BE49-F238E27FC236}">
                <a16:creationId xmlns:a16="http://schemas.microsoft.com/office/drawing/2014/main" id="{74BD64A4-EAA7-4E7F-86E9-B8DA6078CB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F66F5-3B3D-4C52-8039-05D51DAF5E9C}"/>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340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6FF5-3C16-474C-B65B-B4AAA18ED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C100FC-A1A2-457D-BF81-074D2F088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E1E5C-8A18-4EFE-A170-FBC5D7398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68146-874B-4149-96E7-7CEBF9F09F7B}"/>
              </a:ext>
            </a:extLst>
          </p:cNvPr>
          <p:cNvSpPr>
            <a:spLocks noGrp="1"/>
          </p:cNvSpPr>
          <p:nvPr>
            <p:ph type="dt" sz="half" idx="10"/>
          </p:nvPr>
        </p:nvSpPr>
        <p:spPr/>
        <p:txBody>
          <a:bodyPr/>
          <a:lstStyle/>
          <a:p>
            <a:fld id="{428E7421-5055-4702-868C-964BE14A0920}" type="datetimeFigureOut">
              <a:rPr lang="en-US" smtClean="0"/>
              <a:t>2/23/2021</a:t>
            </a:fld>
            <a:endParaRPr lang="en-US"/>
          </a:p>
        </p:txBody>
      </p:sp>
      <p:sp>
        <p:nvSpPr>
          <p:cNvPr id="6" name="Footer Placeholder 5">
            <a:extLst>
              <a:ext uri="{FF2B5EF4-FFF2-40B4-BE49-F238E27FC236}">
                <a16:creationId xmlns:a16="http://schemas.microsoft.com/office/drawing/2014/main" id="{ACA050ED-727B-474A-8F45-DF457352F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6FAD6-5F66-4DCF-B515-BF1202E55A9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40265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1B58-A05A-46D3-B54C-A546DD5DB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07D109-B0D5-4548-9DFB-1D7FC3457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2E34CB-AE4E-4F58-A4C5-F44684792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661BB-ADE6-45F6-A807-7FC6E7E9DB1E}"/>
              </a:ext>
            </a:extLst>
          </p:cNvPr>
          <p:cNvSpPr>
            <a:spLocks noGrp="1"/>
          </p:cNvSpPr>
          <p:nvPr>
            <p:ph type="dt" sz="half" idx="10"/>
          </p:nvPr>
        </p:nvSpPr>
        <p:spPr/>
        <p:txBody>
          <a:bodyPr/>
          <a:lstStyle/>
          <a:p>
            <a:fld id="{428E7421-5055-4702-868C-964BE14A0920}" type="datetimeFigureOut">
              <a:rPr lang="en-US" smtClean="0"/>
              <a:t>2/23/2021</a:t>
            </a:fld>
            <a:endParaRPr lang="en-US"/>
          </a:p>
        </p:txBody>
      </p:sp>
      <p:sp>
        <p:nvSpPr>
          <p:cNvPr id="6" name="Footer Placeholder 5">
            <a:extLst>
              <a:ext uri="{FF2B5EF4-FFF2-40B4-BE49-F238E27FC236}">
                <a16:creationId xmlns:a16="http://schemas.microsoft.com/office/drawing/2014/main" id="{49147E5E-75EE-4CB3-AC84-F4337B7EE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6913A-6350-400A-86D3-BA913C3920A3}"/>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48123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78013-BE3F-4F59-AAF7-A307B378C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3F8CE3-E99F-4C71-B19B-8896B1F13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E0694-92C3-45BA-AF9A-F8F556F08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E7421-5055-4702-868C-964BE14A0920}" type="datetimeFigureOut">
              <a:rPr lang="en-US" smtClean="0"/>
              <a:t>2/23/2021</a:t>
            </a:fld>
            <a:endParaRPr lang="en-US"/>
          </a:p>
        </p:txBody>
      </p:sp>
      <p:sp>
        <p:nvSpPr>
          <p:cNvPr id="5" name="Footer Placeholder 4">
            <a:extLst>
              <a:ext uri="{FF2B5EF4-FFF2-40B4-BE49-F238E27FC236}">
                <a16:creationId xmlns:a16="http://schemas.microsoft.com/office/drawing/2014/main" id="{7BA611FA-B033-4D6A-9B87-300EC179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003319-0758-474F-9767-1D16EF1581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B52DD-A611-48EF-A1CE-96C338436228}" type="slidenum">
              <a:rPr lang="en-US" smtClean="0"/>
              <a:t>‹#›</a:t>
            </a:fld>
            <a:endParaRPr lang="en-US"/>
          </a:p>
        </p:txBody>
      </p:sp>
    </p:spTree>
    <p:extLst>
      <p:ext uri="{BB962C8B-B14F-4D97-AF65-F5344CB8AC3E}">
        <p14:creationId xmlns:p14="http://schemas.microsoft.com/office/powerpoint/2010/main" val="4113474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902A-F78D-4B2A-8DBB-042F1DA2A7C9}"/>
              </a:ext>
            </a:extLst>
          </p:cNvPr>
          <p:cNvSpPr>
            <a:spLocks noGrp="1"/>
          </p:cNvSpPr>
          <p:nvPr>
            <p:ph type="ctrTitle"/>
          </p:nvPr>
        </p:nvSpPr>
        <p:spPr/>
        <p:txBody>
          <a:bodyPr>
            <a:normAutofit/>
          </a:bodyPr>
          <a:lstStyle/>
          <a:p>
            <a:r>
              <a:rPr lang="en-US" sz="5400" dirty="0"/>
              <a:t>Beers and Breweries: ABV vs IBU</a:t>
            </a:r>
            <a:br>
              <a:rPr lang="en-US" sz="5400" dirty="0"/>
            </a:br>
            <a:r>
              <a:rPr lang="en-US" sz="5400" dirty="0"/>
              <a:t>Initial EDA</a:t>
            </a:r>
          </a:p>
        </p:txBody>
      </p:sp>
      <p:sp>
        <p:nvSpPr>
          <p:cNvPr id="3" name="Subtitle 2">
            <a:extLst>
              <a:ext uri="{FF2B5EF4-FFF2-40B4-BE49-F238E27FC236}">
                <a16:creationId xmlns:a16="http://schemas.microsoft.com/office/drawing/2014/main" id="{CAF30986-4BCD-4A87-A58D-735D6157975B}"/>
              </a:ext>
            </a:extLst>
          </p:cNvPr>
          <p:cNvSpPr>
            <a:spLocks noGrp="1"/>
          </p:cNvSpPr>
          <p:nvPr>
            <p:ph type="subTitle" idx="1"/>
          </p:nvPr>
        </p:nvSpPr>
        <p:spPr/>
        <p:txBody>
          <a:bodyPr/>
          <a:lstStyle/>
          <a:p>
            <a:r>
              <a:rPr lang="en-US" dirty="0"/>
              <a:t>Kebur Fantahun and Ricco Ferraro</a:t>
            </a:r>
          </a:p>
          <a:p>
            <a:r>
              <a:rPr lang="en-US" dirty="0"/>
              <a:t>02/23/2021</a:t>
            </a:r>
          </a:p>
        </p:txBody>
      </p:sp>
    </p:spTree>
    <p:extLst>
      <p:ext uri="{BB962C8B-B14F-4D97-AF65-F5344CB8AC3E}">
        <p14:creationId xmlns:p14="http://schemas.microsoft.com/office/powerpoint/2010/main" val="227816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1514-23C4-BB46-82C6-B8B4857D3625}"/>
              </a:ext>
            </a:extLst>
          </p:cNvPr>
          <p:cNvSpPr>
            <a:spLocks noGrp="1"/>
          </p:cNvSpPr>
          <p:nvPr>
            <p:ph type="title"/>
          </p:nvPr>
        </p:nvSpPr>
        <p:spPr/>
        <p:txBody>
          <a:bodyPr/>
          <a:lstStyle/>
          <a:p>
            <a:r>
              <a:rPr lang="en-US" dirty="0"/>
              <a:t>Missing Data: IBU Imputation </a:t>
            </a:r>
          </a:p>
        </p:txBody>
      </p:sp>
      <p:pic>
        <p:nvPicPr>
          <p:cNvPr id="4" name="Content Placeholder 3">
            <a:extLst>
              <a:ext uri="{FF2B5EF4-FFF2-40B4-BE49-F238E27FC236}">
                <a16:creationId xmlns:a16="http://schemas.microsoft.com/office/drawing/2014/main" id="{6CE8CEF7-59D6-9B43-A414-FF6B13FF099A}"/>
              </a:ext>
            </a:extLst>
          </p:cNvPr>
          <p:cNvPicPr>
            <a:picLocks noGrp="1" noChangeAspect="1"/>
          </p:cNvPicPr>
          <p:nvPr>
            <p:ph idx="1"/>
          </p:nvPr>
        </p:nvPicPr>
        <p:blipFill>
          <a:blip r:embed="rId2"/>
          <a:stretch>
            <a:fillRect/>
          </a:stretch>
        </p:blipFill>
        <p:spPr>
          <a:xfrm>
            <a:off x="6032524" y="4506760"/>
            <a:ext cx="4983948" cy="1986115"/>
          </a:xfrm>
          <a:prstGeom prst="rect">
            <a:avLst/>
          </a:prstGeom>
        </p:spPr>
      </p:pic>
      <p:pic>
        <p:nvPicPr>
          <p:cNvPr id="5" name="Picture 4">
            <a:extLst>
              <a:ext uri="{FF2B5EF4-FFF2-40B4-BE49-F238E27FC236}">
                <a16:creationId xmlns:a16="http://schemas.microsoft.com/office/drawing/2014/main" id="{2C4381EC-D1A5-B440-A7EE-D7A0D7096518}"/>
              </a:ext>
            </a:extLst>
          </p:cNvPr>
          <p:cNvPicPr>
            <a:picLocks noChangeAspect="1"/>
          </p:cNvPicPr>
          <p:nvPr/>
        </p:nvPicPr>
        <p:blipFill>
          <a:blip r:embed="rId3"/>
          <a:stretch>
            <a:fillRect/>
          </a:stretch>
        </p:blipFill>
        <p:spPr>
          <a:xfrm>
            <a:off x="6032524" y="1942728"/>
            <a:ext cx="4974336" cy="1803196"/>
          </a:xfrm>
          <a:prstGeom prst="rect">
            <a:avLst/>
          </a:prstGeom>
        </p:spPr>
      </p:pic>
      <p:sp>
        <p:nvSpPr>
          <p:cNvPr id="6" name="TextBox 5">
            <a:extLst>
              <a:ext uri="{FF2B5EF4-FFF2-40B4-BE49-F238E27FC236}">
                <a16:creationId xmlns:a16="http://schemas.microsoft.com/office/drawing/2014/main" id="{8E93F844-83AD-F147-852E-791EB246F713}"/>
              </a:ext>
            </a:extLst>
          </p:cNvPr>
          <p:cNvSpPr txBox="1"/>
          <p:nvPr/>
        </p:nvSpPr>
        <p:spPr>
          <a:xfrm>
            <a:off x="7187889" y="1573396"/>
            <a:ext cx="2159117" cy="369332"/>
          </a:xfrm>
          <a:prstGeom prst="rect">
            <a:avLst/>
          </a:prstGeom>
          <a:noFill/>
        </p:spPr>
        <p:txBody>
          <a:bodyPr wrap="none" rtlCol="0">
            <a:spAutoFit/>
          </a:bodyPr>
          <a:lstStyle/>
          <a:p>
            <a:r>
              <a:rPr lang="en-US" dirty="0"/>
              <a:t>Before IBU Imputation</a:t>
            </a:r>
          </a:p>
        </p:txBody>
      </p:sp>
      <p:sp>
        <p:nvSpPr>
          <p:cNvPr id="7" name="TextBox 6">
            <a:extLst>
              <a:ext uri="{FF2B5EF4-FFF2-40B4-BE49-F238E27FC236}">
                <a16:creationId xmlns:a16="http://schemas.microsoft.com/office/drawing/2014/main" id="{98915DF3-7D6A-DC44-A756-02648D666FB3}"/>
              </a:ext>
            </a:extLst>
          </p:cNvPr>
          <p:cNvSpPr txBox="1"/>
          <p:nvPr/>
        </p:nvSpPr>
        <p:spPr>
          <a:xfrm>
            <a:off x="6975647" y="4112469"/>
            <a:ext cx="2091214" cy="646331"/>
          </a:xfrm>
          <a:prstGeom prst="rect">
            <a:avLst/>
          </a:prstGeom>
          <a:noFill/>
        </p:spPr>
        <p:txBody>
          <a:bodyPr wrap="none" rtlCol="0">
            <a:spAutoFit/>
          </a:bodyPr>
          <a:lstStyle/>
          <a:p>
            <a:r>
              <a:rPr lang="en-US" dirty="0"/>
              <a:t>After IBU Imputation</a:t>
            </a:r>
          </a:p>
          <a:p>
            <a:endParaRPr lang="en-US" dirty="0"/>
          </a:p>
        </p:txBody>
      </p:sp>
      <p:sp>
        <p:nvSpPr>
          <p:cNvPr id="14" name="TextBox 13">
            <a:extLst>
              <a:ext uri="{FF2B5EF4-FFF2-40B4-BE49-F238E27FC236}">
                <a16:creationId xmlns:a16="http://schemas.microsoft.com/office/drawing/2014/main" id="{D7A6B74F-B316-4643-BB2C-5F43B5DCE9BE}"/>
              </a:ext>
            </a:extLst>
          </p:cNvPr>
          <p:cNvSpPr txBox="1"/>
          <p:nvPr/>
        </p:nvSpPr>
        <p:spPr>
          <a:xfrm>
            <a:off x="969579" y="2120462"/>
            <a:ext cx="41390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Impute via the median IBU per style… </a:t>
            </a:r>
          </a:p>
        </p:txBody>
      </p:sp>
    </p:spTree>
    <p:extLst>
      <p:ext uri="{BB962C8B-B14F-4D97-AF65-F5344CB8AC3E}">
        <p14:creationId xmlns:p14="http://schemas.microsoft.com/office/powerpoint/2010/main" val="3419396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E486-8B40-43E7-AD7F-C70CDA376330}"/>
              </a:ext>
            </a:extLst>
          </p:cNvPr>
          <p:cNvSpPr>
            <a:spLocks noGrp="1"/>
          </p:cNvSpPr>
          <p:nvPr>
            <p:ph type="title"/>
          </p:nvPr>
        </p:nvSpPr>
        <p:spPr/>
        <p:txBody>
          <a:bodyPr/>
          <a:lstStyle/>
          <a:p>
            <a:r>
              <a:rPr lang="en-US" dirty="0"/>
              <a:t>Missing Values after cleanup</a:t>
            </a:r>
          </a:p>
        </p:txBody>
      </p:sp>
      <p:pic>
        <p:nvPicPr>
          <p:cNvPr id="4" name="Content Placeholder 3">
            <a:extLst>
              <a:ext uri="{FF2B5EF4-FFF2-40B4-BE49-F238E27FC236}">
                <a16:creationId xmlns:a16="http://schemas.microsoft.com/office/drawing/2014/main" id="{CC101543-36ED-654C-A541-599745F89DBC}"/>
              </a:ext>
            </a:extLst>
          </p:cNvPr>
          <p:cNvPicPr>
            <a:picLocks noGrp="1" noChangeAspect="1"/>
          </p:cNvPicPr>
          <p:nvPr>
            <p:ph idx="1"/>
          </p:nvPr>
        </p:nvPicPr>
        <p:blipFill>
          <a:blip r:embed="rId2"/>
          <a:stretch>
            <a:fillRect/>
          </a:stretch>
        </p:blipFill>
        <p:spPr>
          <a:xfrm>
            <a:off x="1838632" y="1764826"/>
            <a:ext cx="7165351" cy="4943079"/>
          </a:xfrm>
          <a:prstGeom prst="rect">
            <a:avLst/>
          </a:prstGeom>
        </p:spPr>
      </p:pic>
    </p:spTree>
    <p:extLst>
      <p:ext uri="{BB962C8B-B14F-4D97-AF65-F5344CB8AC3E}">
        <p14:creationId xmlns:p14="http://schemas.microsoft.com/office/powerpoint/2010/main" val="189745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4418-39BC-8C41-86AB-4B606F648865}"/>
              </a:ext>
            </a:extLst>
          </p:cNvPr>
          <p:cNvSpPr>
            <a:spLocks noGrp="1"/>
          </p:cNvSpPr>
          <p:nvPr>
            <p:ph type="title"/>
          </p:nvPr>
        </p:nvSpPr>
        <p:spPr/>
        <p:txBody>
          <a:bodyPr/>
          <a:lstStyle/>
          <a:p>
            <a:r>
              <a:rPr lang="en-US" dirty="0"/>
              <a:t>Median ABV by State</a:t>
            </a:r>
          </a:p>
        </p:txBody>
      </p:sp>
      <p:pic>
        <p:nvPicPr>
          <p:cNvPr id="4" name="Content Placeholder 3">
            <a:extLst>
              <a:ext uri="{FF2B5EF4-FFF2-40B4-BE49-F238E27FC236}">
                <a16:creationId xmlns:a16="http://schemas.microsoft.com/office/drawing/2014/main" id="{17E374AB-35EE-CE4A-A9DB-3C336305B37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3005"/>
          <a:stretch/>
        </p:blipFill>
        <p:spPr>
          <a:xfrm>
            <a:off x="533257" y="1326515"/>
            <a:ext cx="9570208" cy="5166360"/>
          </a:xfrm>
          <a:prstGeom prst="rect">
            <a:avLst/>
          </a:prstGeom>
        </p:spPr>
      </p:pic>
    </p:spTree>
    <p:extLst>
      <p:ext uri="{BB962C8B-B14F-4D97-AF65-F5344CB8AC3E}">
        <p14:creationId xmlns:p14="http://schemas.microsoft.com/office/powerpoint/2010/main" val="38208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04AD-A2D8-0B4E-B07B-494AB3A47290}"/>
              </a:ext>
            </a:extLst>
          </p:cNvPr>
          <p:cNvSpPr>
            <a:spLocks noGrp="1"/>
          </p:cNvSpPr>
          <p:nvPr>
            <p:ph type="title"/>
          </p:nvPr>
        </p:nvSpPr>
        <p:spPr/>
        <p:txBody>
          <a:bodyPr/>
          <a:lstStyle/>
          <a:p>
            <a:r>
              <a:rPr lang="en-US" dirty="0"/>
              <a:t>Median IBU by State</a:t>
            </a:r>
          </a:p>
        </p:txBody>
      </p:sp>
      <p:pic>
        <p:nvPicPr>
          <p:cNvPr id="4" name="Content Placeholder 3">
            <a:extLst>
              <a:ext uri="{FF2B5EF4-FFF2-40B4-BE49-F238E27FC236}">
                <a16:creationId xmlns:a16="http://schemas.microsoft.com/office/drawing/2014/main" id="{394B2497-FC47-624A-A068-E992BB6B611B}"/>
              </a:ext>
            </a:extLst>
          </p:cNvPr>
          <p:cNvPicPr>
            <a:picLocks noGrp="1" noChangeAspect="1"/>
          </p:cNvPicPr>
          <p:nvPr>
            <p:ph idx="1"/>
          </p:nvPr>
        </p:nvPicPr>
        <p:blipFill rotWithShape="1">
          <a:blip r:embed="rId3"/>
          <a:srcRect t="1962" b="-1"/>
          <a:stretch/>
        </p:blipFill>
        <p:spPr>
          <a:xfrm>
            <a:off x="702637" y="1315801"/>
            <a:ext cx="10245213" cy="5284972"/>
          </a:xfrm>
          <a:prstGeom prst="rect">
            <a:avLst/>
          </a:prstGeom>
        </p:spPr>
      </p:pic>
    </p:spTree>
    <p:extLst>
      <p:ext uri="{BB962C8B-B14F-4D97-AF65-F5344CB8AC3E}">
        <p14:creationId xmlns:p14="http://schemas.microsoft.com/office/powerpoint/2010/main" val="35039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1AB8-B1B3-4F8E-9FD6-A2EBA7EA7354}"/>
              </a:ext>
            </a:extLst>
          </p:cNvPr>
          <p:cNvSpPr>
            <a:spLocks noGrp="1"/>
          </p:cNvSpPr>
          <p:nvPr>
            <p:ph type="title"/>
          </p:nvPr>
        </p:nvSpPr>
        <p:spPr/>
        <p:txBody>
          <a:bodyPr/>
          <a:lstStyle/>
          <a:p>
            <a:r>
              <a:rPr lang="en-US" dirty="0"/>
              <a:t>Max ABV/IBU</a:t>
            </a:r>
          </a:p>
        </p:txBody>
      </p:sp>
      <p:sp>
        <p:nvSpPr>
          <p:cNvPr id="3" name="Content Placeholder 2">
            <a:extLst>
              <a:ext uri="{FF2B5EF4-FFF2-40B4-BE49-F238E27FC236}">
                <a16:creationId xmlns:a16="http://schemas.microsoft.com/office/drawing/2014/main" id="{F2E896DE-B666-4839-9B6D-894845485AB2}"/>
              </a:ext>
            </a:extLst>
          </p:cNvPr>
          <p:cNvSpPr>
            <a:spLocks noGrp="1"/>
          </p:cNvSpPr>
          <p:nvPr>
            <p:ph idx="1"/>
          </p:nvPr>
        </p:nvSpPr>
        <p:spPr/>
        <p:txBody>
          <a:bodyPr/>
          <a:lstStyle/>
          <a:p>
            <a:r>
              <a:rPr lang="en-US" dirty="0"/>
              <a:t>Which state has the maximum alcoholic (ABV) beer? Colorado has the max ABV at 0.128. </a:t>
            </a:r>
          </a:p>
          <a:p>
            <a:r>
              <a:rPr lang="en-US" dirty="0"/>
              <a:t>Which state has the most bitter (IBU) beer? Oregon has the most IBU at 138. </a:t>
            </a:r>
          </a:p>
        </p:txBody>
      </p:sp>
    </p:spTree>
    <p:extLst>
      <p:ext uri="{BB962C8B-B14F-4D97-AF65-F5344CB8AC3E}">
        <p14:creationId xmlns:p14="http://schemas.microsoft.com/office/powerpoint/2010/main" val="1029887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B4D7-13FF-43AB-B3F6-5B856AA918AD}"/>
              </a:ext>
            </a:extLst>
          </p:cNvPr>
          <p:cNvSpPr>
            <a:spLocks noGrp="1"/>
          </p:cNvSpPr>
          <p:nvPr>
            <p:ph type="title"/>
          </p:nvPr>
        </p:nvSpPr>
        <p:spPr/>
        <p:txBody>
          <a:bodyPr/>
          <a:lstStyle/>
          <a:p>
            <a:r>
              <a:rPr lang="en-US" dirty="0"/>
              <a:t>IBU Distribution</a:t>
            </a:r>
          </a:p>
        </p:txBody>
      </p:sp>
      <p:pic>
        <p:nvPicPr>
          <p:cNvPr id="4" name="Content Placeholder 3">
            <a:extLst>
              <a:ext uri="{FF2B5EF4-FFF2-40B4-BE49-F238E27FC236}">
                <a16:creationId xmlns:a16="http://schemas.microsoft.com/office/drawing/2014/main" id="{48345F0B-F5C2-164B-8CF1-7176BC8C3815}"/>
              </a:ext>
            </a:extLst>
          </p:cNvPr>
          <p:cNvPicPr>
            <a:picLocks noGrp="1" noChangeAspect="1"/>
          </p:cNvPicPr>
          <p:nvPr>
            <p:ph idx="1"/>
          </p:nvPr>
        </p:nvPicPr>
        <p:blipFill>
          <a:blip r:embed="rId3"/>
          <a:stretch>
            <a:fillRect/>
          </a:stretch>
        </p:blipFill>
        <p:spPr>
          <a:xfrm>
            <a:off x="838200" y="1883117"/>
            <a:ext cx="10515600" cy="4236353"/>
          </a:xfrm>
          <a:prstGeom prst="rect">
            <a:avLst/>
          </a:prstGeom>
        </p:spPr>
      </p:pic>
    </p:spTree>
    <p:extLst>
      <p:ext uri="{BB962C8B-B14F-4D97-AF65-F5344CB8AC3E}">
        <p14:creationId xmlns:p14="http://schemas.microsoft.com/office/powerpoint/2010/main" val="4066272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8AFD-0E51-8947-816A-69CAC02FD866}"/>
              </a:ext>
            </a:extLst>
          </p:cNvPr>
          <p:cNvSpPr>
            <a:spLocks noGrp="1"/>
          </p:cNvSpPr>
          <p:nvPr>
            <p:ph type="title"/>
          </p:nvPr>
        </p:nvSpPr>
        <p:spPr/>
        <p:txBody>
          <a:bodyPr/>
          <a:lstStyle/>
          <a:p>
            <a:r>
              <a:rPr lang="en-US" dirty="0"/>
              <a:t>ABV Distribution</a:t>
            </a:r>
          </a:p>
        </p:txBody>
      </p:sp>
      <p:sp>
        <p:nvSpPr>
          <p:cNvPr id="3" name="Content Placeholder 2">
            <a:extLst>
              <a:ext uri="{FF2B5EF4-FFF2-40B4-BE49-F238E27FC236}">
                <a16:creationId xmlns:a16="http://schemas.microsoft.com/office/drawing/2014/main" id="{F5E40B02-D9EF-BD4F-A6A7-995691C768D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FFEC1CB-8B1D-F94D-96B8-AD08E3A32624}"/>
              </a:ext>
            </a:extLst>
          </p:cNvPr>
          <p:cNvPicPr>
            <a:picLocks noChangeAspect="1"/>
          </p:cNvPicPr>
          <p:nvPr/>
        </p:nvPicPr>
        <p:blipFill>
          <a:blip r:embed="rId3"/>
          <a:stretch>
            <a:fillRect/>
          </a:stretch>
        </p:blipFill>
        <p:spPr>
          <a:xfrm>
            <a:off x="0" y="1324355"/>
            <a:ext cx="12192000" cy="5168520"/>
          </a:xfrm>
          <a:prstGeom prst="rect">
            <a:avLst/>
          </a:prstGeom>
        </p:spPr>
      </p:pic>
    </p:spTree>
    <p:extLst>
      <p:ext uri="{BB962C8B-B14F-4D97-AF65-F5344CB8AC3E}">
        <p14:creationId xmlns:p14="http://schemas.microsoft.com/office/powerpoint/2010/main" val="3029225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6B49-8973-41C3-AD28-11C10B9953D8}"/>
              </a:ext>
            </a:extLst>
          </p:cNvPr>
          <p:cNvSpPr>
            <a:spLocks noGrp="1"/>
          </p:cNvSpPr>
          <p:nvPr>
            <p:ph type="title"/>
          </p:nvPr>
        </p:nvSpPr>
        <p:spPr/>
        <p:txBody>
          <a:bodyPr/>
          <a:lstStyle/>
          <a:p>
            <a:r>
              <a:rPr lang="en-US" dirty="0"/>
              <a:t>Summary Statistics</a:t>
            </a:r>
          </a:p>
        </p:txBody>
      </p:sp>
      <p:pic>
        <p:nvPicPr>
          <p:cNvPr id="4" name="Picture 3">
            <a:extLst>
              <a:ext uri="{FF2B5EF4-FFF2-40B4-BE49-F238E27FC236}">
                <a16:creationId xmlns:a16="http://schemas.microsoft.com/office/drawing/2014/main" id="{703E909D-AE5B-F34F-B265-FEDBBDCD5F5C}"/>
              </a:ext>
            </a:extLst>
          </p:cNvPr>
          <p:cNvPicPr>
            <a:picLocks noChangeAspect="1"/>
          </p:cNvPicPr>
          <p:nvPr/>
        </p:nvPicPr>
        <p:blipFill>
          <a:blip r:embed="rId3"/>
          <a:stretch>
            <a:fillRect/>
          </a:stretch>
        </p:blipFill>
        <p:spPr>
          <a:xfrm>
            <a:off x="707921" y="1690688"/>
            <a:ext cx="11002297" cy="4554533"/>
          </a:xfrm>
          <a:prstGeom prst="rect">
            <a:avLst/>
          </a:prstGeom>
        </p:spPr>
      </p:pic>
    </p:spTree>
    <p:extLst>
      <p:ext uri="{BB962C8B-B14F-4D97-AF65-F5344CB8AC3E}">
        <p14:creationId xmlns:p14="http://schemas.microsoft.com/office/powerpoint/2010/main" val="4143373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555A-4C37-4C1F-AD36-CBE650EE6107}"/>
              </a:ext>
            </a:extLst>
          </p:cNvPr>
          <p:cNvSpPr>
            <a:spLocks noGrp="1"/>
          </p:cNvSpPr>
          <p:nvPr>
            <p:ph type="title"/>
          </p:nvPr>
        </p:nvSpPr>
        <p:spPr/>
        <p:txBody>
          <a:bodyPr/>
          <a:lstStyle/>
          <a:p>
            <a:r>
              <a:rPr lang="en-US" dirty="0"/>
              <a:t>ABV vs IBU Relationship</a:t>
            </a:r>
          </a:p>
        </p:txBody>
      </p:sp>
      <p:pic>
        <p:nvPicPr>
          <p:cNvPr id="4" name="Content Placeholder 3">
            <a:extLst>
              <a:ext uri="{FF2B5EF4-FFF2-40B4-BE49-F238E27FC236}">
                <a16:creationId xmlns:a16="http://schemas.microsoft.com/office/drawing/2014/main" id="{F62AADDC-3545-3A4F-865F-ECACDB169A9D}"/>
              </a:ext>
            </a:extLst>
          </p:cNvPr>
          <p:cNvPicPr>
            <a:picLocks noGrp="1" noChangeAspect="1"/>
          </p:cNvPicPr>
          <p:nvPr>
            <p:ph idx="1"/>
          </p:nvPr>
        </p:nvPicPr>
        <p:blipFill>
          <a:blip r:embed="rId3"/>
          <a:stretch>
            <a:fillRect/>
          </a:stretch>
        </p:blipFill>
        <p:spPr>
          <a:xfrm>
            <a:off x="2296510" y="1403160"/>
            <a:ext cx="7598980" cy="5089715"/>
          </a:xfrm>
          <a:prstGeom prst="rect">
            <a:avLst/>
          </a:prstGeom>
        </p:spPr>
      </p:pic>
    </p:spTree>
    <p:extLst>
      <p:ext uri="{BB962C8B-B14F-4D97-AF65-F5344CB8AC3E}">
        <p14:creationId xmlns:p14="http://schemas.microsoft.com/office/powerpoint/2010/main" val="3218705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D165-26FE-F14F-9BB9-F8919F5225DA}"/>
              </a:ext>
            </a:extLst>
          </p:cNvPr>
          <p:cNvSpPr>
            <a:spLocks noGrp="1"/>
          </p:cNvSpPr>
          <p:nvPr>
            <p:ph type="title"/>
          </p:nvPr>
        </p:nvSpPr>
        <p:spPr/>
        <p:txBody>
          <a:bodyPr/>
          <a:lstStyle/>
          <a:p>
            <a:r>
              <a:rPr lang="en-US" dirty="0"/>
              <a:t>ABV vs IBU Relationship</a:t>
            </a:r>
          </a:p>
        </p:txBody>
      </p:sp>
      <p:pic>
        <p:nvPicPr>
          <p:cNvPr id="4" name="Content Placeholder 3">
            <a:extLst>
              <a:ext uri="{FF2B5EF4-FFF2-40B4-BE49-F238E27FC236}">
                <a16:creationId xmlns:a16="http://schemas.microsoft.com/office/drawing/2014/main" id="{933AC731-58B8-7942-AA2C-009B5D15A2D9}"/>
              </a:ext>
            </a:extLst>
          </p:cNvPr>
          <p:cNvPicPr>
            <a:picLocks noGrp="1" noChangeAspect="1"/>
          </p:cNvPicPr>
          <p:nvPr>
            <p:ph idx="1"/>
          </p:nvPr>
        </p:nvPicPr>
        <p:blipFill>
          <a:blip r:embed="rId2"/>
          <a:stretch>
            <a:fillRect/>
          </a:stretch>
        </p:blipFill>
        <p:spPr>
          <a:xfrm>
            <a:off x="2579371" y="1365788"/>
            <a:ext cx="7033257" cy="4613685"/>
          </a:xfrm>
          <a:prstGeom prst="rect">
            <a:avLst/>
          </a:prstGeom>
        </p:spPr>
      </p:pic>
    </p:spTree>
    <p:extLst>
      <p:ext uri="{BB962C8B-B14F-4D97-AF65-F5344CB8AC3E}">
        <p14:creationId xmlns:p14="http://schemas.microsoft.com/office/powerpoint/2010/main" val="28899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EFAB-8699-47C0-9B42-3F7B7C471E5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8228657-15A0-4693-BC46-BA34EC8CCF28}"/>
              </a:ext>
            </a:extLst>
          </p:cNvPr>
          <p:cNvSpPr>
            <a:spLocks noGrp="1"/>
          </p:cNvSpPr>
          <p:nvPr>
            <p:ph idx="1"/>
          </p:nvPr>
        </p:nvSpPr>
        <p:spPr/>
        <p:txBody>
          <a:bodyPr>
            <a:normAutofit/>
          </a:bodyPr>
          <a:lstStyle/>
          <a:p>
            <a:r>
              <a:rPr lang="en-US" dirty="0"/>
              <a:t>QOI</a:t>
            </a:r>
          </a:p>
          <a:p>
            <a:r>
              <a:rPr lang="en-US" dirty="0"/>
              <a:t>The Dataset</a:t>
            </a:r>
          </a:p>
          <a:p>
            <a:r>
              <a:rPr lang="en-US" dirty="0"/>
              <a:t>Number of Breweries in each state</a:t>
            </a:r>
          </a:p>
          <a:p>
            <a:r>
              <a:rPr lang="en-US" dirty="0"/>
              <a:t>Missing Values</a:t>
            </a:r>
          </a:p>
          <a:p>
            <a:r>
              <a:rPr lang="en-US" dirty="0"/>
              <a:t>Median ABV vs Median IBU</a:t>
            </a:r>
          </a:p>
          <a:p>
            <a:r>
              <a:rPr lang="en-US" dirty="0"/>
              <a:t>Max ABV/IBU</a:t>
            </a:r>
          </a:p>
          <a:p>
            <a:r>
              <a:rPr lang="en-US" dirty="0"/>
              <a:t>Summary Statistics for ABV</a:t>
            </a:r>
          </a:p>
          <a:p>
            <a:r>
              <a:rPr lang="en-US" dirty="0"/>
              <a:t>ABV vs IBU</a:t>
            </a:r>
          </a:p>
          <a:p>
            <a:endParaRPr lang="en-US" dirty="0"/>
          </a:p>
        </p:txBody>
      </p:sp>
    </p:spTree>
    <p:extLst>
      <p:ext uri="{BB962C8B-B14F-4D97-AF65-F5344CB8AC3E}">
        <p14:creationId xmlns:p14="http://schemas.microsoft.com/office/powerpoint/2010/main" val="1698365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A67E-7FA6-4751-AB9F-31EB6DC09A1B}"/>
              </a:ext>
            </a:extLst>
          </p:cNvPr>
          <p:cNvSpPr>
            <a:spLocks noGrp="1"/>
          </p:cNvSpPr>
          <p:nvPr>
            <p:ph type="title"/>
          </p:nvPr>
        </p:nvSpPr>
        <p:spPr/>
        <p:txBody>
          <a:bodyPr/>
          <a:lstStyle/>
          <a:p>
            <a:pPr algn="ctr"/>
            <a:r>
              <a:rPr lang="en-US" dirty="0"/>
              <a:t>Any Questions?</a:t>
            </a:r>
          </a:p>
        </p:txBody>
      </p:sp>
      <p:sp>
        <p:nvSpPr>
          <p:cNvPr id="3" name="Content Placeholder 2">
            <a:extLst>
              <a:ext uri="{FF2B5EF4-FFF2-40B4-BE49-F238E27FC236}">
                <a16:creationId xmlns:a16="http://schemas.microsoft.com/office/drawing/2014/main" id="{B45B3E7F-4F4F-4F9B-8D20-7906ABCA6118}"/>
              </a:ext>
            </a:extLst>
          </p:cNvPr>
          <p:cNvSpPr>
            <a:spLocks noGrp="1"/>
          </p:cNvSpPr>
          <p:nvPr>
            <p:ph idx="1"/>
          </p:nvPr>
        </p:nvSpPr>
        <p:spPr/>
        <p:txBody>
          <a:bodyPr>
            <a:normAutofit/>
          </a:bodyPr>
          <a:lstStyle/>
          <a:p>
            <a:pPr marL="0" indent="0" algn="ctr">
              <a:buNone/>
            </a:pPr>
            <a:endParaRPr lang="en-US" sz="4000" dirty="0"/>
          </a:p>
        </p:txBody>
      </p:sp>
    </p:spTree>
    <p:extLst>
      <p:ext uri="{BB962C8B-B14F-4D97-AF65-F5344CB8AC3E}">
        <p14:creationId xmlns:p14="http://schemas.microsoft.com/office/powerpoint/2010/main" val="1341946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AA78-DEA9-6A40-ACAD-B576347B8854}"/>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85FD0ED3-039D-FD4F-AE17-70CD1E550E16}"/>
              </a:ext>
            </a:extLst>
          </p:cNvPr>
          <p:cNvSpPr>
            <a:spLocks noGrp="1"/>
          </p:cNvSpPr>
          <p:nvPr>
            <p:ph idx="1"/>
          </p:nvPr>
        </p:nvSpPr>
        <p:spPr>
          <a:xfrm>
            <a:off x="838200" y="1403709"/>
            <a:ext cx="10515600" cy="4351338"/>
          </a:xfrm>
        </p:spPr>
        <p:txBody>
          <a:bodyPr/>
          <a:lstStyle/>
          <a:p>
            <a:r>
              <a:rPr lang="en-US" sz="2000" dirty="0"/>
              <a:t>1. Residuals after fitting Multiple Linear Regression, Linear-Linear: IBU vs ABV model</a:t>
            </a:r>
          </a:p>
          <a:p>
            <a:r>
              <a:rPr lang="en-US" sz="2000" dirty="0"/>
              <a:t>IBU given State, ABV</a:t>
            </a:r>
          </a:p>
          <a:p>
            <a:endParaRPr lang="en-US" dirty="0"/>
          </a:p>
        </p:txBody>
      </p:sp>
      <p:pic>
        <p:nvPicPr>
          <p:cNvPr id="4" name="Picture 3">
            <a:extLst>
              <a:ext uri="{FF2B5EF4-FFF2-40B4-BE49-F238E27FC236}">
                <a16:creationId xmlns:a16="http://schemas.microsoft.com/office/drawing/2014/main" id="{375F4F18-BF9C-254B-9AF6-53B5F23B255C}"/>
              </a:ext>
            </a:extLst>
          </p:cNvPr>
          <p:cNvPicPr>
            <a:picLocks noChangeAspect="1"/>
          </p:cNvPicPr>
          <p:nvPr/>
        </p:nvPicPr>
        <p:blipFill rotWithShape="1">
          <a:blip r:embed="rId3"/>
          <a:srcRect l="1544"/>
          <a:stretch/>
        </p:blipFill>
        <p:spPr>
          <a:xfrm>
            <a:off x="838200" y="2351466"/>
            <a:ext cx="6280873" cy="3848396"/>
          </a:xfrm>
          <a:prstGeom prst="rect">
            <a:avLst/>
          </a:prstGeom>
        </p:spPr>
      </p:pic>
    </p:spTree>
    <p:extLst>
      <p:ext uri="{BB962C8B-B14F-4D97-AF65-F5344CB8AC3E}">
        <p14:creationId xmlns:p14="http://schemas.microsoft.com/office/powerpoint/2010/main" val="46705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DBBF-CE0E-9E44-8A5C-983D4C8FB6F1}"/>
              </a:ext>
            </a:extLst>
          </p:cNvPr>
          <p:cNvSpPr>
            <a:spLocks noGrp="1"/>
          </p:cNvSpPr>
          <p:nvPr>
            <p:ph type="title"/>
          </p:nvPr>
        </p:nvSpPr>
        <p:spPr/>
        <p:txBody>
          <a:bodyPr/>
          <a:lstStyle/>
          <a:p>
            <a:r>
              <a:rPr lang="en-US" dirty="0"/>
              <a:t>Question of Interest: </a:t>
            </a:r>
          </a:p>
        </p:txBody>
      </p:sp>
      <p:sp>
        <p:nvSpPr>
          <p:cNvPr id="3" name="Content Placeholder 2">
            <a:extLst>
              <a:ext uri="{FF2B5EF4-FFF2-40B4-BE49-F238E27FC236}">
                <a16:creationId xmlns:a16="http://schemas.microsoft.com/office/drawing/2014/main" id="{4755110A-933B-0849-991E-597F4B71B22D}"/>
              </a:ext>
            </a:extLst>
          </p:cNvPr>
          <p:cNvSpPr>
            <a:spLocks noGrp="1"/>
          </p:cNvSpPr>
          <p:nvPr>
            <p:ph idx="1"/>
          </p:nvPr>
        </p:nvSpPr>
        <p:spPr/>
        <p:txBody>
          <a:bodyPr/>
          <a:lstStyle/>
          <a:p>
            <a:r>
              <a:rPr lang="en-US" dirty="0"/>
              <a:t>Assess the relationship between IBU and ABV for beers across different states</a:t>
            </a:r>
          </a:p>
        </p:txBody>
      </p:sp>
    </p:spTree>
    <p:extLst>
      <p:ext uri="{BB962C8B-B14F-4D97-AF65-F5344CB8AC3E}">
        <p14:creationId xmlns:p14="http://schemas.microsoft.com/office/powerpoint/2010/main" val="2373452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45CD-353B-2040-810E-E752C9A5A012}"/>
              </a:ext>
            </a:extLst>
          </p:cNvPr>
          <p:cNvSpPr>
            <a:spLocks noGrp="1"/>
          </p:cNvSpPr>
          <p:nvPr>
            <p:ph type="title"/>
          </p:nvPr>
        </p:nvSpPr>
        <p:spPr/>
        <p:txBody>
          <a:bodyPr/>
          <a:lstStyle/>
          <a:p>
            <a:r>
              <a:rPr lang="en-US" dirty="0"/>
              <a:t>Dataset</a:t>
            </a:r>
          </a:p>
        </p:txBody>
      </p:sp>
      <p:sp>
        <p:nvSpPr>
          <p:cNvPr id="5" name="TextBox 4">
            <a:extLst>
              <a:ext uri="{FF2B5EF4-FFF2-40B4-BE49-F238E27FC236}">
                <a16:creationId xmlns:a16="http://schemas.microsoft.com/office/drawing/2014/main" id="{03CC7613-9985-574D-ADAF-25A6AEC97373}"/>
              </a:ext>
            </a:extLst>
          </p:cNvPr>
          <p:cNvSpPr txBox="1"/>
          <p:nvPr/>
        </p:nvSpPr>
        <p:spPr>
          <a:xfrm>
            <a:off x="685023" y="1321356"/>
            <a:ext cx="7882479" cy="369332"/>
          </a:xfrm>
          <a:prstGeom prst="rect">
            <a:avLst/>
          </a:prstGeom>
          <a:noFill/>
        </p:spPr>
        <p:txBody>
          <a:bodyPr wrap="none" rtlCol="0">
            <a:spAutoFit/>
          </a:bodyPr>
          <a:lstStyle/>
          <a:p>
            <a:r>
              <a:rPr lang="en-US" dirty="0"/>
              <a:t>The beer data collected across the United States includes the following properties:</a:t>
            </a:r>
          </a:p>
        </p:txBody>
      </p:sp>
      <p:pic>
        <p:nvPicPr>
          <p:cNvPr id="8" name="Picture 7">
            <a:extLst>
              <a:ext uri="{FF2B5EF4-FFF2-40B4-BE49-F238E27FC236}">
                <a16:creationId xmlns:a16="http://schemas.microsoft.com/office/drawing/2014/main" id="{E9AEA8AC-734C-4843-A519-B1D678B256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0850" y="1994354"/>
            <a:ext cx="4192944" cy="4233358"/>
          </a:xfrm>
          <a:prstGeom prst="rect">
            <a:avLst/>
          </a:prstGeom>
        </p:spPr>
      </p:pic>
    </p:spTree>
    <p:extLst>
      <p:ext uri="{BB962C8B-B14F-4D97-AF65-F5344CB8AC3E}">
        <p14:creationId xmlns:p14="http://schemas.microsoft.com/office/powerpoint/2010/main" val="420865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210E-8DCF-7A4A-9248-5DD1397A2A70}"/>
              </a:ext>
            </a:extLst>
          </p:cNvPr>
          <p:cNvSpPr>
            <a:spLocks noGrp="1"/>
          </p:cNvSpPr>
          <p:nvPr>
            <p:ph type="title"/>
          </p:nvPr>
        </p:nvSpPr>
        <p:spPr>
          <a:xfrm>
            <a:off x="749710" y="207809"/>
            <a:ext cx="10515600" cy="1325563"/>
          </a:xfrm>
        </p:spPr>
        <p:txBody>
          <a:bodyPr/>
          <a:lstStyle/>
          <a:p>
            <a:r>
              <a:rPr lang="en-US" dirty="0"/>
              <a:t>Number of Breweries in each state</a:t>
            </a:r>
          </a:p>
        </p:txBody>
      </p:sp>
      <p:pic>
        <p:nvPicPr>
          <p:cNvPr id="4" name="Content Placeholder 3">
            <a:extLst>
              <a:ext uri="{FF2B5EF4-FFF2-40B4-BE49-F238E27FC236}">
                <a16:creationId xmlns:a16="http://schemas.microsoft.com/office/drawing/2014/main" id="{E06C964B-40D3-BC44-A6A4-772C4C27A2CC}"/>
              </a:ext>
            </a:extLst>
          </p:cNvPr>
          <p:cNvPicPr>
            <a:picLocks noGrp="1" noChangeAspect="1"/>
          </p:cNvPicPr>
          <p:nvPr>
            <p:ph idx="1"/>
          </p:nvPr>
        </p:nvPicPr>
        <p:blipFill>
          <a:blip r:embed="rId3"/>
          <a:stretch>
            <a:fillRect/>
          </a:stretch>
        </p:blipFill>
        <p:spPr>
          <a:xfrm>
            <a:off x="2070623" y="1316323"/>
            <a:ext cx="7167970" cy="5333868"/>
          </a:xfrm>
          <a:prstGeom prst="rect">
            <a:avLst/>
          </a:prstGeom>
        </p:spPr>
      </p:pic>
    </p:spTree>
    <p:extLst>
      <p:ext uri="{BB962C8B-B14F-4D97-AF65-F5344CB8AC3E}">
        <p14:creationId xmlns:p14="http://schemas.microsoft.com/office/powerpoint/2010/main" val="245028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DA93-9B9B-4AA4-A13C-4C5BB31E1DBF}"/>
              </a:ext>
            </a:extLst>
          </p:cNvPr>
          <p:cNvSpPr>
            <a:spLocks noGrp="1"/>
          </p:cNvSpPr>
          <p:nvPr>
            <p:ph type="title"/>
          </p:nvPr>
        </p:nvSpPr>
        <p:spPr/>
        <p:txBody>
          <a:bodyPr/>
          <a:lstStyle/>
          <a:p>
            <a:r>
              <a:rPr lang="en-US" dirty="0"/>
              <a:t>Breweries in each state continued...</a:t>
            </a:r>
          </a:p>
        </p:txBody>
      </p:sp>
      <p:pic>
        <p:nvPicPr>
          <p:cNvPr id="4" name="Content Placeholder 3">
            <a:extLst>
              <a:ext uri="{FF2B5EF4-FFF2-40B4-BE49-F238E27FC236}">
                <a16:creationId xmlns:a16="http://schemas.microsoft.com/office/drawing/2014/main" id="{4C126A93-9C68-AE47-B0FA-8ADE48AA98E9}"/>
              </a:ext>
            </a:extLst>
          </p:cNvPr>
          <p:cNvPicPr>
            <a:picLocks noGrp="1" noChangeAspect="1"/>
          </p:cNvPicPr>
          <p:nvPr>
            <p:ph idx="1"/>
          </p:nvPr>
        </p:nvPicPr>
        <p:blipFill>
          <a:blip r:embed="rId3"/>
          <a:stretch>
            <a:fillRect/>
          </a:stretch>
        </p:blipFill>
        <p:spPr>
          <a:xfrm>
            <a:off x="1271890" y="1516028"/>
            <a:ext cx="4387214" cy="4351338"/>
          </a:xfrm>
          <a:prstGeom prst="rect">
            <a:avLst/>
          </a:prstGeom>
        </p:spPr>
      </p:pic>
      <p:pic>
        <p:nvPicPr>
          <p:cNvPr id="5" name="Picture 4">
            <a:extLst>
              <a:ext uri="{FF2B5EF4-FFF2-40B4-BE49-F238E27FC236}">
                <a16:creationId xmlns:a16="http://schemas.microsoft.com/office/drawing/2014/main" id="{D9DDF4B2-87FA-D949-8D40-CC5ACE7E3D7C}"/>
              </a:ext>
            </a:extLst>
          </p:cNvPr>
          <p:cNvPicPr>
            <a:picLocks noChangeAspect="1"/>
          </p:cNvPicPr>
          <p:nvPr/>
        </p:nvPicPr>
        <p:blipFill>
          <a:blip r:embed="rId4"/>
          <a:stretch>
            <a:fillRect/>
          </a:stretch>
        </p:blipFill>
        <p:spPr>
          <a:xfrm>
            <a:off x="5583965" y="1516028"/>
            <a:ext cx="4411984" cy="4351338"/>
          </a:xfrm>
          <a:prstGeom prst="rect">
            <a:avLst/>
          </a:prstGeom>
        </p:spPr>
      </p:pic>
      <p:pic>
        <p:nvPicPr>
          <p:cNvPr id="6" name="Picture 5">
            <a:extLst>
              <a:ext uri="{FF2B5EF4-FFF2-40B4-BE49-F238E27FC236}">
                <a16:creationId xmlns:a16="http://schemas.microsoft.com/office/drawing/2014/main" id="{82AE0360-BB5F-0A45-A681-F65DD02F1F48}"/>
              </a:ext>
            </a:extLst>
          </p:cNvPr>
          <p:cNvPicPr>
            <a:picLocks noChangeAspect="1"/>
          </p:cNvPicPr>
          <p:nvPr/>
        </p:nvPicPr>
        <p:blipFill>
          <a:blip r:embed="rId5"/>
          <a:stretch>
            <a:fillRect/>
          </a:stretch>
        </p:blipFill>
        <p:spPr>
          <a:xfrm>
            <a:off x="5508826" y="5867366"/>
            <a:ext cx="4411983" cy="296175"/>
          </a:xfrm>
          <a:prstGeom prst="rect">
            <a:avLst/>
          </a:prstGeom>
        </p:spPr>
      </p:pic>
    </p:spTree>
    <p:extLst>
      <p:ext uri="{BB962C8B-B14F-4D97-AF65-F5344CB8AC3E}">
        <p14:creationId xmlns:p14="http://schemas.microsoft.com/office/powerpoint/2010/main" val="328642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208F-259B-4CE8-9BC4-776DC3944C19}"/>
              </a:ext>
            </a:extLst>
          </p:cNvPr>
          <p:cNvSpPr>
            <a:spLocks noGrp="1"/>
          </p:cNvSpPr>
          <p:nvPr>
            <p:ph type="title"/>
          </p:nvPr>
        </p:nvSpPr>
        <p:spPr/>
        <p:txBody>
          <a:bodyPr/>
          <a:lstStyle/>
          <a:p>
            <a:r>
              <a:rPr lang="en-US" dirty="0"/>
              <a:t>Missing Values </a:t>
            </a:r>
          </a:p>
        </p:txBody>
      </p:sp>
      <p:pic>
        <p:nvPicPr>
          <p:cNvPr id="4" name="Content Placeholder 3">
            <a:extLst>
              <a:ext uri="{FF2B5EF4-FFF2-40B4-BE49-F238E27FC236}">
                <a16:creationId xmlns:a16="http://schemas.microsoft.com/office/drawing/2014/main" id="{31D3B1F3-61E5-0B46-8F47-B2202DEA4C0E}"/>
              </a:ext>
            </a:extLst>
          </p:cNvPr>
          <p:cNvPicPr>
            <a:picLocks noGrp="1" noChangeAspect="1"/>
          </p:cNvPicPr>
          <p:nvPr>
            <p:ph idx="1"/>
          </p:nvPr>
        </p:nvPicPr>
        <p:blipFill>
          <a:blip r:embed="rId3"/>
          <a:stretch>
            <a:fillRect/>
          </a:stretch>
        </p:blipFill>
        <p:spPr>
          <a:xfrm>
            <a:off x="1809136" y="1477795"/>
            <a:ext cx="7623340" cy="4787659"/>
          </a:xfrm>
          <a:prstGeom prst="rect">
            <a:avLst/>
          </a:prstGeom>
        </p:spPr>
      </p:pic>
    </p:spTree>
    <p:extLst>
      <p:ext uri="{BB962C8B-B14F-4D97-AF65-F5344CB8AC3E}">
        <p14:creationId xmlns:p14="http://schemas.microsoft.com/office/powerpoint/2010/main" val="1123778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98CA-8928-E940-B7E5-33D3A7E05222}"/>
              </a:ext>
            </a:extLst>
          </p:cNvPr>
          <p:cNvSpPr>
            <a:spLocks noGrp="1"/>
          </p:cNvSpPr>
          <p:nvPr>
            <p:ph type="title"/>
          </p:nvPr>
        </p:nvSpPr>
        <p:spPr/>
        <p:txBody>
          <a:bodyPr/>
          <a:lstStyle/>
          <a:p>
            <a:r>
              <a:rPr lang="en-US" dirty="0"/>
              <a:t>Missing Data: Strategy</a:t>
            </a:r>
          </a:p>
        </p:txBody>
      </p:sp>
      <p:sp>
        <p:nvSpPr>
          <p:cNvPr id="3" name="Content Placeholder 2">
            <a:extLst>
              <a:ext uri="{FF2B5EF4-FFF2-40B4-BE49-F238E27FC236}">
                <a16:creationId xmlns:a16="http://schemas.microsoft.com/office/drawing/2014/main" id="{14AA9F38-3DD3-0742-BD18-CCCCA0E94C38}"/>
              </a:ext>
            </a:extLst>
          </p:cNvPr>
          <p:cNvSpPr>
            <a:spLocks noGrp="1"/>
          </p:cNvSpPr>
          <p:nvPr>
            <p:ph idx="1"/>
          </p:nvPr>
        </p:nvSpPr>
        <p:spPr/>
        <p:txBody>
          <a:bodyPr/>
          <a:lstStyle/>
          <a:p>
            <a:r>
              <a:rPr lang="en-US" dirty="0"/>
              <a:t>Hand enter all data missing IBU and ABV</a:t>
            </a:r>
          </a:p>
          <a:p>
            <a:r>
              <a:rPr lang="en-US" dirty="0"/>
              <a:t>Drop entries missing both IBU and ABV with no data online </a:t>
            </a:r>
          </a:p>
          <a:p>
            <a:r>
              <a:rPr lang="en-US" dirty="0"/>
              <a:t>Impute IBU based on Median IBU by style for entries that ONLY lack IBU data. </a:t>
            </a:r>
          </a:p>
        </p:txBody>
      </p:sp>
    </p:spTree>
    <p:extLst>
      <p:ext uri="{BB962C8B-B14F-4D97-AF65-F5344CB8AC3E}">
        <p14:creationId xmlns:p14="http://schemas.microsoft.com/office/powerpoint/2010/main" val="268611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0BAC-2DF6-2B45-B347-BB2D7CF6A8DC}"/>
              </a:ext>
            </a:extLst>
          </p:cNvPr>
          <p:cNvSpPr>
            <a:spLocks noGrp="1"/>
          </p:cNvSpPr>
          <p:nvPr>
            <p:ph type="title"/>
          </p:nvPr>
        </p:nvSpPr>
        <p:spPr/>
        <p:txBody>
          <a:bodyPr/>
          <a:lstStyle/>
          <a:p>
            <a:r>
              <a:rPr lang="en-US" dirty="0"/>
              <a:t>Missing Data: Hand Entry</a:t>
            </a:r>
          </a:p>
        </p:txBody>
      </p:sp>
      <p:sp>
        <p:nvSpPr>
          <p:cNvPr id="3" name="Content Placeholder 2">
            <a:extLst>
              <a:ext uri="{FF2B5EF4-FFF2-40B4-BE49-F238E27FC236}">
                <a16:creationId xmlns:a16="http://schemas.microsoft.com/office/drawing/2014/main" id="{D04AFAB5-0330-E341-BDA1-14A3CA7380FF}"/>
              </a:ext>
            </a:extLst>
          </p:cNvPr>
          <p:cNvSpPr>
            <a:spLocks noGrp="1"/>
          </p:cNvSpPr>
          <p:nvPr>
            <p:ph idx="1"/>
          </p:nvPr>
        </p:nvSpPr>
        <p:spPr>
          <a:xfrm>
            <a:off x="838200" y="1710231"/>
            <a:ext cx="10515600" cy="4351338"/>
          </a:xfrm>
        </p:spPr>
        <p:txBody>
          <a:bodyPr>
            <a:normAutofit fontScale="70000" lnSpcReduction="20000"/>
          </a:bodyPr>
          <a:lstStyle/>
          <a:p>
            <a:pPr marL="0" indent="0">
              <a:buNone/>
            </a:pPr>
            <a:r>
              <a:rPr lang="en-US" dirty="0"/>
              <a:t>No data was found and thus entries with missing data are dropped for: </a:t>
            </a:r>
          </a:p>
          <a:p>
            <a:r>
              <a:rPr lang="en-US" dirty="0"/>
              <a:t>Cedar Creek - Special Release is ambiguous, missing ABV/IBU/Style it does not solve the QOI.</a:t>
            </a:r>
          </a:p>
          <a:p>
            <a:r>
              <a:rPr lang="en-US" dirty="0"/>
              <a:t>Oskar Blues Brewery - The </a:t>
            </a:r>
            <a:r>
              <a:rPr lang="en-US" dirty="0" err="1"/>
              <a:t>Crowler</a:t>
            </a:r>
            <a:r>
              <a:rPr lang="en-US" dirty="0"/>
              <a:t> is not an actual beer but a type of can.</a:t>
            </a:r>
          </a:p>
          <a:p>
            <a:r>
              <a:rPr lang="en-US" dirty="0"/>
              <a:t>Oskar Blues Brewery - </a:t>
            </a:r>
            <a:r>
              <a:rPr lang="en-US" dirty="0" err="1"/>
              <a:t>Can’d</a:t>
            </a:r>
            <a:r>
              <a:rPr lang="en-US" dirty="0"/>
              <a:t> aid foundation is a relief effort that sends water so it does not fit in the dataset.</a:t>
            </a:r>
          </a:p>
          <a:p>
            <a:r>
              <a:rPr lang="en-US" dirty="0"/>
              <a:t>Beer ID 2364, Royal Lager of Weston Brewing has no ABV/IBU.</a:t>
            </a:r>
          </a:p>
          <a:p>
            <a:r>
              <a:rPr lang="en-US" dirty="0"/>
              <a:t>Beer ID 2322,  Fort Pitt Brewing Company Fort Pitt Ale.</a:t>
            </a:r>
          </a:p>
          <a:p>
            <a:r>
              <a:rPr lang="en-US" dirty="0"/>
              <a:t>Beer ID 1750, Oskar Blues Brewery Birth IPA.</a:t>
            </a:r>
          </a:p>
          <a:p>
            <a:r>
              <a:rPr lang="en-US" dirty="0"/>
              <a:t>Beer ID 710, no data.</a:t>
            </a:r>
          </a:p>
          <a:p>
            <a:r>
              <a:rPr lang="en-US" dirty="0"/>
              <a:t>Beer ID 273, </a:t>
            </a:r>
            <a:r>
              <a:rPr lang="en-US" dirty="0" err="1"/>
              <a:t>MillKing</a:t>
            </a:r>
            <a:r>
              <a:rPr lang="en-US" dirty="0"/>
              <a:t> It Productions AXL Pale Ale, out of business no info.</a:t>
            </a:r>
          </a:p>
          <a:p>
            <a:r>
              <a:rPr lang="en-US" dirty="0"/>
              <a:t>Beer ID 1095, no data.</a:t>
            </a:r>
          </a:p>
          <a:p>
            <a:r>
              <a:rPr lang="en-US" dirty="0"/>
              <a:t>Beer ID 963, no data.</a:t>
            </a:r>
          </a:p>
          <a:p>
            <a:endParaRPr lang="en-US" dirty="0"/>
          </a:p>
        </p:txBody>
      </p:sp>
    </p:spTree>
    <p:extLst>
      <p:ext uri="{BB962C8B-B14F-4D97-AF65-F5344CB8AC3E}">
        <p14:creationId xmlns:p14="http://schemas.microsoft.com/office/powerpoint/2010/main" val="550357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947</Words>
  <Application>Microsoft Office PowerPoint</Application>
  <PresentationFormat>Widescreen</PresentationFormat>
  <Paragraphs>97</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Source Sans Pro</vt:lpstr>
      <vt:lpstr>Office Theme</vt:lpstr>
      <vt:lpstr>Beers and Breweries: ABV vs IBU Initial EDA</vt:lpstr>
      <vt:lpstr>Overview</vt:lpstr>
      <vt:lpstr>Question of Interest: </vt:lpstr>
      <vt:lpstr>Dataset</vt:lpstr>
      <vt:lpstr>Number of Breweries in each state</vt:lpstr>
      <vt:lpstr>Breweries in each state continued...</vt:lpstr>
      <vt:lpstr>Missing Values </vt:lpstr>
      <vt:lpstr>Missing Data: Strategy</vt:lpstr>
      <vt:lpstr>Missing Data: Hand Entry</vt:lpstr>
      <vt:lpstr>Missing Data: IBU Imputation </vt:lpstr>
      <vt:lpstr>Missing Values after cleanup</vt:lpstr>
      <vt:lpstr>Median ABV by State</vt:lpstr>
      <vt:lpstr>Median IBU by State</vt:lpstr>
      <vt:lpstr>Max ABV/IBU</vt:lpstr>
      <vt:lpstr>IBU Distribution</vt:lpstr>
      <vt:lpstr>ABV Distribution</vt:lpstr>
      <vt:lpstr>Summary Statistics</vt:lpstr>
      <vt:lpstr>ABV vs IBU Relationship</vt:lpstr>
      <vt:lpstr>ABV vs IBU Relationship</vt:lpstr>
      <vt:lpstr>Any Questions?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Beers and Breweries: ABV vs IBU Initial EDA</dc:title>
  <dc:creator>Fantahun, Kebur</dc:creator>
  <cp:lastModifiedBy>Fantahun, Kebur</cp:lastModifiedBy>
  <cp:revision>30</cp:revision>
  <dcterms:created xsi:type="dcterms:W3CDTF">2021-02-21T11:35:18Z</dcterms:created>
  <dcterms:modified xsi:type="dcterms:W3CDTF">2021-02-24T01:07:24Z</dcterms:modified>
</cp:coreProperties>
</file>