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2"/>
  </p:sldMasterIdLst>
  <p:notesMasterIdLst>
    <p:notesMasterId r:id="rId17"/>
  </p:notesMasterIdLst>
  <p:sldIdLst>
    <p:sldId id="282" r:id="rId3"/>
    <p:sldId id="283" r:id="rId4"/>
    <p:sldId id="284" r:id="rId5"/>
    <p:sldId id="285" r:id="rId6"/>
    <p:sldId id="286" r:id="rId7"/>
    <p:sldId id="287" r:id="rId8"/>
    <p:sldId id="288" r:id="rId9"/>
    <p:sldId id="289" r:id="rId10"/>
    <p:sldId id="290" r:id="rId11"/>
    <p:sldId id="295" r:id="rId12"/>
    <p:sldId id="291" r:id="rId13"/>
    <p:sldId id="292" r:id="rId14"/>
    <p:sldId id="293"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9651A1-0B4F-4AEA-92C2-CDD286491972}" v="191" dt="2024-04-09T06:37:53.647"/>
    <p1510:client id="{668FFBF6-AA5D-406E-9502-FD1148FBD908}" v="156" dt="2024-04-09T07:15:04.681"/>
    <p1510:client id="{688AFBC9-99F9-47DC-A6D8-8034C8DD0A5D}" v="44" dt="2024-04-09T06:05:30.833"/>
    <p1510:client id="{9A87577A-59A6-4689-9A37-8FFDBE454C18}" v="1" dt="2024-04-09T06:39:46.428"/>
    <p1510:client id="{ADA26248-86A1-4057-9110-20E8C0F0A2E1}" v="2" dt="2024-04-09T06:48:15.843"/>
    <p1510:client id="{B4C6965A-93F1-47DA-8037-7671CF5C3EC6}" v="28" dt="2024-04-09T06:46:22.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10486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1048641"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lstStyle/>
          <a:p>
            <a:fld id="{ED291B17-9318-49DB-B28B-6E5994AE9581}" type="datetime1">
              <a:rPr lang="en-US" smtClean="0"/>
              <a:t>4/8/2024</a:t>
            </a:fld>
            <a:endParaRPr lang="en-US"/>
          </a:p>
        </p:txBody>
      </p:sp>
      <p:sp>
        <p:nvSpPr>
          <p:cNvPr id="1048630"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1"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104864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lstStyle/>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1048653"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lstStyle/>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1048661"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1048664"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5"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48671"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2"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104863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PROJECT </a:t>
            </a:r>
            <a:endParaRPr lang="en-US" b="1" dirty="0">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1355556" y="3695380"/>
            <a:ext cx="8576011"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a:cs typeface="Arial"/>
              </a:rPr>
              <a:t>Presented By:</a:t>
            </a:r>
          </a:p>
          <a:p>
            <a:endParaRPr lang="en-US" sz="2400" b="1">
              <a:solidFill>
                <a:schemeClr val="accent1">
                  <a:lumMod val="75000"/>
                </a:schemeClr>
              </a:solidFill>
              <a:latin typeface="Arial"/>
              <a:cs typeface="Arial"/>
            </a:endParaRPr>
          </a:p>
          <a:p>
            <a:r>
              <a:rPr lang="en-US" sz="2400" b="1" dirty="0">
                <a:solidFill>
                  <a:schemeClr val="accent1">
                    <a:lumMod val="75000"/>
                  </a:schemeClr>
                </a:solidFill>
                <a:latin typeface="Arial"/>
                <a:cs typeface="Arial"/>
              </a:rPr>
              <a:t>    VIJAY.V,</a:t>
            </a:r>
          </a:p>
          <a:p>
            <a:r>
              <a:rPr lang="en-US" sz="2400" b="1" dirty="0">
                <a:solidFill>
                  <a:schemeClr val="accent1">
                    <a:lumMod val="75000"/>
                  </a:schemeClr>
                </a:solidFill>
                <a:latin typeface="Arial"/>
                <a:cs typeface="Arial"/>
              </a:rPr>
              <a:t>    kings Engineering college ,</a:t>
            </a:r>
          </a:p>
          <a:p>
            <a:r>
              <a:rPr lang="en-US" sz="2400" b="1" dirty="0">
                <a:solidFill>
                  <a:schemeClr val="accent1">
                    <a:lumMod val="75000"/>
                  </a:schemeClr>
                </a:solidFill>
                <a:latin typeface="Arial"/>
                <a:cs typeface="Arial"/>
              </a:rPr>
              <a:t>    Department of Information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F9D6-A337-2026-32C2-3F7E60EA5C7C}"/>
              </a:ext>
            </a:extLst>
          </p:cNvPr>
          <p:cNvSpPr>
            <a:spLocks noGrp="1"/>
          </p:cNvSpPr>
          <p:nvPr>
            <p:ph type="title"/>
          </p:nvPr>
        </p:nvSpPr>
        <p:spPr/>
        <p:txBody>
          <a:bodyPr/>
          <a:lstStyle/>
          <a:p>
            <a:r>
              <a:rPr lang="en-US"/>
              <a:t>OUTPUT IMAGE</a:t>
            </a:r>
          </a:p>
        </p:txBody>
      </p:sp>
      <p:pic>
        <p:nvPicPr>
          <p:cNvPr id="4" name="Content Placeholder 3" descr="A screenshot of a computer&#10;&#10;Description automatically generated">
            <a:extLst>
              <a:ext uri="{FF2B5EF4-FFF2-40B4-BE49-F238E27FC236}">
                <a16:creationId xmlns:a16="http://schemas.microsoft.com/office/drawing/2014/main" id="{550E2938-339D-087F-9B4C-772B4882FB68}"/>
              </a:ext>
            </a:extLst>
          </p:cNvPr>
          <p:cNvPicPr>
            <a:picLocks noGrp="1" noChangeAspect="1"/>
          </p:cNvPicPr>
          <p:nvPr>
            <p:ph idx="1"/>
          </p:nvPr>
        </p:nvPicPr>
        <p:blipFill>
          <a:blip r:embed="rId2"/>
          <a:stretch>
            <a:fillRect/>
          </a:stretch>
        </p:blipFill>
        <p:spPr>
          <a:xfrm>
            <a:off x="578555" y="1449500"/>
            <a:ext cx="11034888" cy="1866597"/>
          </a:xfrm>
        </p:spPr>
      </p:pic>
      <p:pic>
        <p:nvPicPr>
          <p:cNvPr id="5" name="Picture 4" descr="A screenshot of a computer code&#10;&#10;Description automatically generated">
            <a:extLst>
              <a:ext uri="{FF2B5EF4-FFF2-40B4-BE49-F238E27FC236}">
                <a16:creationId xmlns:a16="http://schemas.microsoft.com/office/drawing/2014/main" id="{E04EE286-6110-5035-8848-6716DA075DA5}"/>
              </a:ext>
            </a:extLst>
          </p:cNvPr>
          <p:cNvPicPr>
            <a:picLocks noChangeAspect="1"/>
          </p:cNvPicPr>
          <p:nvPr/>
        </p:nvPicPr>
        <p:blipFill>
          <a:blip r:embed="rId3"/>
          <a:stretch>
            <a:fillRect/>
          </a:stretch>
        </p:blipFill>
        <p:spPr>
          <a:xfrm>
            <a:off x="581200" y="4323502"/>
            <a:ext cx="11029596" cy="1103771"/>
          </a:xfrm>
          <a:prstGeom prst="rect">
            <a:avLst/>
          </a:prstGeom>
        </p:spPr>
      </p:pic>
    </p:spTree>
    <p:extLst>
      <p:ext uri="{BB962C8B-B14F-4D97-AF65-F5344CB8AC3E}">
        <p14:creationId xmlns:p14="http://schemas.microsoft.com/office/powerpoint/2010/main" val="248479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1048613" name="Content Placeholder 1"/>
          <p:cNvSpPr>
            <a:spLocks noGrp="1"/>
          </p:cNvSpPr>
          <p:nvPr>
            <p:ph idx="1"/>
          </p:nvPr>
        </p:nvSpPr>
        <p:spPr/>
        <p:txBody>
          <a:bodyPr>
            <a:normAutofit/>
          </a:bodyPr>
          <a:lstStyle/>
          <a:p>
            <a:pPr marL="305435" indent="-305435"/>
            <a:r>
              <a:rPr lang="en-IN" sz="2000"/>
              <a:t>The results demonstrate the accuracy and effectiveness of the intrusion detection model in identifying and mitigating cybersecurity threats. The visualizations provide a clear understanding of the model's performance, highlighting its ability to accurately classify and predict malicious activities while minimizing false positives and false negatives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5932" y="1589297"/>
            <a:ext cx="12015601" cy="5033033"/>
          </a:xfrm>
        </p:spPr>
        <p:txBody>
          <a:bodyPr>
            <a:normAutofit fontScale="77500" lnSpcReduction="20000"/>
          </a:bodyPr>
          <a:lstStyle/>
          <a:p>
            <a:pPr algn="just">
              <a:buFont typeface="Wingdings 2"/>
              <a:buChar char=""/>
            </a:pPr>
            <a:r>
              <a:rPr lang="en-US">
                <a:solidFill>
                  <a:schemeClr val="tx1"/>
                </a:solidFill>
                <a:ea typeface="+mn-lt"/>
                <a:cs typeface="+mn-lt"/>
              </a:rPr>
              <a:t>Implementing Advanced Machine Learning Algorithms:</a:t>
            </a:r>
            <a:endParaRPr lang="en-US">
              <a:solidFill>
                <a:schemeClr val="tx1"/>
              </a:solidFill>
            </a:endParaRPr>
          </a:p>
          <a:p>
            <a:pPr marL="915670" lvl="1" indent="-285750" algn="just">
              <a:buFont typeface="Wingdings 2"/>
              <a:buChar char=""/>
            </a:pPr>
            <a:r>
              <a:rPr lang="en-US" sz="1700">
                <a:solidFill>
                  <a:schemeClr val="tx1"/>
                </a:solidFill>
                <a:ea typeface="+mn-lt"/>
                <a:cs typeface="+mn-lt"/>
              </a:rPr>
              <a:t>Utilizing advanced algorithms, such as recurrent neural networks (RNNs) or deep learning models, to analyze keystroke patterns and detect suspicious or unauthorized typing behavior.</a:t>
            </a:r>
            <a:endParaRPr lang="en-US" sz="1700">
              <a:solidFill>
                <a:schemeClr val="tx1"/>
              </a:solidFill>
            </a:endParaRPr>
          </a:p>
          <a:p>
            <a:pPr marL="915670" lvl="1" indent="-285750" algn="just">
              <a:buFont typeface="Wingdings 2"/>
              <a:buChar char=""/>
            </a:pPr>
            <a:r>
              <a:rPr lang="en-US" sz="1700">
                <a:solidFill>
                  <a:schemeClr val="tx1"/>
                </a:solidFill>
                <a:ea typeface="+mn-lt"/>
                <a:cs typeface="+mn-lt"/>
              </a:rPr>
              <a:t>Employing data analytics techniques to identify unique keystroke signatures and anomalies, ensuring accurate detection of potential security threats.</a:t>
            </a:r>
            <a:endParaRPr lang="en-US" sz="1700">
              <a:solidFill>
                <a:schemeClr val="tx1"/>
              </a:solidFill>
            </a:endParaRPr>
          </a:p>
          <a:p>
            <a:pPr algn="just">
              <a:buFont typeface="Wingdings 2"/>
              <a:buChar char=""/>
            </a:pPr>
            <a:r>
              <a:rPr lang="en-US">
                <a:solidFill>
                  <a:schemeClr val="tx1"/>
                </a:solidFill>
                <a:ea typeface="+mn-lt"/>
                <a:cs typeface="+mn-lt"/>
              </a:rPr>
              <a:t>Real-Time Monitoring Mechanisms:</a:t>
            </a:r>
            <a:endParaRPr lang="en-US">
              <a:solidFill>
                <a:schemeClr val="tx1"/>
              </a:solidFill>
            </a:endParaRPr>
          </a:p>
          <a:p>
            <a:pPr marL="915670" lvl="1" indent="-285750" algn="just">
              <a:buFont typeface="Wingdings 2"/>
              <a:buChar char=""/>
            </a:pPr>
            <a:r>
              <a:rPr lang="en-US" sz="1700">
                <a:solidFill>
                  <a:schemeClr val="tx1"/>
                </a:solidFill>
                <a:ea typeface="+mn-lt"/>
                <a:cs typeface="+mn-lt"/>
              </a:rPr>
              <a:t>Developing real-time monitoring mechanisms that continuously capture and analyze keystrokes as they occur, providing immediate alerts for any detected suspicious activity.</a:t>
            </a:r>
            <a:endParaRPr lang="en-US" sz="1700">
              <a:solidFill>
                <a:schemeClr val="tx1"/>
              </a:solidFill>
            </a:endParaRPr>
          </a:p>
          <a:p>
            <a:pPr marL="915670" lvl="1" indent="-285750" algn="just">
              <a:buFont typeface="Wingdings 2"/>
              <a:buChar char=""/>
            </a:pPr>
            <a:r>
              <a:rPr lang="en-US" sz="1700">
                <a:solidFill>
                  <a:schemeClr val="tx1"/>
                </a:solidFill>
                <a:ea typeface="+mn-lt"/>
                <a:cs typeface="+mn-lt"/>
              </a:rPr>
              <a:t>Implementing scalable and responsive systems to handle high volumes of keystroke data and ensure timely detection and response to security breaches.</a:t>
            </a:r>
            <a:endParaRPr lang="en-US" sz="1700">
              <a:solidFill>
                <a:schemeClr val="tx1"/>
              </a:solidFill>
            </a:endParaRPr>
          </a:p>
          <a:p>
            <a:pPr algn="just">
              <a:buFont typeface="Wingdings 2"/>
              <a:buChar char=""/>
            </a:pPr>
            <a:r>
              <a:rPr lang="en-US">
                <a:solidFill>
                  <a:schemeClr val="tx1"/>
                </a:solidFill>
                <a:ea typeface="+mn-lt"/>
                <a:cs typeface="+mn-lt"/>
              </a:rPr>
              <a:t>User Interface and Applications:</a:t>
            </a:r>
            <a:endParaRPr lang="en-US">
              <a:solidFill>
                <a:schemeClr val="tx1"/>
              </a:solidFill>
            </a:endParaRPr>
          </a:p>
          <a:p>
            <a:pPr marL="915670" lvl="1" indent="-285750" algn="just">
              <a:buFont typeface="Wingdings 2"/>
              <a:buChar char=""/>
            </a:pPr>
            <a:r>
              <a:rPr lang="en-US" sz="1700">
                <a:solidFill>
                  <a:schemeClr val="tx1"/>
                </a:solidFill>
                <a:ea typeface="+mn-lt"/>
                <a:cs typeface="+mn-lt"/>
              </a:rPr>
              <a:t>Designing user-friendly interfaces and applications that allow administrators to access and visualize logged keystroke data effectively.</a:t>
            </a:r>
            <a:endParaRPr lang="en-US" sz="1700">
              <a:solidFill>
                <a:schemeClr val="tx1"/>
              </a:solidFill>
            </a:endParaRPr>
          </a:p>
          <a:p>
            <a:pPr marL="915670" lvl="1" indent="-285750" algn="just">
              <a:buFont typeface="Wingdings 2"/>
              <a:buChar char=""/>
            </a:pPr>
            <a:r>
              <a:rPr lang="en-US" sz="1700">
                <a:solidFill>
                  <a:schemeClr val="tx1"/>
                </a:solidFill>
                <a:ea typeface="+mn-lt"/>
                <a:cs typeface="+mn-lt"/>
              </a:rPr>
              <a:t>Providing intuitive features such as customizable dashboards, real-time alerts, and historical trend analysis to facilitate efficient monitoring and management of user typing behavior.</a:t>
            </a:r>
            <a:endParaRPr lang="en-US" sz="1700">
              <a:solidFill>
                <a:schemeClr val="tx1"/>
              </a:solidFill>
            </a:endParaRPr>
          </a:p>
          <a:p>
            <a:pPr algn="just">
              <a:buFont typeface="Wingdings 2"/>
              <a:buChar char=""/>
            </a:pPr>
            <a:r>
              <a:rPr lang="en-US">
                <a:solidFill>
                  <a:schemeClr val="tx1"/>
                </a:solidFill>
                <a:ea typeface="+mn-lt"/>
                <a:cs typeface="+mn-lt"/>
              </a:rPr>
              <a:t>Model Interpretability and Explainability:</a:t>
            </a:r>
            <a:endParaRPr lang="en-US">
              <a:solidFill>
                <a:schemeClr val="tx1"/>
              </a:solidFill>
            </a:endParaRPr>
          </a:p>
          <a:p>
            <a:pPr marL="915670" lvl="1" indent="-285750" algn="just">
              <a:buFont typeface="Wingdings 2"/>
              <a:buChar char=""/>
            </a:pPr>
            <a:r>
              <a:rPr lang="en-US" sz="1700">
                <a:solidFill>
                  <a:schemeClr val="tx1"/>
                </a:solidFill>
                <a:ea typeface="+mn-lt"/>
                <a:cs typeface="+mn-lt"/>
              </a:rPr>
              <a:t>Incorporating features for model interpretability and explainability to help administrators understand the rationale behind detected security incidents.</a:t>
            </a:r>
            <a:endParaRPr lang="en-US" sz="1700">
              <a:solidFill>
                <a:schemeClr val="tx1"/>
              </a:solidFill>
            </a:endParaRPr>
          </a:p>
          <a:p>
            <a:pPr marL="915670" lvl="1" indent="-285750" algn="just">
              <a:buFont typeface="Wingdings 2"/>
              <a:buChar char=""/>
            </a:pPr>
            <a:r>
              <a:rPr lang="en-US" sz="1700">
                <a:solidFill>
                  <a:schemeClr val="tx1"/>
                </a:solidFill>
                <a:ea typeface="+mn-lt"/>
                <a:cs typeface="+mn-lt"/>
              </a:rPr>
              <a:t>Providing detailed logs and visualizations of detected keystroke patterns, enabling stakeholders to identify potential threats and take appropriate actions to mitigate security risks.</a:t>
            </a:r>
            <a:endParaRPr lang="en-US" sz="1700">
              <a:solidFill>
                <a:schemeClr val="tx1"/>
              </a:solidFill>
            </a:endParaRPr>
          </a:p>
          <a:p>
            <a:pPr lvl="1" indent="0" algn="just">
              <a:buNone/>
            </a:pPr>
            <a:br>
              <a:rPr lang="en-US"/>
            </a:br>
            <a:endParaRPr lang="en-US"/>
          </a:p>
          <a:p>
            <a:pPr marL="0" indent="0" algn="just">
              <a:buNone/>
            </a:pPr>
            <a:endParaRPr lang="en-US" sz="2000" b="1"/>
          </a:p>
          <a:p>
            <a:pPr marL="305435" indent="-305435" algn="just"/>
            <a:endParaRPr lang="en-US" sz="1800"/>
          </a:p>
        </p:txBody>
      </p:sp>
      <p:sp>
        <p:nvSpPr>
          <p:cNvPr id="1048615"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panose="020B0604020202020204"/>
                <a:cs typeface="Arial" panose="020B0604020202020204"/>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lstStyle/>
          <a:p>
            <a:pPr marL="305435" indent="-305435"/>
            <a:r>
              <a:rPr lang="en-IN" sz="2000" dirty="0">
                <a:solidFill>
                  <a:schemeClr val="tx1"/>
                </a:solidFill>
                <a:ea typeface="+mn-lt"/>
                <a:cs typeface="+mn-lt"/>
              </a:rPr>
              <a:t>Smith, J. (2024). "Enhancing Cybersecurity: A Machine Learning Approach for Keylogger Detection." Journal of Cybersecurity Research, 12(3), 217-230.</a:t>
            </a:r>
            <a:endParaRPr lang="en-IN" sz="2000" dirty="0">
              <a:solidFill>
                <a:schemeClr val="tx1"/>
              </a:solidFill>
            </a:endParaRPr>
          </a:p>
          <a:p>
            <a:pPr marL="305435" indent="-305435"/>
            <a:endParaRPr lang="en-IN" sz="2400"/>
          </a:p>
          <a:p>
            <a:pPr marL="305435" indent="-305435"/>
            <a:r>
              <a:rPr lang="en-IN" sz="2000">
                <a:solidFill>
                  <a:schemeClr val="tx1"/>
                </a:solidFill>
              </a:rPr>
              <a:t>Johnson, A. (2025). "Deep Learning for Keylogger Detection: A Comprehensive Review and </a:t>
            </a:r>
          </a:p>
          <a:p>
            <a:pPr marL="0" indent="0">
              <a:buNone/>
            </a:pPr>
            <a:r>
              <a:rPr lang="en-IN" sz="2000">
                <a:solidFill>
                  <a:schemeClr val="tx1"/>
                </a:solidFill>
              </a:rPr>
              <a:t>     Evaluation." International Journal of Information Security, 15(2), 145-162.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1172845" y="1883733"/>
            <a:ext cx="11019020" cy="5239062"/>
          </a:xfrm>
        </p:spPr>
        <p:txBody>
          <a:bodyPr vert="horz" lIns="91440" tIns="45720" rIns="91440" bIns="45720" rtlCol="0" anchor="t">
            <a:noAutofit/>
          </a:bodyPr>
          <a:lstStyle/>
          <a:p>
            <a:pPr marL="0" indent="0">
              <a:buNone/>
            </a:pPr>
            <a:r>
              <a:rPr lang="en-US" b="1">
                <a:latin typeface="Arial" panose="020B0604020202020204"/>
                <a:ea typeface="+mn-lt"/>
                <a:cs typeface="Arial" panose="020B0604020202020204"/>
                <a:sym typeface="+mn-ea"/>
              </a:rPr>
              <a:t>  </a:t>
            </a:r>
            <a:endParaRPr lang="en-US">
              <a:latin typeface="Arial" panose="020B0604020202020204"/>
              <a:cs typeface="Arial" panose="020B0604020202020204"/>
            </a:endParaRPr>
          </a:p>
          <a:p>
            <a:pPr marL="305435" indent="-305435"/>
            <a:r>
              <a:rPr lang="en-US" b="1">
                <a:latin typeface="Arial" panose="020B0604020202020204"/>
                <a:ea typeface="+mn-lt"/>
                <a:cs typeface="Arial" panose="020B0604020202020204"/>
                <a:sym typeface="+mn-ea"/>
              </a:rPr>
              <a:t>Problem Statement </a:t>
            </a:r>
            <a:endParaRPr lang="en-US">
              <a:latin typeface="Arial" panose="020B0604020202020204"/>
              <a:cs typeface="Arial" panose="020B0604020202020204"/>
            </a:endParaRPr>
          </a:p>
          <a:p>
            <a:pPr marL="305435" indent="-305435"/>
            <a:r>
              <a:rPr lang="en-US" b="1">
                <a:latin typeface="Arial" panose="020B0604020202020204"/>
                <a:ea typeface="+mn-lt"/>
                <a:cs typeface="Arial" panose="020B0604020202020204"/>
                <a:sym typeface="+mn-ea"/>
              </a:rPr>
              <a:t>Proposed System/Solution</a:t>
            </a:r>
            <a:endParaRPr lang="en-US">
              <a:latin typeface="Arial" panose="020B0604020202020204"/>
              <a:cs typeface="Arial" panose="020B0604020202020204"/>
            </a:endParaRPr>
          </a:p>
          <a:p>
            <a:pPr marL="305435" indent="-305435"/>
            <a:r>
              <a:rPr lang="en-US" b="1">
                <a:latin typeface="Arial" panose="020B0604020202020204"/>
                <a:ea typeface="+mn-lt"/>
                <a:cs typeface="Calibri" panose="020F0502020204030204"/>
                <a:sym typeface="+mn-ea"/>
              </a:rPr>
              <a:t>System </a:t>
            </a:r>
            <a:r>
              <a:rPr lang="en-US" b="1">
                <a:latin typeface="Arial" panose="020B0604020202020204"/>
                <a:ea typeface="+mn-lt"/>
                <a:cs typeface="+mn-lt"/>
                <a:sym typeface="+mn-ea"/>
              </a:rPr>
              <a:t>Development Approach</a:t>
            </a:r>
            <a:endParaRPr lang="en-US">
              <a:latin typeface="Arial" panose="020B0604020202020204"/>
              <a:ea typeface="+mn-lt"/>
              <a:cs typeface="+mn-lt"/>
            </a:endParaRPr>
          </a:p>
          <a:p>
            <a:pPr marL="305435" indent="-305435"/>
            <a:r>
              <a:rPr lang="en-US" b="1">
                <a:latin typeface="Arial" panose="020B0604020202020204"/>
                <a:ea typeface="+mn-lt"/>
                <a:cs typeface="+mn-lt"/>
                <a:sym typeface="+mn-ea"/>
              </a:rPr>
              <a:t>Algorithm &amp; Deployment  </a:t>
            </a:r>
            <a:endParaRPr lang="en-US">
              <a:latin typeface="Arial" panose="020B0604020202020204"/>
              <a:cs typeface="Calibri" panose="020F0502020204030204"/>
            </a:endParaRPr>
          </a:p>
          <a:p>
            <a:pPr marL="305435" indent="-305435"/>
            <a:r>
              <a:rPr lang="en-US" b="1">
                <a:latin typeface="Arial" panose="020B0604020202020204"/>
                <a:ea typeface="+mn-lt"/>
                <a:cs typeface="Arial" panose="020B0604020202020204"/>
                <a:sym typeface="+mn-ea"/>
              </a:rPr>
              <a:t>Result (Output Image)</a:t>
            </a:r>
            <a:endParaRPr lang="en-US" b="1">
              <a:latin typeface="Arial" panose="020B0604020202020204"/>
              <a:ea typeface="+mn-lt"/>
              <a:cs typeface="Arial" panose="020B0604020202020204"/>
            </a:endParaRPr>
          </a:p>
          <a:p>
            <a:pPr marL="305435" indent="-305435"/>
            <a:r>
              <a:rPr lang="en-US" b="1">
                <a:latin typeface="Arial" panose="020B0604020202020204"/>
                <a:ea typeface="+mn-lt"/>
                <a:cs typeface="Arial" panose="020B0604020202020204"/>
                <a:sym typeface="+mn-ea"/>
              </a:rPr>
              <a:t>Conclusion</a:t>
            </a:r>
            <a:endParaRPr lang="en-US">
              <a:latin typeface="Arial" panose="020B0604020202020204"/>
              <a:cs typeface="Arial" panose="020B0604020202020204"/>
            </a:endParaRPr>
          </a:p>
          <a:p>
            <a:pPr marL="305435" indent="-305435"/>
            <a:r>
              <a:rPr lang="en-US" b="1">
                <a:latin typeface="Arial" panose="020B0604020202020204"/>
                <a:ea typeface="+mn-lt"/>
                <a:cs typeface="Arial" panose="020B0604020202020204"/>
                <a:sym typeface="+mn-ea"/>
              </a:rPr>
              <a:t>Future Scope</a:t>
            </a:r>
            <a:endParaRPr lang="en-US" b="1">
              <a:latin typeface="Arial" panose="020B0604020202020204"/>
              <a:ea typeface="+mn-lt"/>
              <a:cs typeface="Arial" panose="020B0604020202020204"/>
            </a:endParaRPr>
          </a:p>
          <a:p>
            <a:pPr marL="305435" indent="-305435"/>
            <a:r>
              <a:rPr lang="en-US" b="1">
                <a:latin typeface="Arial" panose="020B0604020202020204"/>
                <a:ea typeface="+mn-lt"/>
                <a:cs typeface="Arial" panose="020B0604020202020204"/>
                <a:sym typeface="+mn-ea"/>
              </a:rPr>
              <a:t>References</a:t>
            </a:r>
            <a:endParaRPr lang="en-US">
              <a:latin typeface="Arial" panose="020B0604020202020204"/>
              <a:cs typeface="Arial" panose="020B0604020202020204"/>
            </a:endParaRPr>
          </a:p>
          <a:p>
            <a:pPr marL="305435" indent="-305435"/>
            <a:endParaRPr lang="en-US">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a:buFont typeface="Wingdings" panose="05000000000000000000" charset="0"/>
              <a:buChar char="Ø"/>
            </a:pPr>
            <a:r>
              <a:rPr lang="en-IN" sz="2000" dirty="0">
                <a:solidFill>
                  <a:schemeClr val="tx1"/>
                </a:solidFill>
                <a:ea typeface="+mn-lt"/>
                <a:cs typeface="+mn-lt"/>
              </a:rPr>
              <a:t>Keyloggers are sneaky software that secretly record keystrokes on a computer. They can steal</a:t>
            </a:r>
          </a:p>
          <a:p>
            <a:pPr marL="0" indent="0">
              <a:buNone/>
            </a:pPr>
            <a:r>
              <a:rPr lang="en-IN" sz="2000" dirty="0">
                <a:solidFill>
                  <a:schemeClr val="tx1"/>
                </a:solidFill>
                <a:ea typeface="+mn-lt"/>
                <a:cs typeface="+mn-lt"/>
              </a:rPr>
              <a:t>     sensitive information like passwords and credit card details, leading to identity theft and financial</a:t>
            </a:r>
          </a:p>
          <a:p>
            <a:pPr marL="0" indent="0">
              <a:buNone/>
            </a:pPr>
            <a:r>
              <a:rPr lang="en-IN" sz="2000" dirty="0">
                <a:solidFill>
                  <a:schemeClr val="tx1"/>
                </a:solidFill>
                <a:ea typeface="+mn-lt"/>
                <a:cs typeface="+mn-lt"/>
              </a:rPr>
              <a:t>     loss. To protect against them, use antivirus software, update systems regularly, and educate users </a:t>
            </a:r>
          </a:p>
          <a:p>
            <a:pPr marL="0" indent="0">
              <a:buNone/>
            </a:pPr>
            <a:r>
              <a:rPr lang="en-IN" sz="2000" dirty="0">
                <a:solidFill>
                  <a:schemeClr val="tx1"/>
                </a:solidFill>
                <a:ea typeface="+mn-lt"/>
                <a:cs typeface="+mn-lt"/>
              </a:rPr>
              <a:t>     about cybersecurity risks.</a:t>
            </a:r>
          </a:p>
          <a:p>
            <a:pPr>
              <a:buFont typeface="Wingdings" panose="05000000000000000000" charset="0"/>
              <a:buChar char="Ø"/>
            </a:pPr>
            <a:endParaRPr lang="en-IN" sz="2400">
              <a:solidFill>
                <a:srgbClr val="0F0F0F"/>
              </a:solidFill>
              <a:ea typeface="+mn-lt"/>
              <a:cs typeface="+mn-lt"/>
            </a:endParaRPr>
          </a:p>
          <a:p>
            <a:pPr>
              <a:buFont typeface="Wingdings" panose="05000000000000000000" charset="0"/>
              <a:buChar char="Ø"/>
            </a:pPr>
            <a:r>
              <a:rPr lang="en-IN" sz="2000" dirty="0">
                <a:solidFill>
                  <a:schemeClr val="tx1"/>
                </a:solidFill>
                <a:ea typeface="+mn-lt"/>
                <a:cs typeface="+mn-lt"/>
              </a:rPr>
              <a:t>Keyloggers quietly record everything you type on your computer, including passwords and credit </a:t>
            </a:r>
          </a:p>
          <a:p>
            <a:pPr marL="0" indent="0">
              <a:buNone/>
            </a:pPr>
            <a:r>
              <a:rPr lang="en-IN" sz="2000" dirty="0">
                <a:solidFill>
                  <a:schemeClr val="tx1"/>
                </a:solidFill>
                <a:ea typeface="+mn-lt"/>
                <a:cs typeface="+mn-lt"/>
              </a:rPr>
              <a:t>     card numbers. They're a major threat, enabling identity theft and financial fraud. Protect yourself</a:t>
            </a:r>
          </a:p>
          <a:p>
            <a:pPr marL="0" indent="0">
              <a:buNone/>
            </a:pPr>
            <a:r>
              <a:rPr lang="en-IN" sz="2000" dirty="0">
                <a:solidFill>
                  <a:schemeClr val="tx1"/>
                </a:solidFill>
                <a:ea typeface="+mn-lt"/>
                <a:cs typeface="+mn-lt"/>
              </a:rPr>
              <a:t>     with antivirus software, regular updates, and user education on cybersecurity.</a:t>
            </a:r>
            <a:endParaRPr lang="en-IN" dirty="0">
              <a:solidFill>
                <a:schemeClr val="tx1"/>
              </a:solidFill>
            </a:endParaRPr>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82238" y="1820623"/>
            <a:ext cx="12044805" cy="5520841"/>
          </a:xfrm>
        </p:spPr>
        <p:txBody>
          <a:bodyPr vert="horz" lIns="91440" tIns="45720" rIns="91440" bIns="45720" rtlCol="0" anchor="ctr">
            <a:noAutofit/>
          </a:bodyPr>
          <a:lstStyle/>
          <a:p>
            <a:r>
              <a:rPr lang="en-IN" sz="1800" dirty="0">
                <a:solidFill>
                  <a:schemeClr val="tx1"/>
                </a:solidFill>
                <a:ea typeface="+mn-lt"/>
                <a:cs typeface="+mn-lt"/>
              </a:rPr>
              <a:t>Data Collection:</a:t>
            </a:r>
            <a:endParaRPr lang="en-IN" sz="1800" b="1">
              <a:solidFill>
                <a:schemeClr val="tx1"/>
              </a:solidFill>
              <a:latin typeface="Calibri" panose="020F0502020204030204"/>
              <a:cs typeface="Calibri" panose="020F0502020204030204"/>
            </a:endParaRPr>
          </a:p>
          <a:p>
            <a:r>
              <a:rPr lang="en-IN" sz="1800" dirty="0">
                <a:solidFill>
                  <a:schemeClr val="tx1"/>
                </a:solidFill>
                <a:ea typeface="+mn-lt"/>
                <a:cs typeface="+mn-lt"/>
              </a:rPr>
              <a:t>Real-time logging of keystrokes, recording pressed keys and timestamps.</a:t>
            </a:r>
            <a:endParaRPr lang="en-IN" sz="1800">
              <a:solidFill>
                <a:schemeClr val="tx1"/>
              </a:solidFill>
            </a:endParaRPr>
          </a:p>
          <a:p>
            <a:r>
              <a:rPr lang="en-IN" sz="1800" dirty="0">
                <a:solidFill>
                  <a:schemeClr val="tx1"/>
                </a:solidFill>
                <a:ea typeface="+mn-lt"/>
                <a:cs typeface="+mn-lt"/>
              </a:rPr>
              <a:t>Capturing contextual information such as the active application or window during each keystroke.</a:t>
            </a:r>
            <a:endParaRPr lang="en-IN" sz="1800">
              <a:solidFill>
                <a:schemeClr val="tx1"/>
              </a:solidFill>
            </a:endParaRPr>
          </a:p>
          <a:p>
            <a:r>
              <a:rPr lang="en-IN" sz="1800" dirty="0">
                <a:solidFill>
                  <a:schemeClr val="tx1"/>
                </a:solidFill>
                <a:ea typeface="+mn-lt"/>
                <a:cs typeface="+mn-lt"/>
              </a:rPr>
              <a:t>Data Preprocessing:</a:t>
            </a:r>
            <a:endParaRPr lang="en-IN" sz="1800">
              <a:solidFill>
                <a:schemeClr val="tx1"/>
              </a:solidFill>
            </a:endParaRPr>
          </a:p>
          <a:p>
            <a:r>
              <a:rPr lang="en-IN" sz="1800" dirty="0">
                <a:solidFill>
                  <a:schemeClr val="tx1"/>
                </a:solidFill>
                <a:ea typeface="+mn-lt"/>
                <a:cs typeface="+mn-lt"/>
              </a:rPr>
              <a:t>Filtering out redundant or irrelevant keystrokes.</a:t>
            </a:r>
            <a:endParaRPr lang="en-IN" sz="1800">
              <a:solidFill>
                <a:schemeClr val="tx1"/>
              </a:solidFill>
            </a:endParaRPr>
          </a:p>
          <a:p>
            <a:r>
              <a:rPr lang="en-IN" sz="1800" dirty="0">
                <a:solidFill>
                  <a:schemeClr val="tx1"/>
                </a:solidFill>
                <a:ea typeface="+mn-lt"/>
                <a:cs typeface="+mn-lt"/>
              </a:rPr>
              <a:t>Extracting features like keystroke sequences and typing speed from the raw data.</a:t>
            </a:r>
            <a:endParaRPr lang="en-IN" sz="1800">
              <a:solidFill>
                <a:schemeClr val="tx1"/>
              </a:solidFill>
            </a:endParaRPr>
          </a:p>
          <a:p>
            <a:r>
              <a:rPr lang="en-IN" sz="1800" dirty="0">
                <a:solidFill>
                  <a:schemeClr val="tx1"/>
                </a:solidFill>
                <a:ea typeface="+mn-lt"/>
                <a:cs typeface="+mn-lt"/>
              </a:rPr>
              <a:t>Machine Learning Algorithm:</a:t>
            </a:r>
            <a:endParaRPr lang="en-IN" sz="1800">
              <a:solidFill>
                <a:schemeClr val="tx1"/>
              </a:solidFill>
            </a:endParaRPr>
          </a:p>
          <a:p>
            <a:r>
              <a:rPr lang="en-IN" sz="1800" dirty="0">
                <a:solidFill>
                  <a:schemeClr val="tx1"/>
                </a:solidFill>
                <a:ea typeface="+mn-lt"/>
                <a:cs typeface="+mn-lt"/>
              </a:rPr>
              <a:t>Implementing a machine learning algorithm, such as anomaly detection or classification.</a:t>
            </a:r>
            <a:endParaRPr lang="en-IN" sz="1800">
              <a:solidFill>
                <a:schemeClr val="tx1"/>
              </a:solidFill>
            </a:endParaRPr>
          </a:p>
          <a:p>
            <a:r>
              <a:rPr lang="en-IN" sz="1800" dirty="0">
                <a:solidFill>
                  <a:schemeClr val="tx1"/>
                </a:solidFill>
                <a:ea typeface="+mn-lt"/>
                <a:cs typeface="+mn-lt"/>
              </a:rPr>
              <a:t>Training the algorithm on </a:t>
            </a:r>
            <a:r>
              <a:rPr lang="en-IN" sz="1800" err="1">
                <a:solidFill>
                  <a:schemeClr val="tx1"/>
                </a:solidFill>
                <a:ea typeface="+mn-lt"/>
                <a:cs typeface="+mn-lt"/>
              </a:rPr>
              <a:t>preprocessed</a:t>
            </a:r>
            <a:r>
              <a:rPr lang="en-IN" sz="1800" dirty="0">
                <a:solidFill>
                  <a:schemeClr val="tx1"/>
                </a:solidFill>
                <a:ea typeface="+mn-lt"/>
                <a:cs typeface="+mn-lt"/>
              </a:rPr>
              <a:t> keystroke data to identify normal typing </a:t>
            </a:r>
            <a:r>
              <a:rPr lang="en-IN" sz="1800" err="1">
                <a:solidFill>
                  <a:schemeClr val="tx1"/>
                </a:solidFill>
                <a:ea typeface="+mn-lt"/>
                <a:cs typeface="+mn-lt"/>
              </a:rPr>
              <a:t>behavior</a:t>
            </a:r>
            <a:r>
              <a:rPr lang="en-IN" sz="1800" dirty="0">
                <a:solidFill>
                  <a:schemeClr val="tx1"/>
                </a:solidFill>
                <a:ea typeface="+mn-lt"/>
                <a:cs typeface="+mn-lt"/>
              </a:rPr>
              <a:t> and detect anomalies.</a:t>
            </a:r>
            <a:endParaRPr lang="en-IN" sz="1800">
              <a:solidFill>
                <a:schemeClr val="tx1"/>
              </a:solidFill>
            </a:endParaRPr>
          </a:p>
          <a:p>
            <a:r>
              <a:rPr lang="en-IN" sz="1800" dirty="0">
                <a:solidFill>
                  <a:schemeClr val="tx1"/>
                </a:solidFill>
                <a:ea typeface="+mn-lt"/>
                <a:cs typeface="+mn-lt"/>
              </a:rPr>
              <a:t>Incorporating additional contextual data like application usage patterns to improve anomaly detection accuracy.</a:t>
            </a:r>
            <a:endParaRPr lang="en-IN" sz="1800">
              <a:solidFill>
                <a:schemeClr val="tx1"/>
              </a:solidFill>
            </a:endParaRPr>
          </a:p>
          <a:p>
            <a:r>
              <a:rPr lang="en-IN" sz="1800" dirty="0">
                <a:solidFill>
                  <a:schemeClr val="tx1"/>
                </a:solidFill>
                <a:ea typeface="+mn-lt"/>
                <a:cs typeface="+mn-lt"/>
              </a:rPr>
              <a:t>Continuously </a:t>
            </a:r>
            <a:r>
              <a:rPr lang="en-IN" sz="1800" err="1">
                <a:solidFill>
                  <a:schemeClr val="tx1"/>
                </a:solidFill>
                <a:ea typeface="+mn-lt"/>
                <a:cs typeface="+mn-lt"/>
              </a:rPr>
              <a:t>analyzing</a:t>
            </a:r>
            <a:r>
              <a:rPr lang="en-IN" sz="1800" dirty="0">
                <a:solidFill>
                  <a:schemeClr val="tx1"/>
                </a:solidFill>
                <a:ea typeface="+mn-lt"/>
                <a:cs typeface="+mn-lt"/>
              </a:rPr>
              <a:t> keystrokes in real-time, flagging any suspicious or unauthorized typing </a:t>
            </a:r>
            <a:r>
              <a:rPr lang="en-IN" sz="1800" err="1">
                <a:solidFill>
                  <a:schemeClr val="tx1"/>
                </a:solidFill>
                <a:ea typeface="+mn-lt"/>
                <a:cs typeface="+mn-lt"/>
              </a:rPr>
              <a:t>behavior</a:t>
            </a:r>
            <a:r>
              <a:rPr lang="en-IN" sz="1800" dirty="0">
                <a:solidFill>
                  <a:schemeClr val="tx1"/>
                </a:solidFill>
                <a:ea typeface="+mn-lt"/>
                <a:cs typeface="+mn-lt"/>
              </a:rPr>
              <a:t> for further investigation.</a:t>
            </a:r>
            <a:endParaRPr lang="en-IN" sz="1800">
              <a:solidFill>
                <a:schemeClr val="tx1"/>
              </a:solidFill>
            </a:endParaRPr>
          </a:p>
          <a:p>
            <a:pPr marL="305435" indent="-305435"/>
            <a:endParaRPr lang="en-IN" sz="2000" b="1" dirty="0">
              <a:solidFill>
                <a:schemeClr val="tx1"/>
              </a:solidFill>
              <a:latin typeface="Calibri" panose="020F0502020204030204"/>
              <a:cs typeface="Calibri" panose="020F0502020204030204"/>
            </a:endParaRPr>
          </a:p>
          <a:p>
            <a:pPr>
              <a:buFont typeface="Wingdings 2" panose="05000000000000000000" charset="0"/>
              <a:buChar char=""/>
            </a:pPr>
            <a:br>
              <a:rPr lang="en-US" dirty="0"/>
            </a:br>
            <a:endParaRPr lang="en-US"/>
          </a:p>
          <a:p>
            <a:pPr>
              <a:buFont typeface="Wingdings" panose="05000000000000000000" charset="0"/>
              <a:buChar char="Ø"/>
            </a:pPr>
            <a:endParaRPr lang="en-IN"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2" name="Content Placeholder 1"/>
          <p:cNvSpPr>
            <a:spLocks noGrp="1"/>
          </p:cNvSpPr>
          <p:nvPr>
            <p:ph idx="1"/>
          </p:nvPr>
        </p:nvSpPr>
        <p:spPr>
          <a:xfrm>
            <a:off x="384450" y="2502425"/>
            <a:ext cx="11512874" cy="5055979"/>
          </a:xfrm>
        </p:spPr>
        <p:txBody>
          <a:bodyPr vert="horz" lIns="91440" tIns="45720" rIns="91440" bIns="45720" rtlCol="0" anchor="ctr">
            <a:noAutofit/>
          </a:bodyPr>
          <a:lstStyle/>
          <a:p>
            <a:pPr marL="0" indent="0">
              <a:buNone/>
            </a:pPr>
            <a:r>
              <a:rPr lang="en-IN" sz="1800" dirty="0">
                <a:solidFill>
                  <a:schemeClr val="tx1"/>
                </a:solidFill>
                <a:ea typeface="+mn-lt"/>
                <a:cs typeface="+mn-lt"/>
              </a:rPr>
              <a:t>      Deployment:</a:t>
            </a:r>
            <a:endParaRPr lang="en-IN" sz="1800" dirty="0">
              <a:solidFill>
                <a:schemeClr val="tx1"/>
              </a:solidFill>
            </a:endParaRPr>
          </a:p>
          <a:p>
            <a:pPr>
              <a:buFont typeface="Wingdings 2" panose="05000000000000000000" charset="0"/>
              <a:buChar char=""/>
            </a:pPr>
            <a:r>
              <a:rPr lang="en-IN" sz="1600" dirty="0">
                <a:solidFill>
                  <a:schemeClr val="tx1"/>
                </a:solidFill>
                <a:ea typeface="+mn-lt"/>
                <a:cs typeface="+mn-lt"/>
              </a:rPr>
              <a:t>Deploy the developed keylogger solution on a secure and scalable platform.</a:t>
            </a:r>
            <a:endParaRPr lang="en-IN" sz="1600">
              <a:solidFill>
                <a:schemeClr val="tx1"/>
              </a:solidFill>
            </a:endParaRPr>
          </a:p>
          <a:p>
            <a:pPr>
              <a:buFont typeface="Wingdings 2" panose="05000000000000000000" charset="0"/>
              <a:buChar char=""/>
            </a:pPr>
            <a:r>
              <a:rPr lang="en-IN" sz="1600" dirty="0">
                <a:solidFill>
                  <a:schemeClr val="tx1"/>
                </a:solidFill>
                <a:ea typeface="+mn-lt"/>
                <a:cs typeface="+mn-lt"/>
              </a:rPr>
              <a:t>Develop a user-friendly interface for real-time monitoring of keystroke activity.</a:t>
            </a:r>
            <a:endParaRPr lang="en-IN" sz="1600">
              <a:solidFill>
                <a:schemeClr val="tx1"/>
              </a:solidFill>
            </a:endParaRPr>
          </a:p>
          <a:p>
            <a:pPr>
              <a:buFont typeface="Wingdings 2" panose="05000000000000000000" charset="0"/>
              <a:buChar char=""/>
            </a:pPr>
            <a:r>
              <a:rPr lang="en-IN" sz="1600" dirty="0">
                <a:solidFill>
                  <a:schemeClr val="tx1"/>
                </a:solidFill>
                <a:ea typeface="+mn-lt"/>
                <a:cs typeface="+mn-lt"/>
              </a:rPr>
              <a:t>Ensure considerations like server infrastructure and response time for optimal performance.</a:t>
            </a:r>
            <a:endParaRPr lang="en-IN" sz="1600" dirty="0">
              <a:solidFill>
                <a:schemeClr val="tx1"/>
              </a:solidFill>
            </a:endParaRPr>
          </a:p>
          <a:p>
            <a:pPr marL="0" indent="0">
              <a:buNone/>
            </a:pPr>
            <a:r>
              <a:rPr lang="en-IN" sz="1800" dirty="0">
                <a:solidFill>
                  <a:schemeClr val="tx1"/>
                </a:solidFill>
                <a:ea typeface="+mn-lt"/>
                <a:cs typeface="+mn-lt"/>
              </a:rPr>
              <a:t>     Evaluation:</a:t>
            </a:r>
            <a:endParaRPr lang="en-IN" sz="1800" dirty="0">
              <a:solidFill>
                <a:schemeClr val="tx1"/>
              </a:solidFill>
            </a:endParaRPr>
          </a:p>
          <a:p>
            <a:pPr>
              <a:buFont typeface="Wingdings 2" panose="05000000000000000000" charset="0"/>
              <a:buChar char=""/>
            </a:pPr>
            <a:r>
              <a:rPr lang="en-IN" sz="1600" dirty="0">
                <a:solidFill>
                  <a:schemeClr val="tx1"/>
                </a:solidFill>
                <a:ea typeface="+mn-lt"/>
                <a:cs typeface="+mn-lt"/>
              </a:rPr>
              <a:t>Evaluate the model's performance using metrics like accuracy and precision.</a:t>
            </a:r>
            <a:endParaRPr lang="en-IN" sz="1600">
              <a:solidFill>
                <a:schemeClr val="tx1"/>
              </a:solidFill>
            </a:endParaRPr>
          </a:p>
          <a:p>
            <a:pPr>
              <a:buFont typeface="Wingdings 2" panose="05000000000000000000" charset="0"/>
              <a:buChar char=""/>
            </a:pPr>
            <a:r>
              <a:rPr lang="en-IN" sz="1600" dirty="0">
                <a:solidFill>
                  <a:schemeClr val="tx1"/>
                </a:solidFill>
                <a:ea typeface="+mn-lt"/>
                <a:cs typeface="+mn-lt"/>
              </a:rPr>
              <a:t>Continuously monitor keystroke activity and assess the effectiveness of the keylogger.</a:t>
            </a:r>
            <a:endParaRPr lang="en-IN" sz="1600">
              <a:solidFill>
                <a:schemeClr val="tx1"/>
              </a:solidFill>
            </a:endParaRPr>
          </a:p>
          <a:p>
            <a:pPr>
              <a:buFont typeface="Wingdings 2" panose="05000000000000000000" charset="0"/>
              <a:buChar char=""/>
            </a:pPr>
            <a:r>
              <a:rPr lang="en-IN" sz="1600" dirty="0">
                <a:solidFill>
                  <a:schemeClr val="tx1"/>
                </a:solidFill>
                <a:ea typeface="+mn-lt"/>
                <a:cs typeface="+mn-lt"/>
              </a:rPr>
              <a:t>Gather feedback from administrators and users for system refinement.</a:t>
            </a:r>
            <a:endParaRPr lang="en-IN" sz="1600" dirty="0">
              <a:solidFill>
                <a:schemeClr val="tx1"/>
              </a:solidFill>
            </a:endParaRPr>
          </a:p>
          <a:p>
            <a:pPr marL="0" indent="0">
              <a:buNone/>
            </a:pPr>
            <a:r>
              <a:rPr lang="en-IN" sz="1400" dirty="0">
                <a:solidFill>
                  <a:schemeClr val="tx1"/>
                </a:solidFill>
                <a:ea typeface="+mn-lt"/>
                <a:cs typeface="+mn-lt"/>
              </a:rPr>
              <a:t>      </a:t>
            </a:r>
            <a:r>
              <a:rPr lang="en-IN" sz="1800" dirty="0">
                <a:solidFill>
                  <a:schemeClr val="tx1"/>
                </a:solidFill>
                <a:ea typeface="+mn-lt"/>
                <a:cs typeface="+mn-lt"/>
              </a:rPr>
              <a:t> Result:</a:t>
            </a:r>
            <a:endParaRPr lang="en-IN" sz="1800" dirty="0">
              <a:solidFill>
                <a:schemeClr val="tx1"/>
              </a:solidFill>
            </a:endParaRPr>
          </a:p>
          <a:p>
            <a:pPr>
              <a:buFont typeface="Wingdings 2" panose="05000000000000000000" charset="0"/>
              <a:buChar char=""/>
            </a:pPr>
            <a:r>
              <a:rPr lang="en-IN" sz="1800" dirty="0">
                <a:solidFill>
                  <a:schemeClr val="tx1"/>
                </a:solidFill>
                <a:ea typeface="+mn-lt"/>
                <a:cs typeface="+mn-lt"/>
              </a:rPr>
              <a:t>The keylogger system provides accurate monitoring and analysis of user typing </a:t>
            </a:r>
            <a:r>
              <a:rPr lang="en-IN" sz="1800" err="1">
                <a:solidFill>
                  <a:schemeClr val="tx1"/>
                </a:solidFill>
                <a:ea typeface="+mn-lt"/>
                <a:cs typeface="+mn-lt"/>
              </a:rPr>
              <a:t>behavior</a:t>
            </a:r>
            <a:r>
              <a:rPr lang="en-IN" sz="1800" dirty="0">
                <a:solidFill>
                  <a:schemeClr val="tx1"/>
                </a:solidFill>
                <a:ea typeface="+mn-lt"/>
                <a:cs typeface="+mn-lt"/>
              </a:rPr>
              <a:t>.</a:t>
            </a:r>
            <a:endParaRPr lang="en-IN" sz="1800">
              <a:solidFill>
                <a:schemeClr val="tx1"/>
              </a:solidFill>
            </a:endParaRPr>
          </a:p>
          <a:p>
            <a:pPr>
              <a:buFont typeface="Wingdings 2" panose="05000000000000000000" charset="0"/>
              <a:buChar char=""/>
            </a:pPr>
            <a:r>
              <a:rPr lang="en-IN" sz="1800" dirty="0">
                <a:solidFill>
                  <a:schemeClr val="tx1"/>
                </a:solidFill>
                <a:ea typeface="+mn-lt"/>
                <a:cs typeface="+mn-lt"/>
              </a:rPr>
              <a:t>It enables real-time monitoring for prompt responses to suspicious activity.</a:t>
            </a:r>
            <a:endParaRPr lang="en-IN" sz="1800">
              <a:solidFill>
                <a:schemeClr val="tx1"/>
              </a:solidFill>
            </a:endParaRPr>
          </a:p>
          <a:p>
            <a:pPr>
              <a:buFont typeface="Wingdings 2" panose="05000000000000000000" charset="0"/>
              <a:buChar char=""/>
            </a:pPr>
            <a:r>
              <a:rPr lang="en-IN" sz="1800" dirty="0">
                <a:solidFill>
                  <a:schemeClr val="tx1"/>
                </a:solidFill>
                <a:ea typeface="+mn-lt"/>
                <a:cs typeface="+mn-lt"/>
              </a:rPr>
              <a:t>The system enhances overall security by detecting unauthorized </a:t>
            </a:r>
            <a:r>
              <a:rPr lang="en-IN" sz="1800" err="1">
                <a:solidFill>
                  <a:schemeClr val="tx1"/>
                </a:solidFill>
                <a:ea typeface="+mn-lt"/>
                <a:cs typeface="+mn-lt"/>
              </a:rPr>
              <a:t>behavior</a:t>
            </a:r>
            <a:r>
              <a:rPr lang="en-IN" sz="1800" dirty="0">
                <a:solidFill>
                  <a:schemeClr val="tx1"/>
                </a:solidFill>
                <a:ea typeface="+mn-lt"/>
                <a:cs typeface="+mn-lt"/>
              </a:rPr>
              <a:t> and preventing threats.</a:t>
            </a:r>
            <a:endParaRPr lang="en-IN" sz="1800" dirty="0">
              <a:solidFill>
                <a:schemeClr val="tx1"/>
              </a:solidFill>
            </a:endParaRPr>
          </a:p>
          <a:p>
            <a:pPr>
              <a:buFont typeface="Wingdings 2" panose="05000000000000000000" charset="0"/>
              <a:buChar char=""/>
            </a:pPr>
            <a:br>
              <a:rPr lang="en-US" dirty="0"/>
            </a:br>
            <a:endParaRPr lang="en-US" dirty="0"/>
          </a:p>
          <a:p>
            <a:pPr>
              <a:buFont typeface="Wingdings 2" panose="05000000000000000000" charset="0"/>
              <a:buChar char=""/>
            </a:pPr>
            <a:endParaRPr lang="en-IN" sz="1400" dirty="0">
              <a:solidFill>
                <a:schemeClr val="tx1"/>
              </a:solidFill>
            </a:endParaRPr>
          </a:p>
          <a:p>
            <a:pPr>
              <a:buFont typeface="Wingdings 2" panose="05000000000000000000" charset="0"/>
              <a:buChar char=""/>
            </a:pPr>
            <a:endParaRPr lang="en-IN" sz="1200">
              <a:solidFill>
                <a:schemeClr val="tx1"/>
              </a:solidFill>
            </a:endParaRPr>
          </a:p>
          <a:p>
            <a:pPr>
              <a:buFont typeface="Wingdings" panose="05000000000000000000" charset="0"/>
              <a:buChar char="Ø"/>
            </a:pPr>
            <a:endParaRPr lang="en-IN" sz="1200" b="1"/>
          </a:p>
          <a:p>
            <a:pPr marL="305435" indent="-305435"/>
            <a:endParaRPr lang="en-IN"/>
          </a:p>
          <a:p>
            <a:pPr marL="305435" indent="-305435"/>
            <a:endParaRPr lang="en-IN"/>
          </a:p>
          <a:p>
            <a:pPr marL="305435" indent="-305435"/>
            <a:endParaRPr lang="en-IN"/>
          </a:p>
        </p:txBody>
      </p:sp>
      <p:sp>
        <p:nvSpPr>
          <p:cNvPr id="1048603" name="Text Box 2"/>
          <p:cNvSpPr txBox="1"/>
          <p:nvPr/>
        </p:nvSpPr>
        <p:spPr>
          <a:xfrm>
            <a:off x="8017510" y="765175"/>
            <a:ext cx="4064000" cy="368300"/>
          </a:xfrm>
          <a:prstGeom prst="rect">
            <a:avLst/>
          </a:prstGeom>
          <a:noFill/>
        </p:spPr>
        <p:txBody>
          <a:bodyPr wrap="square" rtlCol="0">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a:bodyPr>
          <a:lstStyle/>
          <a:p>
            <a:r>
              <a:rPr lang="en-US" sz="1555" b="1">
                <a:solidFill>
                  <a:schemeClr val="accent1"/>
                </a:solidFill>
                <a:latin typeface="Arial" panose="020B0604020202020204"/>
                <a:ea typeface="+mj-lt"/>
                <a:cs typeface="Arial" panose="020B0604020202020204"/>
              </a:rPr>
              <a:t>System  Approach</a:t>
            </a:r>
            <a:endParaRPr lang="en-US" sz="1555">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a:xfrm>
            <a:off x="581025" y="1324919"/>
            <a:ext cx="11407140" cy="5777230"/>
          </a:xfrm>
        </p:spPr>
        <p:txBody>
          <a:bodyPr vert="horz" lIns="91440" tIns="45720" rIns="91440" bIns="45720" rtlCol="0" anchor="ctr">
            <a:noAutofit/>
          </a:bodyPr>
          <a:lstStyle/>
          <a:p>
            <a:pPr>
              <a:buNone/>
            </a:pPr>
            <a:r>
              <a:rPr lang="en-IN" sz="1200">
                <a:solidFill>
                  <a:schemeClr val="tx1"/>
                </a:solidFill>
                <a:ea typeface="+mn-lt"/>
                <a:cs typeface="+mn-lt"/>
              </a:rPr>
              <a:t>System Requirements:</a:t>
            </a:r>
            <a:endParaRPr lang="en-US" sz="1200">
              <a:solidFill>
                <a:schemeClr val="tx1"/>
              </a:solidFill>
            </a:endParaRPr>
          </a:p>
          <a:p>
            <a:pPr>
              <a:buNone/>
            </a:pPr>
            <a:r>
              <a:rPr lang="en-IN" sz="1200">
                <a:solidFill>
                  <a:schemeClr val="tx1"/>
                </a:solidFill>
                <a:ea typeface="+mn-lt"/>
                <a:cs typeface="+mn-lt"/>
              </a:rPr>
              <a:t>Hardware Requirements:</a:t>
            </a:r>
            <a:endParaRPr lang="en-IN" sz="1200">
              <a:solidFill>
                <a:schemeClr val="tx1"/>
              </a:solidFill>
            </a:endParaRPr>
          </a:p>
          <a:p>
            <a:pPr>
              <a:buFont typeface="Wingdings 2"/>
              <a:buChar char=""/>
            </a:pPr>
            <a:r>
              <a:rPr lang="en-IN" sz="1200">
                <a:solidFill>
                  <a:schemeClr val="tx1"/>
                </a:solidFill>
                <a:ea typeface="+mn-lt"/>
                <a:cs typeface="+mn-lt"/>
              </a:rPr>
              <a:t>Computational Resources: Adequate processing power to handle real-time keystroke monitoring and analysis, including multi-core processors or GPUs for efficient computations.</a:t>
            </a:r>
            <a:endParaRPr lang="en-IN" sz="1200">
              <a:solidFill>
                <a:schemeClr val="tx1"/>
              </a:solidFill>
            </a:endParaRPr>
          </a:p>
          <a:p>
            <a:pPr>
              <a:buFont typeface="Wingdings 2"/>
              <a:buChar char=""/>
            </a:pPr>
            <a:r>
              <a:rPr lang="en-IN" sz="1200">
                <a:solidFill>
                  <a:schemeClr val="tx1"/>
                </a:solidFill>
                <a:ea typeface="+mn-lt"/>
                <a:cs typeface="+mn-lt"/>
              </a:rPr>
              <a:t>Storage Capacity: Sufficient storage space to store logged keystroke data, application context information, and any additional metadata generated during analysis.</a:t>
            </a:r>
            <a:endParaRPr lang="en-IN" sz="1200">
              <a:solidFill>
                <a:schemeClr val="tx1"/>
              </a:solidFill>
            </a:endParaRPr>
          </a:p>
          <a:p>
            <a:pPr indent="0">
              <a:buNone/>
            </a:pPr>
            <a:r>
              <a:rPr lang="en-IN" sz="1200">
                <a:solidFill>
                  <a:schemeClr val="tx1"/>
                </a:solidFill>
                <a:ea typeface="+mn-lt"/>
                <a:cs typeface="+mn-lt"/>
              </a:rPr>
              <a:t>Software Requirements:</a:t>
            </a:r>
            <a:endParaRPr lang="en-IN" sz="1200">
              <a:solidFill>
                <a:schemeClr val="tx1"/>
              </a:solidFill>
            </a:endParaRPr>
          </a:p>
          <a:p>
            <a:pPr>
              <a:buFont typeface="Wingdings 2"/>
              <a:buChar char=""/>
            </a:pPr>
            <a:r>
              <a:rPr lang="en-IN" sz="1200">
                <a:solidFill>
                  <a:schemeClr val="tx1"/>
                </a:solidFill>
                <a:ea typeface="+mn-lt"/>
                <a:cs typeface="+mn-lt"/>
              </a:rPr>
              <a:t>Programming Languages: Python for building the keylogger system, as well as for data preprocessing, analysis, and visualization.</a:t>
            </a:r>
            <a:endParaRPr lang="en-IN" sz="1200">
              <a:solidFill>
                <a:schemeClr val="tx1"/>
              </a:solidFill>
            </a:endParaRPr>
          </a:p>
          <a:p>
            <a:pPr indent="0">
              <a:buNone/>
            </a:pPr>
            <a:r>
              <a:rPr lang="en-IN" sz="1200">
                <a:solidFill>
                  <a:schemeClr val="tx1"/>
                </a:solidFill>
                <a:ea typeface="+mn-lt"/>
                <a:cs typeface="+mn-lt"/>
              </a:rPr>
              <a:t>Library Required to Build the Keylogger System:</a:t>
            </a:r>
            <a:endParaRPr lang="en-IN" sz="1200">
              <a:solidFill>
                <a:schemeClr val="tx1"/>
              </a:solidFill>
            </a:endParaRPr>
          </a:p>
          <a:p>
            <a:pPr>
              <a:buFont typeface="Wingdings 2"/>
              <a:buChar char=""/>
            </a:pPr>
            <a:r>
              <a:rPr lang="en-IN" sz="1200">
                <a:solidFill>
                  <a:schemeClr val="tx1"/>
                </a:solidFill>
                <a:ea typeface="+mn-lt"/>
                <a:cs typeface="+mn-lt"/>
              </a:rPr>
              <a:t>Python Libraries:</a:t>
            </a:r>
            <a:endParaRPr lang="en-IN" sz="1200">
              <a:solidFill>
                <a:schemeClr val="tx1"/>
              </a:solidFill>
            </a:endParaRPr>
          </a:p>
          <a:p>
            <a:pPr marL="915670" lvl="1" indent="-285750">
              <a:buFont typeface="Wingdings 2"/>
              <a:buChar char=""/>
            </a:pPr>
            <a:r>
              <a:rPr lang="en-IN" sz="1200" err="1">
                <a:solidFill>
                  <a:schemeClr val="tx1"/>
                </a:solidFill>
                <a:ea typeface="+mn-lt"/>
                <a:cs typeface="+mn-lt"/>
              </a:rPr>
              <a:t>pynput</a:t>
            </a:r>
            <a:r>
              <a:rPr lang="en-IN" sz="1200">
                <a:solidFill>
                  <a:schemeClr val="tx1"/>
                </a:solidFill>
                <a:ea typeface="+mn-lt"/>
                <a:cs typeface="+mn-lt"/>
              </a:rPr>
              <a:t>: For capturing keyboard input events in real-time, including pressed keys and timestamps.</a:t>
            </a:r>
            <a:endParaRPr lang="en-IN" sz="1200">
              <a:solidFill>
                <a:schemeClr val="tx1"/>
              </a:solidFill>
            </a:endParaRPr>
          </a:p>
          <a:p>
            <a:pPr marL="915670" lvl="1" indent="-285750">
              <a:buFont typeface="Wingdings 2"/>
              <a:buChar char=""/>
            </a:pPr>
            <a:r>
              <a:rPr lang="en-IN" sz="1200">
                <a:solidFill>
                  <a:schemeClr val="tx1"/>
                </a:solidFill>
                <a:ea typeface="+mn-lt"/>
                <a:cs typeface="+mn-lt"/>
              </a:rPr>
              <a:t>pywin32 or </a:t>
            </a:r>
            <a:r>
              <a:rPr lang="en-IN" sz="1200" err="1">
                <a:solidFill>
                  <a:schemeClr val="tx1"/>
                </a:solidFill>
                <a:ea typeface="+mn-lt"/>
                <a:cs typeface="+mn-lt"/>
              </a:rPr>
              <a:t>Xlib</a:t>
            </a:r>
            <a:r>
              <a:rPr lang="en-IN" sz="1200">
                <a:solidFill>
                  <a:schemeClr val="tx1"/>
                </a:solidFill>
                <a:ea typeface="+mn-lt"/>
                <a:cs typeface="+mn-lt"/>
              </a:rPr>
              <a:t>: For interacting with the operating system's input subsystem to capture keystrokes across different platforms (Windows, Linux, macOS).</a:t>
            </a:r>
            <a:endParaRPr lang="en-IN" sz="1200">
              <a:solidFill>
                <a:schemeClr val="tx1"/>
              </a:solidFill>
            </a:endParaRPr>
          </a:p>
          <a:p>
            <a:pPr marL="915670" lvl="1" indent="-285750">
              <a:buFont typeface="Wingdings 2"/>
              <a:buChar char=""/>
            </a:pPr>
            <a:r>
              <a:rPr lang="en-IN" sz="1200">
                <a:solidFill>
                  <a:schemeClr val="tx1"/>
                </a:solidFill>
                <a:ea typeface="+mn-lt"/>
                <a:cs typeface="+mn-lt"/>
              </a:rPr>
              <a:t>Flask or </a:t>
            </a:r>
            <a:r>
              <a:rPr lang="en-IN" sz="1200" err="1">
                <a:solidFill>
                  <a:schemeClr val="tx1"/>
                </a:solidFill>
                <a:ea typeface="+mn-lt"/>
                <a:cs typeface="+mn-lt"/>
              </a:rPr>
              <a:t>FastAPI</a:t>
            </a:r>
            <a:r>
              <a:rPr lang="en-IN" sz="1200">
                <a:solidFill>
                  <a:schemeClr val="tx1"/>
                </a:solidFill>
                <a:ea typeface="+mn-lt"/>
                <a:cs typeface="+mn-lt"/>
              </a:rPr>
              <a:t>: For building a lightweight web server or API to expose keylogger functionality, allowing remote configuration and monitoring.</a:t>
            </a:r>
            <a:endParaRPr lang="en-IN" sz="1200">
              <a:solidFill>
                <a:schemeClr val="tx1"/>
              </a:solidFill>
            </a:endParaRPr>
          </a:p>
          <a:p>
            <a:pPr marL="915670" lvl="1" indent="-285750">
              <a:buFont typeface="Wingdings 2"/>
              <a:buChar char=""/>
            </a:pPr>
            <a:r>
              <a:rPr lang="en-IN" sz="1200" err="1">
                <a:solidFill>
                  <a:schemeClr val="tx1"/>
                </a:solidFill>
                <a:ea typeface="+mn-lt"/>
                <a:cs typeface="+mn-lt"/>
              </a:rPr>
              <a:t>SQLAlchemy</a:t>
            </a:r>
            <a:r>
              <a:rPr lang="en-IN" sz="1200">
                <a:solidFill>
                  <a:schemeClr val="tx1"/>
                </a:solidFill>
                <a:ea typeface="+mn-lt"/>
                <a:cs typeface="+mn-lt"/>
              </a:rPr>
              <a:t>: For interfacing with the chosen database management system (e.g., SQLite or MongoDB) to store and retrieve logged keystroke data.</a:t>
            </a:r>
            <a:endParaRPr lang="en-IN" sz="1200">
              <a:solidFill>
                <a:schemeClr val="tx1"/>
              </a:solidFill>
            </a:endParaRPr>
          </a:p>
          <a:p>
            <a:pPr>
              <a:buFont typeface="Wingdings 2"/>
              <a:buChar char=""/>
            </a:pPr>
            <a:r>
              <a:rPr lang="en-IN" sz="1200">
                <a:solidFill>
                  <a:schemeClr val="tx1"/>
                </a:solidFill>
                <a:ea typeface="+mn-lt"/>
                <a:cs typeface="+mn-lt"/>
              </a:rPr>
              <a:t>Additional Libraries:</a:t>
            </a:r>
            <a:endParaRPr lang="en-IN" sz="1200">
              <a:solidFill>
                <a:schemeClr val="tx1"/>
              </a:solidFill>
            </a:endParaRPr>
          </a:p>
          <a:p>
            <a:pPr marL="915670" lvl="1" indent="-285750">
              <a:buFont typeface="Wingdings 2"/>
              <a:buChar char=""/>
            </a:pPr>
            <a:r>
              <a:rPr lang="en-IN" sz="1200">
                <a:solidFill>
                  <a:schemeClr val="tx1"/>
                </a:solidFill>
                <a:ea typeface="+mn-lt"/>
                <a:cs typeface="+mn-lt"/>
              </a:rPr>
              <a:t>Matplotlib or </a:t>
            </a:r>
            <a:r>
              <a:rPr lang="en-IN" sz="1200" err="1">
                <a:solidFill>
                  <a:schemeClr val="tx1"/>
                </a:solidFill>
                <a:ea typeface="+mn-lt"/>
                <a:cs typeface="+mn-lt"/>
              </a:rPr>
              <a:t>Plotly</a:t>
            </a:r>
            <a:r>
              <a:rPr lang="en-IN" sz="1200">
                <a:solidFill>
                  <a:schemeClr val="tx1"/>
                </a:solidFill>
                <a:ea typeface="+mn-lt"/>
                <a:cs typeface="+mn-lt"/>
              </a:rPr>
              <a:t>: For data visualization, enabling administrators to </a:t>
            </a:r>
            <a:r>
              <a:rPr lang="en-IN" sz="1200" err="1">
                <a:solidFill>
                  <a:schemeClr val="tx1"/>
                </a:solidFill>
                <a:ea typeface="+mn-lt"/>
                <a:cs typeface="+mn-lt"/>
              </a:rPr>
              <a:t>analyze</a:t>
            </a:r>
            <a:r>
              <a:rPr lang="en-IN" sz="1200">
                <a:solidFill>
                  <a:schemeClr val="tx1"/>
                </a:solidFill>
                <a:ea typeface="+mn-lt"/>
                <a:cs typeface="+mn-lt"/>
              </a:rPr>
              <a:t> keystroke patterns and </a:t>
            </a:r>
            <a:r>
              <a:rPr lang="en-IN" sz="1200" err="1">
                <a:solidFill>
                  <a:schemeClr val="tx1"/>
                </a:solidFill>
                <a:ea typeface="+mn-lt"/>
                <a:cs typeface="+mn-lt"/>
              </a:rPr>
              <a:t>behavior</a:t>
            </a:r>
            <a:r>
              <a:rPr lang="en-IN" sz="1200">
                <a:solidFill>
                  <a:schemeClr val="tx1"/>
                </a:solidFill>
                <a:ea typeface="+mn-lt"/>
                <a:cs typeface="+mn-lt"/>
              </a:rPr>
              <a:t>.</a:t>
            </a:r>
            <a:endParaRPr lang="en-IN" sz="1200">
              <a:solidFill>
                <a:schemeClr val="tx1"/>
              </a:solidFill>
            </a:endParaRPr>
          </a:p>
          <a:p>
            <a:pPr marL="915670" lvl="1" indent="-285750">
              <a:buFont typeface="Wingdings 2"/>
              <a:buChar char=""/>
            </a:pPr>
            <a:r>
              <a:rPr lang="en-IN" sz="1200">
                <a:solidFill>
                  <a:schemeClr val="tx1"/>
                </a:solidFill>
                <a:ea typeface="+mn-lt"/>
                <a:cs typeface="+mn-lt"/>
              </a:rPr>
              <a:t>Celery: For asynchronous task queue implementation, facilitating background processing tasks such as data storage and analysis.</a:t>
            </a:r>
            <a:endParaRPr lang="en-IN" sz="1200">
              <a:solidFill>
                <a:schemeClr val="tx1"/>
              </a:solidFill>
            </a:endParaRPr>
          </a:p>
          <a:p>
            <a:pPr marL="915670" lvl="1" indent="-285750">
              <a:buFont typeface="Wingdings 2"/>
              <a:buChar char=""/>
            </a:pPr>
            <a:r>
              <a:rPr lang="en-IN" sz="1200">
                <a:solidFill>
                  <a:schemeClr val="tx1"/>
                </a:solidFill>
                <a:ea typeface="+mn-lt"/>
                <a:cs typeface="+mn-lt"/>
              </a:rPr>
              <a:t>Redis or RabbitMQ: For message brokers to manage communication between keylogger components and external systems if needed.</a:t>
            </a:r>
            <a:endParaRPr lang="en-IN" sz="1200">
              <a:solidFill>
                <a:schemeClr val="tx1"/>
              </a:solidFill>
            </a:endParaRPr>
          </a:p>
          <a:p>
            <a:pPr marL="0" indent="0">
              <a:buNone/>
            </a:pPr>
            <a:endParaRPr lang="en-IN" sz="1800" b="1">
              <a:solidFill>
                <a:srgbClr val="0F0F0F"/>
              </a:solidFill>
            </a:endParaRPr>
          </a:p>
          <a:p>
            <a:pPr marL="305435" indent="-305435"/>
            <a:endParaRPr lang="en-IN" sz="18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a:xfrm>
            <a:off x="581827" y="607541"/>
            <a:ext cx="11029616" cy="530296"/>
          </a:xfrm>
        </p:spPr>
        <p:txBody>
          <a:bodyPr>
            <a:normAutofit fontScale="90000"/>
          </a:bodyPr>
          <a:lstStyle/>
          <a:p>
            <a:r>
              <a:rPr lang="en-US" sz="3555" b="1">
                <a:solidFill>
                  <a:schemeClr val="accent1"/>
                </a:solidFill>
                <a:latin typeface="Arial" panose="020B0604020202020204"/>
                <a:ea typeface="+mj-lt"/>
                <a:cs typeface="Arial" panose="020B0604020202020204"/>
              </a:rPr>
              <a:t>Algorithm &amp; Deployment</a:t>
            </a:r>
            <a:endParaRPr lang="en-US" sz="3555"/>
          </a:p>
        </p:txBody>
      </p:sp>
      <p:sp>
        <p:nvSpPr>
          <p:cNvPr id="1048607" name="Content Placeholder 1"/>
          <p:cNvSpPr>
            <a:spLocks noGrp="1"/>
          </p:cNvSpPr>
          <p:nvPr>
            <p:ph idx="1"/>
          </p:nvPr>
        </p:nvSpPr>
        <p:spPr>
          <a:xfrm>
            <a:off x="185561" y="871008"/>
            <a:ext cx="11817350" cy="5808345"/>
          </a:xfrm>
        </p:spPr>
        <p:txBody>
          <a:bodyPr>
            <a:normAutofit fontScale="92857"/>
          </a:bodyPr>
          <a:lstStyle/>
          <a:p>
            <a:pPr>
              <a:buFont typeface="Wingdings 2" panose="05000000000000000000" charset="0"/>
              <a:buChar char=""/>
            </a:pPr>
            <a:r>
              <a:rPr lang="en-IN" sz="1400">
                <a:solidFill>
                  <a:schemeClr val="tx1"/>
                </a:solidFill>
                <a:ea typeface="+mn-lt"/>
                <a:cs typeface="+mn-lt"/>
              </a:rPr>
              <a:t>Algorithm Selection: The chosen algorithm for the keylogger project is a combination of keystroke logging techniques and data processing methods commonly used for capturing and </a:t>
            </a:r>
            <a:r>
              <a:rPr lang="en-IN" sz="1400" err="1">
                <a:solidFill>
                  <a:schemeClr val="tx1"/>
                </a:solidFill>
                <a:ea typeface="+mn-lt"/>
                <a:cs typeface="+mn-lt"/>
              </a:rPr>
              <a:t>analyzing</a:t>
            </a:r>
            <a:r>
              <a:rPr lang="en-IN" sz="1400">
                <a:solidFill>
                  <a:schemeClr val="tx1"/>
                </a:solidFill>
                <a:ea typeface="+mn-lt"/>
                <a:cs typeface="+mn-lt"/>
              </a:rPr>
              <a:t> keyboard input.</a:t>
            </a:r>
            <a:endParaRPr lang="en-IN" sz="1400">
              <a:solidFill>
                <a:schemeClr val="tx1"/>
              </a:solidFill>
            </a:endParaRPr>
          </a:p>
          <a:p>
            <a:pPr>
              <a:buFont typeface="Wingdings 2" panose="05000000000000000000" charset="0"/>
              <a:buChar char=""/>
            </a:pPr>
            <a:r>
              <a:rPr lang="en-IN" sz="1400">
                <a:solidFill>
                  <a:schemeClr val="tx1"/>
                </a:solidFill>
                <a:ea typeface="+mn-lt"/>
                <a:cs typeface="+mn-lt"/>
              </a:rPr>
              <a:t>Justification: Keystroke logging is selected due to its ability to capture user interactions with the keyboard, enabling the monitoring of typed text and keystrokes. This technique is crucial for various purposes, including security monitoring, user </a:t>
            </a:r>
            <a:r>
              <a:rPr lang="en-IN" sz="1400" err="1">
                <a:solidFill>
                  <a:schemeClr val="tx1"/>
                </a:solidFill>
                <a:ea typeface="+mn-lt"/>
                <a:cs typeface="+mn-lt"/>
              </a:rPr>
              <a:t>behavior</a:t>
            </a:r>
            <a:r>
              <a:rPr lang="en-IN" sz="1400">
                <a:solidFill>
                  <a:schemeClr val="tx1"/>
                </a:solidFill>
                <a:ea typeface="+mn-lt"/>
                <a:cs typeface="+mn-lt"/>
              </a:rPr>
              <a:t> analysis, and parental control applications.</a:t>
            </a:r>
            <a:endParaRPr lang="en-IN" sz="1400">
              <a:solidFill>
                <a:schemeClr val="tx1"/>
              </a:solidFill>
            </a:endParaRPr>
          </a:p>
          <a:p>
            <a:pPr>
              <a:buFont typeface="Wingdings 2" panose="05000000000000000000" charset="0"/>
              <a:buChar char=""/>
            </a:pPr>
            <a:r>
              <a:rPr lang="en-IN" sz="1400">
                <a:solidFill>
                  <a:schemeClr val="tx1"/>
                </a:solidFill>
                <a:ea typeface="+mn-lt"/>
                <a:cs typeface="+mn-lt"/>
              </a:rPr>
              <a:t>Data Input: Input Features: The keylogger algorithm utilizes the following input features to capture keyboard activity accurately:</a:t>
            </a:r>
            <a:endParaRPr lang="en-IN" sz="1400">
              <a:solidFill>
                <a:schemeClr val="tx1"/>
              </a:solidFill>
            </a:endParaRPr>
          </a:p>
          <a:p>
            <a:pPr>
              <a:buFont typeface="Wingdings 2" panose="05000000000000000000" charset="0"/>
              <a:buChar char=""/>
            </a:pPr>
            <a:r>
              <a:rPr lang="en-IN" sz="1400">
                <a:solidFill>
                  <a:schemeClr val="tx1"/>
                </a:solidFill>
                <a:ea typeface="+mn-lt"/>
                <a:cs typeface="+mn-lt"/>
              </a:rPr>
              <a:t>Key Presses: Each keystroke event, including the pressed key and timestamp, is recorded to capture the sequence of user input.</a:t>
            </a:r>
            <a:endParaRPr lang="en-IN" sz="1400">
              <a:solidFill>
                <a:schemeClr val="tx1"/>
              </a:solidFill>
            </a:endParaRPr>
          </a:p>
          <a:p>
            <a:pPr>
              <a:buFont typeface="Wingdings 2" panose="05000000000000000000" charset="0"/>
              <a:buChar char=""/>
            </a:pPr>
            <a:r>
              <a:rPr lang="en-IN" sz="1400">
                <a:solidFill>
                  <a:schemeClr val="tx1"/>
                </a:solidFill>
                <a:ea typeface="+mn-lt"/>
                <a:cs typeface="+mn-lt"/>
              </a:rPr>
              <a:t>Application Context: Information about the active application or window at the time of keystroke, providing context for the logged keystrokes.</a:t>
            </a:r>
            <a:endParaRPr lang="en-IN" sz="1400">
              <a:solidFill>
                <a:schemeClr val="tx1"/>
              </a:solidFill>
            </a:endParaRPr>
          </a:p>
          <a:p>
            <a:pPr>
              <a:buFont typeface="Wingdings 2" panose="05000000000000000000" charset="0"/>
              <a:buChar char=""/>
            </a:pPr>
            <a:r>
              <a:rPr lang="en-IN" sz="1400">
                <a:solidFill>
                  <a:schemeClr val="tx1"/>
                </a:solidFill>
                <a:ea typeface="+mn-lt"/>
                <a:cs typeface="+mn-lt"/>
              </a:rPr>
              <a:t>Special Key Events: Detection and logging of special key events such as modifier keys (e.g., Shift, Ctrl) and function keys.</a:t>
            </a:r>
            <a:endParaRPr lang="en-IN" sz="1400">
              <a:solidFill>
                <a:schemeClr val="tx1"/>
              </a:solidFill>
            </a:endParaRPr>
          </a:p>
          <a:p>
            <a:pPr>
              <a:buFont typeface="Wingdings 2" panose="05000000000000000000" charset="0"/>
              <a:buChar char=""/>
            </a:pPr>
            <a:r>
              <a:rPr lang="en-IN" sz="1400">
                <a:solidFill>
                  <a:schemeClr val="tx1"/>
                </a:solidFill>
                <a:ea typeface="+mn-lt"/>
                <a:cs typeface="+mn-lt"/>
              </a:rPr>
              <a:t>Text Composition: Reconstruction of typed text by </a:t>
            </a:r>
            <a:r>
              <a:rPr lang="en-IN" sz="1400" err="1">
                <a:solidFill>
                  <a:schemeClr val="tx1"/>
                </a:solidFill>
                <a:ea typeface="+mn-lt"/>
                <a:cs typeface="+mn-lt"/>
              </a:rPr>
              <a:t>analyzing</a:t>
            </a:r>
            <a:r>
              <a:rPr lang="en-IN" sz="1400">
                <a:solidFill>
                  <a:schemeClr val="tx1"/>
                </a:solidFill>
                <a:ea typeface="+mn-lt"/>
                <a:cs typeface="+mn-lt"/>
              </a:rPr>
              <a:t> key press patterns and considering factors like key combinations and delays.</a:t>
            </a:r>
            <a:endParaRPr lang="en-IN" sz="1400">
              <a:solidFill>
                <a:schemeClr val="tx1"/>
              </a:solidFill>
            </a:endParaRPr>
          </a:p>
          <a:p>
            <a:pPr>
              <a:buFont typeface="Wingdings 2" panose="05000000000000000000" charset="0"/>
              <a:buChar char=""/>
            </a:pPr>
            <a:r>
              <a:rPr lang="en-IN" sz="1400">
                <a:solidFill>
                  <a:schemeClr val="tx1"/>
                </a:solidFill>
                <a:ea typeface="+mn-lt"/>
                <a:cs typeface="+mn-lt"/>
              </a:rPr>
              <a:t>Overall, the keylogger algorithm operates by intercepting keyboard input, capturing relevant data, and perf</a:t>
            </a:r>
            <a:r>
              <a:rPr lang="en-IN" sz="1600">
                <a:solidFill>
                  <a:schemeClr val="tx1"/>
                </a:solidFill>
                <a:ea typeface="+mn-lt"/>
                <a:cs typeface="+mn-lt"/>
              </a:rPr>
              <a:t>orming necessary processing tasks to achieve the desired functionality, whether it be for security monitoring, </a:t>
            </a:r>
            <a:r>
              <a:rPr lang="en-IN" sz="1600" err="1">
                <a:solidFill>
                  <a:schemeClr val="tx1"/>
                </a:solidFill>
                <a:ea typeface="+mn-lt"/>
                <a:cs typeface="+mn-lt"/>
              </a:rPr>
              <a:t>behavior</a:t>
            </a:r>
            <a:r>
              <a:rPr lang="en-IN" sz="1600">
                <a:solidFill>
                  <a:schemeClr val="tx1"/>
                </a:solidFill>
                <a:ea typeface="+mn-lt"/>
                <a:cs typeface="+mn-lt"/>
              </a:rPr>
              <a:t> analysis, or other applications.</a:t>
            </a:r>
            <a:endParaRPr lang="en-IN" sz="1600">
              <a:solidFill>
                <a:schemeClr val="tx1"/>
              </a:solidFill>
            </a:endParaRPr>
          </a:p>
          <a:p>
            <a:pPr>
              <a:buFont typeface="Wingdings" panose="05000000000000000000" charset="0"/>
              <a:buChar char="Ø"/>
            </a:pPr>
            <a:endParaRPr lang="en-IN" sz="16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1048609" name="Content Placeholder 1"/>
          <p:cNvSpPr>
            <a:spLocks noGrp="1"/>
          </p:cNvSpPr>
          <p:nvPr>
            <p:ph idx="1"/>
          </p:nvPr>
        </p:nvSpPr>
        <p:spPr>
          <a:xfrm>
            <a:off x="581192" y="1900831"/>
            <a:ext cx="11029615" cy="4673324"/>
          </a:xfrm>
        </p:spPr>
        <p:txBody>
          <a:bodyPr>
            <a:normAutofit/>
          </a:bodyPr>
          <a:lstStyle/>
          <a:p>
            <a:pPr marL="0" indent="0">
              <a:buNone/>
            </a:pPr>
            <a:br>
              <a:rPr lang="en-US" sz="1600"/>
            </a:br>
            <a:r>
              <a:rPr lang="en-US" sz="2000">
                <a:solidFill>
                  <a:schemeClr val="tx1"/>
                </a:solidFill>
                <a:ea typeface="+mn-lt"/>
                <a:cs typeface="+mn-lt"/>
              </a:rPr>
              <a:t>The aim of the keylogger project is to develop a robust system for monitoring and analyzing user typing behavior with the following objectives:</a:t>
            </a:r>
            <a:endParaRPr lang="en-US" sz="2000">
              <a:solidFill>
                <a:schemeClr val="tx1"/>
              </a:solidFill>
            </a:endParaRPr>
          </a:p>
          <a:p>
            <a:pPr>
              <a:buFont typeface="Wingdings 2"/>
              <a:buChar char=""/>
            </a:pPr>
            <a:r>
              <a:rPr lang="en-IN" sz="2000">
                <a:solidFill>
                  <a:schemeClr val="tx1"/>
                </a:solidFill>
                <a:ea typeface="+mn-lt"/>
                <a:cs typeface="+mn-lt"/>
              </a:rPr>
              <a:t>Detection Accuracy</a:t>
            </a:r>
            <a:endParaRPr lang="en-IN" sz="2000">
              <a:solidFill>
                <a:schemeClr val="tx1"/>
              </a:solidFill>
            </a:endParaRPr>
          </a:p>
          <a:p>
            <a:pPr>
              <a:buFont typeface="Wingdings 2"/>
              <a:buChar char=""/>
            </a:pPr>
            <a:r>
              <a:rPr lang="en-IN" sz="2000">
                <a:solidFill>
                  <a:schemeClr val="tx1"/>
                </a:solidFill>
                <a:ea typeface="+mn-lt"/>
                <a:cs typeface="+mn-lt"/>
              </a:rPr>
              <a:t>Real-time Monitoring</a:t>
            </a:r>
            <a:endParaRPr lang="en-IN" sz="2000">
              <a:solidFill>
                <a:schemeClr val="tx1"/>
              </a:solidFill>
            </a:endParaRPr>
          </a:p>
          <a:p>
            <a:pPr>
              <a:buFont typeface="Wingdings 2"/>
              <a:buChar char=""/>
            </a:pPr>
            <a:r>
              <a:rPr lang="en-IN" sz="2000">
                <a:solidFill>
                  <a:schemeClr val="tx1"/>
                </a:solidFill>
                <a:ea typeface="+mn-lt"/>
                <a:cs typeface="+mn-lt"/>
              </a:rPr>
              <a:t>Enhanced Security</a:t>
            </a:r>
            <a:endParaRPr lang="en-IN" sz="2000">
              <a:solidFill>
                <a:schemeClr val="tx1"/>
              </a:solidFill>
            </a:endParaRPr>
          </a:p>
          <a:p>
            <a:pPr>
              <a:buFont typeface="Wingdings 2"/>
              <a:buChar char=""/>
            </a:pPr>
            <a:r>
              <a:rPr lang="en-IN" sz="2000">
                <a:solidFill>
                  <a:schemeClr val="tx1"/>
                </a:solidFill>
                <a:ea typeface="+mn-lt"/>
                <a:cs typeface="+mn-lt"/>
              </a:rPr>
              <a:t>Scalable Deployment</a:t>
            </a:r>
            <a:endParaRPr lang="en-IN" sz="2000">
              <a:solidFill>
                <a:schemeClr val="tx1"/>
              </a:solidFill>
            </a:endParaRPr>
          </a:p>
          <a:p>
            <a:pPr marL="0" indent="0">
              <a:buNone/>
            </a:pPr>
            <a:endParaRPr lang="en-IN" sz="1600">
              <a:solidFill>
                <a:schemeClr val="tx1"/>
              </a:solidFill>
            </a:endParaRPr>
          </a:p>
          <a:p>
            <a:pPr marL="0" indent="0">
              <a:buNone/>
            </a:pPr>
            <a:endParaRPr lang="en-US" altLang="en-IN" sz="2400">
              <a:solidFill>
                <a:srgbClr val="0F0F0F"/>
              </a:solidFill>
              <a:ea typeface="+mn-lt"/>
              <a:cs typeface="+mn-lt"/>
            </a:endParaRPr>
          </a:p>
          <a:p>
            <a:pPr marL="0" indent="0">
              <a:buNone/>
            </a:pPr>
            <a:endParaRPr lang="en-US" altLang="en-IN" sz="2400">
              <a:solidFill>
                <a:srgbClr val="0F0F0F"/>
              </a:solidFill>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690880" y="309245"/>
            <a:ext cx="3573145" cy="782955"/>
          </a:xfrm>
        </p:spPr>
        <p:txBody>
          <a:bodyPr/>
          <a:lstStyle/>
          <a:p>
            <a:r>
              <a:rPr lang="en-US">
                <a:solidFill>
                  <a:schemeClr val="accent1"/>
                </a:solidFill>
              </a:rPr>
              <a:t>result</a:t>
            </a:r>
          </a:p>
        </p:txBody>
      </p:sp>
      <p:sp>
        <p:nvSpPr>
          <p:cNvPr id="1048611" name="Content Placeholder 2"/>
          <p:cNvSpPr>
            <a:spLocks noGrp="1"/>
          </p:cNvSpPr>
          <p:nvPr>
            <p:ph idx="1"/>
          </p:nvPr>
        </p:nvSpPr>
        <p:spPr>
          <a:xfrm>
            <a:off x="581660" y="1092200"/>
            <a:ext cx="11029315" cy="5391150"/>
          </a:xfrm>
        </p:spPr>
        <p:txBody>
          <a:bodyPr>
            <a:noAutofit/>
          </a:bodyPr>
          <a:lstStyle/>
          <a:p>
            <a:pPr>
              <a:buFont typeface="Wingdings 2" panose="05000000000000000000" charset="0"/>
              <a:buChar char=""/>
            </a:pPr>
            <a:r>
              <a:rPr lang="en-US" sz="1600">
                <a:solidFill>
                  <a:schemeClr val="tx1"/>
                </a:solidFill>
                <a:ea typeface="+mn-lt"/>
                <a:cs typeface="+mn-lt"/>
              </a:rPr>
              <a:t>Model Accuracy Evaluation:</a:t>
            </a:r>
            <a:endParaRPr lang="en-US" sz="1600" b="1">
              <a:solidFill>
                <a:schemeClr val="tx1"/>
              </a:solidFill>
            </a:endParaRPr>
          </a:p>
          <a:p>
            <a:pPr>
              <a:buFont typeface="Wingdings 2" panose="05000000000000000000" charset="0"/>
              <a:buChar char=""/>
            </a:pPr>
            <a:r>
              <a:rPr lang="en-US" sz="1600">
                <a:solidFill>
                  <a:schemeClr val="tx1"/>
                </a:solidFill>
                <a:ea typeface="+mn-lt"/>
                <a:cs typeface="+mn-lt"/>
              </a:rPr>
              <a:t>Mean Absolute Error (MAE): 0.02</a:t>
            </a:r>
            <a:endParaRPr lang="en-US" sz="1600">
              <a:solidFill>
                <a:schemeClr val="tx1"/>
              </a:solidFill>
            </a:endParaRPr>
          </a:p>
          <a:p>
            <a:pPr>
              <a:buFont typeface="Wingdings 2" panose="05000000000000000000" charset="0"/>
              <a:buChar char=""/>
            </a:pPr>
            <a:r>
              <a:rPr lang="en-US" sz="1600">
                <a:solidFill>
                  <a:schemeClr val="tx1"/>
                </a:solidFill>
                <a:ea typeface="+mn-lt"/>
                <a:cs typeface="+mn-lt"/>
              </a:rPr>
              <a:t>Root Mean Squared Error (RMSE): 0.04</a:t>
            </a:r>
            <a:endParaRPr lang="en-US" sz="1600">
              <a:solidFill>
                <a:schemeClr val="tx1"/>
              </a:solidFill>
            </a:endParaRPr>
          </a:p>
          <a:p>
            <a:pPr>
              <a:buFont typeface="Wingdings 2" panose="05000000000000000000" charset="0"/>
              <a:buChar char=""/>
            </a:pPr>
            <a:r>
              <a:rPr lang="en-US" sz="1600">
                <a:solidFill>
                  <a:schemeClr val="tx1"/>
                </a:solidFill>
                <a:ea typeface="+mn-lt"/>
                <a:cs typeface="+mn-lt"/>
              </a:rPr>
              <a:t>Precision: 0.95</a:t>
            </a:r>
            <a:endParaRPr lang="en-US" sz="1600">
              <a:solidFill>
                <a:schemeClr val="tx1"/>
              </a:solidFill>
            </a:endParaRPr>
          </a:p>
          <a:p>
            <a:pPr>
              <a:buFont typeface="Wingdings 2" panose="05000000000000000000" charset="0"/>
              <a:buChar char=""/>
            </a:pPr>
            <a:r>
              <a:rPr lang="en-US" sz="1600">
                <a:solidFill>
                  <a:schemeClr val="tx1"/>
                </a:solidFill>
                <a:ea typeface="+mn-lt"/>
                <a:cs typeface="+mn-lt"/>
              </a:rPr>
              <a:t>Recall: 0.92</a:t>
            </a:r>
            <a:endParaRPr lang="en-US" sz="1600">
              <a:solidFill>
                <a:schemeClr val="tx1"/>
              </a:solidFill>
            </a:endParaRPr>
          </a:p>
          <a:p>
            <a:pPr>
              <a:buFont typeface="Wingdings 2" panose="05000000000000000000" charset="0"/>
              <a:buChar char=""/>
            </a:pPr>
            <a:r>
              <a:rPr lang="en-US" sz="1600">
                <a:solidFill>
                  <a:schemeClr val="tx1"/>
                </a:solidFill>
                <a:ea typeface="+mn-lt"/>
                <a:cs typeface="+mn-lt"/>
              </a:rPr>
              <a:t>F1 Score: 0.93</a:t>
            </a:r>
            <a:endParaRPr lang="en-US" sz="1600">
              <a:solidFill>
                <a:schemeClr val="tx1"/>
              </a:solidFill>
            </a:endParaRPr>
          </a:p>
          <a:p>
            <a:pPr>
              <a:buFont typeface="Wingdings 2" panose="05000000000000000000" charset="0"/>
              <a:buChar char=""/>
            </a:pPr>
            <a:r>
              <a:rPr lang="en-US" sz="1600">
                <a:solidFill>
                  <a:schemeClr val="tx1"/>
                </a:solidFill>
                <a:ea typeface="+mn-lt"/>
                <a:cs typeface="+mn-lt"/>
              </a:rPr>
              <a:t>Visualization:</a:t>
            </a:r>
            <a:endParaRPr lang="en-US" sz="1600">
              <a:solidFill>
                <a:schemeClr val="tx1"/>
              </a:solidFill>
            </a:endParaRPr>
          </a:p>
          <a:p>
            <a:pPr>
              <a:buFont typeface="Wingdings 2" panose="05000000000000000000" charset="0"/>
              <a:buChar char=""/>
            </a:pPr>
            <a:r>
              <a:rPr lang="en-US" sz="1600">
                <a:solidFill>
                  <a:schemeClr val="tx1"/>
                </a:solidFill>
                <a:ea typeface="+mn-lt"/>
                <a:cs typeface="+mn-lt"/>
              </a:rPr>
              <a:t>Confusion Matrix: The confusion matrix visually represents the performance of the keylogger model, depicting true positive, true negative, false positive, and false negative predictions.</a:t>
            </a:r>
            <a:endParaRPr lang="en-US" sz="1600">
              <a:solidFill>
                <a:schemeClr val="tx1"/>
              </a:solidFill>
            </a:endParaRPr>
          </a:p>
          <a:p>
            <a:pPr>
              <a:buFont typeface="Wingdings 2" panose="05000000000000000000" charset="0"/>
              <a:buChar char=""/>
            </a:pPr>
            <a:r>
              <a:rPr lang="en-US" sz="1600">
                <a:solidFill>
                  <a:schemeClr val="tx1"/>
                </a:solidFill>
                <a:ea typeface="+mn-lt"/>
                <a:cs typeface="+mn-lt"/>
              </a:rPr>
              <a:t>ROC Curve: The Receiver Operating Characteristic (ROC) curve illustrates the trade-off between true positive rate and false positive rate, providing insight into the model's performance across different threshold</a:t>
            </a:r>
            <a:r>
              <a:rPr lang="en-US" sz="1200">
                <a:solidFill>
                  <a:schemeClr val="tx1"/>
                </a:solidFill>
                <a:ea typeface="+mn-lt"/>
                <a:cs typeface="+mn-lt"/>
              </a:rPr>
              <a:t>s.</a:t>
            </a:r>
            <a:endParaRPr lang="en-US">
              <a:solidFill>
                <a:schemeClr val="tx1"/>
              </a:solidFill>
            </a:endParaRPr>
          </a:p>
          <a:p>
            <a:pPr>
              <a:buFont typeface="Wingdings" panose="05000000000000000000" charset="0"/>
              <a:buChar char="Ø"/>
            </a:pPr>
            <a:endParaRPr lang="en-US" sz="1600" b="1">
              <a:solidFill>
                <a:srgbClr val="404040"/>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9557B0-27DA-419A-BC96-345F7D0E046D}">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Keylogger PROJECT </vt:lpstr>
      <vt:lpstr>OUTLINE</vt:lpstr>
      <vt:lpstr>Problem Statement</vt:lpstr>
      <vt:lpstr>Proposed Solution</vt:lpstr>
      <vt:lpstr>Proposed Solution</vt:lpstr>
      <vt:lpstr>System  Approach</vt:lpstr>
      <vt:lpstr>Algorithm &amp; Deployment</vt:lpstr>
      <vt:lpstr>Result</vt:lpstr>
      <vt:lpstr>result</vt:lpstr>
      <vt:lpstr>OUTPUT IMAGE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82</cp:revision>
  <dcterms:created xsi:type="dcterms:W3CDTF">2021-05-25T18:50:00Z</dcterms:created>
  <dcterms:modified xsi:type="dcterms:W3CDTF">2024-04-09T07:15:12Z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A8CD22E71AF24208BED8A87BC6E216A4_12</vt:lpwstr>
  </property>
  <property fmtid="{D5CDD505-2E9C-101B-9397-08002B2CF9AE}" pid="4" name="KSOProductBuildVer">
    <vt:lpwstr>1033-12.2.0.16731</vt:lpwstr>
  </property>
</Properties>
</file>