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587" autoAdjust="0"/>
    <p:restoredTop sz="86417" autoAdjust="0"/>
  </p:normalViewPr>
  <p:slideViewPr>
    <p:cSldViewPr snapToGrid="0">
      <p:cViewPr varScale="1">
        <p:scale>
          <a:sx n="94" d="100"/>
          <a:sy n="94" d="100"/>
        </p:scale>
        <p:origin x="10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75" d="100"/>
          <a:sy n="75" d="100"/>
        </p:scale>
        <p:origin x="4092" y="4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D1625D4-94E3-4F49-A46D-BE66C01261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96AD0DA-4A79-497C-A9E6-7A978F99A3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0668D0-8396-48B1-922F-071363BD021C}" type="datetimeFigureOut">
              <a:rPr kumimoji="1" lang="ja-JP" altLang="en-US" smtClean="0"/>
              <a:t>2021/1/14</a:t>
            </a:fld>
            <a:endParaRPr kumimoji="1" lang="ja-JP" altLang="en-US"/>
          </a:p>
        </p:txBody>
      </p:sp>
      <p:sp>
        <p:nvSpPr>
          <p:cNvPr id="4" name="フッター プレースホルダー 3">
            <a:extLst>
              <a:ext uri="{FF2B5EF4-FFF2-40B4-BE49-F238E27FC236}">
                <a16:creationId xmlns:a16="http://schemas.microsoft.com/office/drawing/2014/main" id="{576D87EC-D3DC-44B2-B67A-ACD74AD0BD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6C66735E-961B-40CC-9E75-2874F60C13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0845A4-8135-4AFA-9631-EDABD73C1717}" type="slidenum">
              <a:rPr kumimoji="1" lang="ja-JP" altLang="en-US" smtClean="0"/>
              <a:t>‹#›</a:t>
            </a:fld>
            <a:endParaRPr kumimoji="1" lang="ja-JP" altLang="en-US"/>
          </a:p>
        </p:txBody>
      </p:sp>
    </p:spTree>
    <p:extLst>
      <p:ext uri="{BB962C8B-B14F-4D97-AF65-F5344CB8AC3E}">
        <p14:creationId xmlns:p14="http://schemas.microsoft.com/office/powerpoint/2010/main" val="174714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AC91C-20C8-4C4A-9A89-36BD40640403}" type="datetimeFigureOut">
              <a:rPr kumimoji="1" lang="ja-JP" altLang="en-US" smtClean="0"/>
              <a:t>2021/1/14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55DA9-4D5D-44CF-B811-9B84B054CCF9}" type="slidenum">
              <a:rPr kumimoji="1" lang="ja-JP" altLang="en-US" smtClean="0"/>
              <a:t>‹#›</a:t>
            </a:fld>
            <a:endParaRPr kumimoji="1" lang="ja-JP" altLang="en-US"/>
          </a:p>
        </p:txBody>
      </p:sp>
    </p:spTree>
    <p:extLst>
      <p:ext uri="{BB962C8B-B14F-4D97-AF65-F5344CB8AC3E}">
        <p14:creationId xmlns:p14="http://schemas.microsoft.com/office/powerpoint/2010/main" val="2314114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image" Target="../media/image9.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ノート プレースホルダー 2"/>
          <p:cNvSpPr>
            <a:spLocks noGrp="1"/>
          </p:cNvSpPr>
          <p:nvPr>
            <p:ph type="body" idx="1"/>
          </p:nvPr>
        </p:nvSpPr>
        <p:spPr/>
        <p:txBody>
          <a:bodyPr/>
          <a:lstStyle/>
          <a:p>
            <a:pPr algn="ctr"/>
            <a:r>
              <a:rPr kumimoji="1" lang="ja-JP" altLang="en-US" b="1" i="1" dirty="0"/>
              <a:t>作成者：中本敬大</a:t>
            </a:r>
            <a:endParaRPr kumimoji="1" lang="en-US" altLang="ja-JP" b="1" i="1" dirty="0"/>
          </a:p>
        </p:txBody>
      </p:sp>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1</a:t>
            </a:fld>
            <a:endParaRPr kumimoji="1" lang="ja-JP" altLang="en-US"/>
          </a:p>
        </p:txBody>
      </p:sp>
      <p:sp>
        <p:nvSpPr>
          <p:cNvPr id="7" name="テキスト ボックス 6">
            <a:extLst>
              <a:ext uri="{FF2B5EF4-FFF2-40B4-BE49-F238E27FC236}">
                <a16:creationId xmlns:a16="http://schemas.microsoft.com/office/drawing/2014/main" id="{1C65011D-9D09-4FA2-B348-0C94F6AC807F}"/>
              </a:ext>
            </a:extLst>
          </p:cNvPr>
          <p:cNvSpPr txBox="1"/>
          <p:nvPr/>
        </p:nvSpPr>
        <p:spPr>
          <a:xfrm>
            <a:off x="889613" y="2776251"/>
            <a:ext cx="5387248" cy="369332"/>
          </a:xfrm>
          <a:prstGeom prst="rect">
            <a:avLst/>
          </a:prstGeom>
          <a:solidFill>
            <a:schemeClr val="tx2">
              <a:lumMod val="20000"/>
              <a:lumOff val="80000"/>
            </a:schemeClr>
          </a:solidFill>
        </p:spPr>
        <p:txBody>
          <a:bodyPr wrap="square" rtlCol="0">
            <a:spAutoFit/>
          </a:bodyPr>
          <a:lstStyle/>
          <a:p>
            <a:r>
              <a:rPr lang="ja-JP" altLang="en-US" b="1" i="1" u="sng" dirty="0"/>
              <a:t>ストリートバスケコート管理アプリ　マニュアル</a:t>
            </a:r>
            <a:endParaRPr kumimoji="1" lang="ja-JP" altLang="en-US" b="1" i="1" u="sng" dirty="0"/>
          </a:p>
        </p:txBody>
      </p:sp>
      <p:sp>
        <p:nvSpPr>
          <p:cNvPr id="8" name="テキスト ボックス 7">
            <a:extLst>
              <a:ext uri="{FF2B5EF4-FFF2-40B4-BE49-F238E27FC236}">
                <a16:creationId xmlns:a16="http://schemas.microsoft.com/office/drawing/2014/main" id="{647DF0B7-1169-4AD1-9A5C-65A842EC2505}"/>
              </a:ext>
            </a:extLst>
          </p:cNvPr>
          <p:cNvSpPr txBox="1"/>
          <p:nvPr/>
        </p:nvSpPr>
        <p:spPr>
          <a:xfrm>
            <a:off x="3690650" y="8268275"/>
            <a:ext cx="2809302" cy="276999"/>
          </a:xfrm>
          <a:prstGeom prst="rect">
            <a:avLst/>
          </a:prstGeom>
          <a:noFill/>
        </p:spPr>
        <p:txBody>
          <a:bodyPr wrap="square" rtlCol="0">
            <a:spAutoFit/>
          </a:bodyPr>
          <a:lstStyle/>
          <a:p>
            <a:r>
              <a:rPr kumimoji="1" lang="ja-JP" altLang="en-US" sz="1200" b="1" i="1" dirty="0"/>
              <a:t>作成日：</a:t>
            </a:r>
            <a:r>
              <a:rPr kumimoji="1" lang="en-US" altLang="ja-JP" sz="1200" b="1" i="1" dirty="0"/>
              <a:t>2021</a:t>
            </a:r>
            <a:r>
              <a:rPr kumimoji="1" lang="ja-JP" altLang="en-US" sz="1200" b="1" i="1" dirty="0"/>
              <a:t>年</a:t>
            </a:r>
            <a:r>
              <a:rPr kumimoji="1" lang="en-US" altLang="ja-JP" sz="1200" b="1" i="1" dirty="0"/>
              <a:t>1</a:t>
            </a:r>
            <a:r>
              <a:rPr kumimoji="1" lang="ja-JP" altLang="en-US" sz="1200" b="1" i="1" dirty="0"/>
              <a:t>月</a:t>
            </a:r>
            <a:r>
              <a:rPr kumimoji="1" lang="en-US" altLang="ja-JP" sz="1200" b="1" i="1" dirty="0"/>
              <a:t>14</a:t>
            </a:r>
            <a:r>
              <a:rPr kumimoji="1" lang="ja-JP" altLang="en-US" sz="1200" b="1" i="1" dirty="0"/>
              <a:t>日</a:t>
            </a:r>
          </a:p>
        </p:txBody>
      </p:sp>
    </p:spTree>
    <p:extLst>
      <p:ext uri="{BB962C8B-B14F-4D97-AF65-F5344CB8AC3E}">
        <p14:creationId xmlns:p14="http://schemas.microsoft.com/office/powerpoint/2010/main" val="1586445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042EE323-07EC-4F8E-B58C-4958BEFC7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56" y="1437320"/>
            <a:ext cx="2191995" cy="3898828"/>
          </a:xfrm>
          <a:prstGeom prst="rect">
            <a:avLst/>
          </a:prstGeom>
        </p:spPr>
      </p:pic>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10</a:t>
            </a:fld>
            <a:endParaRPr kumimoji="1" lang="ja-JP" altLang="en-US"/>
          </a:p>
        </p:txBody>
      </p:sp>
      <p:sp>
        <p:nvSpPr>
          <p:cNvPr id="6" name="正方形/長方形 5">
            <a:extLst>
              <a:ext uri="{FF2B5EF4-FFF2-40B4-BE49-F238E27FC236}">
                <a16:creationId xmlns:a16="http://schemas.microsoft.com/office/drawing/2014/main" id="{0254DE57-CFF2-495A-BC86-886314D9BE9B}"/>
              </a:ext>
            </a:extLst>
          </p:cNvPr>
          <p:cNvSpPr/>
          <p:nvPr/>
        </p:nvSpPr>
        <p:spPr>
          <a:xfrm>
            <a:off x="710450" y="652616"/>
            <a:ext cx="5337810" cy="369332"/>
          </a:xfrm>
          <a:prstGeom prst="rect">
            <a:avLst/>
          </a:prstGeom>
          <a:solidFill>
            <a:schemeClr val="tx2">
              <a:lumMod val="20000"/>
              <a:lumOff val="80000"/>
            </a:schemeClr>
          </a:solidFill>
          <a:ln>
            <a:noFill/>
          </a:ln>
        </p:spPr>
        <p:txBody>
          <a:bodyPr wrap="square">
            <a:spAutoFit/>
          </a:bodyPr>
          <a:lstStyle/>
          <a:p>
            <a:r>
              <a:rPr lang="ja-JP" altLang="en-US" b="1" i="1" u="sng" dirty="0"/>
              <a:t>第</a:t>
            </a:r>
            <a:r>
              <a:rPr lang="en-US" altLang="ja-JP" b="1" i="1" u="sng" dirty="0"/>
              <a:t>2</a:t>
            </a:r>
            <a:r>
              <a:rPr lang="ja-JP" altLang="en-US" b="1" i="1" u="sng" dirty="0"/>
              <a:t>章　画面紹介　～コート詳細画面 </a:t>
            </a:r>
            <a:r>
              <a:rPr lang="en-US" altLang="ja-JP" b="1" i="1" u="sng" dirty="0"/>
              <a:t>4</a:t>
            </a:r>
            <a:r>
              <a:rPr lang="ja-JP" altLang="en-US" u="sng" dirty="0"/>
              <a:t>～</a:t>
            </a:r>
            <a:r>
              <a:rPr lang="ja-JP" altLang="en-US" b="1" i="1" u="sng" dirty="0"/>
              <a:t>   </a:t>
            </a:r>
            <a:r>
              <a:rPr lang="ja-JP" altLang="en-US" dirty="0"/>
              <a:t>                                                               </a:t>
            </a:r>
          </a:p>
        </p:txBody>
      </p:sp>
      <p:sp>
        <p:nvSpPr>
          <p:cNvPr id="7" name="テキスト ボックス 6">
            <a:extLst>
              <a:ext uri="{FF2B5EF4-FFF2-40B4-BE49-F238E27FC236}">
                <a16:creationId xmlns:a16="http://schemas.microsoft.com/office/drawing/2014/main" id="{D2C67A9F-FEB0-4447-BD71-947692FD1316}"/>
              </a:ext>
            </a:extLst>
          </p:cNvPr>
          <p:cNvSpPr txBox="1"/>
          <p:nvPr/>
        </p:nvSpPr>
        <p:spPr>
          <a:xfrm>
            <a:off x="636155" y="1170543"/>
            <a:ext cx="2463857" cy="307777"/>
          </a:xfrm>
          <a:prstGeom prst="rect">
            <a:avLst/>
          </a:prstGeom>
          <a:noFill/>
        </p:spPr>
        <p:txBody>
          <a:bodyPr wrap="square" rtlCol="0">
            <a:spAutoFit/>
          </a:bodyPr>
          <a:lstStyle/>
          <a:p>
            <a:r>
              <a:rPr kumimoji="1" lang="ja-JP" altLang="en-US" sz="1400" b="1" i="1" dirty="0"/>
              <a:t>画面</a:t>
            </a:r>
            <a:r>
              <a:rPr lang="ja-JP" altLang="en-US" sz="1400" b="1" i="1" dirty="0"/>
              <a:t>イメージ　</a:t>
            </a:r>
            <a:endParaRPr kumimoji="1" lang="ja-JP" altLang="en-US" sz="1400" b="1" i="1" dirty="0"/>
          </a:p>
        </p:txBody>
      </p:sp>
      <p:cxnSp>
        <p:nvCxnSpPr>
          <p:cNvPr id="8" name="直線コネクタ 7">
            <a:extLst>
              <a:ext uri="{FF2B5EF4-FFF2-40B4-BE49-F238E27FC236}">
                <a16:creationId xmlns:a16="http://schemas.microsoft.com/office/drawing/2014/main" id="{9EBC459B-5DB9-42EA-B757-17159D99D3A2}"/>
              </a:ext>
            </a:extLst>
          </p:cNvPr>
          <p:cNvCxnSpPr>
            <a:cxnSpLocks/>
          </p:cNvCxnSpPr>
          <p:nvPr/>
        </p:nvCxnSpPr>
        <p:spPr>
          <a:xfrm flipV="1">
            <a:off x="2653828" y="1609900"/>
            <a:ext cx="808106" cy="120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B2A15E59-37D4-458D-BFDE-3BB4411D8992}"/>
              </a:ext>
            </a:extLst>
          </p:cNvPr>
          <p:cNvSpPr txBox="1"/>
          <p:nvPr/>
        </p:nvSpPr>
        <p:spPr>
          <a:xfrm>
            <a:off x="3466362" y="1464293"/>
            <a:ext cx="2824331" cy="261610"/>
          </a:xfrm>
          <a:prstGeom prst="rect">
            <a:avLst/>
          </a:prstGeom>
          <a:noFill/>
          <a:ln>
            <a:solidFill>
              <a:schemeClr val="tx1"/>
            </a:solidFill>
          </a:ln>
        </p:spPr>
        <p:txBody>
          <a:bodyPr wrap="square" rtlCol="0">
            <a:spAutoFit/>
          </a:bodyPr>
          <a:lstStyle/>
          <a:p>
            <a:r>
              <a:rPr lang="ja-JP" altLang="en-US" sz="1100" b="1" i="1" dirty="0"/>
              <a:t>ストリートコート情報変更申請フレーム</a:t>
            </a:r>
            <a:endParaRPr lang="en-US" altLang="ja-JP" sz="1100" b="1" i="1" dirty="0"/>
          </a:p>
        </p:txBody>
      </p:sp>
      <p:sp>
        <p:nvSpPr>
          <p:cNvPr id="11" name="テキスト ボックス 10">
            <a:extLst>
              <a:ext uri="{FF2B5EF4-FFF2-40B4-BE49-F238E27FC236}">
                <a16:creationId xmlns:a16="http://schemas.microsoft.com/office/drawing/2014/main" id="{7E97B35B-5758-499F-ADD9-384617211E2B}"/>
              </a:ext>
            </a:extLst>
          </p:cNvPr>
          <p:cNvSpPr txBox="1"/>
          <p:nvPr/>
        </p:nvSpPr>
        <p:spPr>
          <a:xfrm>
            <a:off x="3469866" y="2113450"/>
            <a:ext cx="2564107" cy="430887"/>
          </a:xfrm>
          <a:prstGeom prst="rect">
            <a:avLst/>
          </a:prstGeom>
          <a:noFill/>
          <a:ln>
            <a:solidFill>
              <a:schemeClr val="tx1"/>
            </a:solidFill>
          </a:ln>
        </p:spPr>
        <p:txBody>
          <a:bodyPr wrap="square" rtlCol="0">
            <a:spAutoFit/>
          </a:bodyPr>
          <a:lstStyle/>
          <a:p>
            <a:r>
              <a:rPr lang="ja-JP" altLang="en-US" sz="1100" b="1" i="1" dirty="0"/>
              <a:t>各詳細情報の変更申請を出すことが出来ます。</a:t>
            </a:r>
            <a:endParaRPr lang="en-US" altLang="ja-JP" sz="1100" b="1" i="1" dirty="0"/>
          </a:p>
        </p:txBody>
      </p:sp>
      <p:sp>
        <p:nvSpPr>
          <p:cNvPr id="12" name="正方形/長方形 11">
            <a:extLst>
              <a:ext uri="{FF2B5EF4-FFF2-40B4-BE49-F238E27FC236}">
                <a16:creationId xmlns:a16="http://schemas.microsoft.com/office/drawing/2014/main" id="{F3963A62-22F7-48F6-94DB-B7594F7E3AC2}"/>
              </a:ext>
            </a:extLst>
          </p:cNvPr>
          <p:cNvSpPr/>
          <p:nvPr/>
        </p:nvSpPr>
        <p:spPr>
          <a:xfrm>
            <a:off x="723256" y="1745098"/>
            <a:ext cx="2191995" cy="2915802"/>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0ADB0330-0660-4998-A810-F1C28929B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9866" y="3665361"/>
            <a:ext cx="2191995" cy="3898828"/>
          </a:xfrm>
          <a:prstGeom prst="rect">
            <a:avLst/>
          </a:prstGeom>
        </p:spPr>
      </p:pic>
      <p:sp>
        <p:nvSpPr>
          <p:cNvPr id="23" name="テキスト ボックス 22">
            <a:extLst>
              <a:ext uri="{FF2B5EF4-FFF2-40B4-BE49-F238E27FC236}">
                <a16:creationId xmlns:a16="http://schemas.microsoft.com/office/drawing/2014/main" id="{5D71AE1B-C4CC-4E9D-ACF2-5A1A1B69C7D2}"/>
              </a:ext>
            </a:extLst>
          </p:cNvPr>
          <p:cNvSpPr txBox="1"/>
          <p:nvPr/>
        </p:nvSpPr>
        <p:spPr>
          <a:xfrm>
            <a:off x="3429000" y="3232845"/>
            <a:ext cx="2705744" cy="307777"/>
          </a:xfrm>
          <a:prstGeom prst="rect">
            <a:avLst/>
          </a:prstGeom>
          <a:noFill/>
        </p:spPr>
        <p:txBody>
          <a:bodyPr wrap="square" rtlCol="0">
            <a:spAutoFit/>
          </a:bodyPr>
          <a:lstStyle/>
          <a:p>
            <a:r>
              <a:rPr lang="ja-JP" altLang="en-US" sz="1400" b="1" i="1" dirty="0"/>
              <a:t>〇画像の変更申請を出した例　</a:t>
            </a:r>
            <a:endParaRPr kumimoji="1" lang="ja-JP" altLang="en-US" sz="1400" b="1" i="1" dirty="0"/>
          </a:p>
        </p:txBody>
      </p:sp>
      <p:cxnSp>
        <p:nvCxnSpPr>
          <p:cNvPr id="24" name="直線コネクタ 23">
            <a:extLst>
              <a:ext uri="{FF2B5EF4-FFF2-40B4-BE49-F238E27FC236}">
                <a16:creationId xmlns:a16="http://schemas.microsoft.com/office/drawing/2014/main" id="{5815EF95-498B-4996-8B5B-3F66BC48F845}"/>
              </a:ext>
            </a:extLst>
          </p:cNvPr>
          <p:cNvCxnSpPr>
            <a:cxnSpLocks/>
          </p:cNvCxnSpPr>
          <p:nvPr/>
        </p:nvCxnSpPr>
        <p:spPr>
          <a:xfrm flipV="1">
            <a:off x="3100012" y="6448715"/>
            <a:ext cx="808106" cy="120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154214-1BEB-4E93-B65A-CCC4735CC34A}"/>
              </a:ext>
            </a:extLst>
          </p:cNvPr>
          <p:cNvSpPr txBox="1"/>
          <p:nvPr/>
        </p:nvSpPr>
        <p:spPr>
          <a:xfrm>
            <a:off x="636154" y="6233271"/>
            <a:ext cx="2463857" cy="430887"/>
          </a:xfrm>
          <a:prstGeom prst="rect">
            <a:avLst/>
          </a:prstGeom>
          <a:noFill/>
          <a:ln>
            <a:solidFill>
              <a:schemeClr val="tx1"/>
            </a:solidFill>
          </a:ln>
        </p:spPr>
        <p:txBody>
          <a:bodyPr wrap="square" rtlCol="0">
            <a:spAutoFit/>
          </a:bodyPr>
          <a:lstStyle/>
          <a:p>
            <a:r>
              <a:rPr lang="ja-JP" altLang="en-US" sz="1100" b="1" i="1" dirty="0"/>
              <a:t>各変更申請にはいい</a:t>
            </a:r>
            <a:r>
              <a:rPr lang="ja-JP" altLang="en-US" sz="1100" b="1" i="1" dirty="0" err="1"/>
              <a:t>ねを</a:t>
            </a:r>
            <a:r>
              <a:rPr lang="ja-JP" altLang="en-US" sz="1100" b="1" i="1" dirty="0"/>
              <a:t>付けることが出来ます。</a:t>
            </a:r>
            <a:endParaRPr lang="en-US" altLang="ja-JP" sz="1100" b="1" i="1" dirty="0"/>
          </a:p>
        </p:txBody>
      </p:sp>
      <p:cxnSp>
        <p:nvCxnSpPr>
          <p:cNvPr id="26" name="直線コネクタ 25">
            <a:extLst>
              <a:ext uri="{FF2B5EF4-FFF2-40B4-BE49-F238E27FC236}">
                <a16:creationId xmlns:a16="http://schemas.microsoft.com/office/drawing/2014/main" id="{EF857AA2-F413-41ED-84FC-5474BB20CFE7}"/>
              </a:ext>
            </a:extLst>
          </p:cNvPr>
          <p:cNvCxnSpPr>
            <a:cxnSpLocks/>
          </p:cNvCxnSpPr>
          <p:nvPr/>
        </p:nvCxnSpPr>
        <p:spPr>
          <a:xfrm flipV="1">
            <a:off x="2915251" y="6603960"/>
            <a:ext cx="2054665" cy="426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8B384D-5F89-4ED2-8DFE-9C1B53E9FD05}"/>
              </a:ext>
            </a:extLst>
          </p:cNvPr>
          <p:cNvSpPr txBox="1"/>
          <p:nvPr/>
        </p:nvSpPr>
        <p:spPr>
          <a:xfrm>
            <a:off x="451394" y="6866482"/>
            <a:ext cx="2463857" cy="600164"/>
          </a:xfrm>
          <a:prstGeom prst="rect">
            <a:avLst/>
          </a:prstGeom>
          <a:noFill/>
          <a:ln>
            <a:solidFill>
              <a:schemeClr val="tx1"/>
            </a:solidFill>
          </a:ln>
        </p:spPr>
        <p:txBody>
          <a:bodyPr wrap="square" rtlCol="0">
            <a:spAutoFit/>
          </a:bodyPr>
          <a:lstStyle/>
          <a:p>
            <a:r>
              <a:rPr lang="ja-JP" altLang="en-US" sz="1100" b="1" i="1" dirty="0"/>
              <a:t>後何回いい</a:t>
            </a:r>
            <a:r>
              <a:rPr lang="ja-JP" altLang="en-US" sz="1100" b="1" i="1" dirty="0" err="1"/>
              <a:t>ねが</a:t>
            </a:r>
            <a:r>
              <a:rPr lang="ja-JP" altLang="en-US" sz="1100" b="1" i="1" dirty="0"/>
              <a:t>必要かが記載</a:t>
            </a:r>
            <a:endParaRPr lang="en-US" altLang="ja-JP" sz="1100" b="1" i="1" dirty="0"/>
          </a:p>
          <a:p>
            <a:r>
              <a:rPr lang="en-US" altLang="ja-JP" sz="1100" b="1" i="1" dirty="0"/>
              <a:t>※ 0</a:t>
            </a:r>
            <a:r>
              <a:rPr lang="ja-JP" altLang="en-US" sz="1100" b="1" i="1" dirty="0"/>
              <a:t>とかいてあるのはあと一回で変更 </a:t>
            </a:r>
            <a:r>
              <a:rPr lang="en-US" altLang="ja-JP" sz="1100" b="1" i="1" dirty="0"/>
              <a:t>(</a:t>
            </a:r>
            <a:r>
              <a:rPr lang="ja-JP" altLang="en-US" sz="1100" b="1" i="1" dirty="0"/>
              <a:t>バグ）</a:t>
            </a:r>
            <a:endParaRPr lang="en-US" altLang="ja-JP" sz="1100" b="1" i="1" dirty="0"/>
          </a:p>
        </p:txBody>
      </p:sp>
    </p:spTree>
    <p:extLst>
      <p:ext uri="{BB962C8B-B14F-4D97-AF65-F5344CB8AC3E}">
        <p14:creationId xmlns:p14="http://schemas.microsoft.com/office/powerpoint/2010/main" val="191139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2</a:t>
            </a:fld>
            <a:endParaRPr kumimoji="1" lang="ja-JP" altLang="en-US"/>
          </a:p>
        </p:txBody>
      </p:sp>
      <p:sp>
        <p:nvSpPr>
          <p:cNvPr id="5" name="正方形/長方形 4">
            <a:extLst>
              <a:ext uri="{FF2B5EF4-FFF2-40B4-BE49-F238E27FC236}">
                <a16:creationId xmlns:a16="http://schemas.microsoft.com/office/drawing/2014/main" id="{547B4855-7685-4AEB-AF9F-C7D99FFAD989}"/>
              </a:ext>
            </a:extLst>
          </p:cNvPr>
          <p:cNvSpPr/>
          <p:nvPr/>
        </p:nvSpPr>
        <p:spPr>
          <a:xfrm>
            <a:off x="710450" y="652616"/>
            <a:ext cx="5337810" cy="369332"/>
          </a:xfrm>
          <a:prstGeom prst="rect">
            <a:avLst/>
          </a:prstGeom>
          <a:solidFill>
            <a:schemeClr val="tx2">
              <a:lumMod val="20000"/>
              <a:lumOff val="80000"/>
            </a:schemeClr>
          </a:solidFill>
          <a:ln>
            <a:noFill/>
          </a:ln>
        </p:spPr>
        <p:txBody>
          <a:bodyPr wrap="square">
            <a:spAutoFit/>
          </a:bodyPr>
          <a:lstStyle/>
          <a:p>
            <a:r>
              <a:rPr lang="ja-JP" altLang="en-US" b="1" i="1" u="sng" dirty="0"/>
              <a:t>目次  </a:t>
            </a:r>
            <a:r>
              <a:rPr lang="ja-JP" altLang="en-US" dirty="0"/>
              <a:t>                                                               </a:t>
            </a:r>
          </a:p>
        </p:txBody>
      </p:sp>
      <p:sp>
        <p:nvSpPr>
          <p:cNvPr id="8" name="テキスト ボックス 7">
            <a:extLst>
              <a:ext uri="{FF2B5EF4-FFF2-40B4-BE49-F238E27FC236}">
                <a16:creationId xmlns:a16="http://schemas.microsoft.com/office/drawing/2014/main" id="{1EBA9351-7D0A-4481-B796-B547D17592CD}"/>
              </a:ext>
            </a:extLst>
          </p:cNvPr>
          <p:cNvSpPr txBox="1"/>
          <p:nvPr/>
        </p:nvSpPr>
        <p:spPr>
          <a:xfrm>
            <a:off x="710450" y="1322024"/>
            <a:ext cx="5756451" cy="1846659"/>
          </a:xfrm>
          <a:prstGeom prst="rect">
            <a:avLst/>
          </a:prstGeom>
          <a:noFill/>
        </p:spPr>
        <p:txBody>
          <a:bodyPr wrap="square" rtlCol="0">
            <a:spAutoFit/>
          </a:bodyPr>
          <a:lstStyle/>
          <a:p>
            <a:r>
              <a:rPr lang="ja-JP" altLang="en-US" sz="1600" u="sng" dirty="0"/>
              <a:t>第</a:t>
            </a:r>
            <a:r>
              <a:rPr lang="en-US" altLang="ja-JP" sz="1600" u="sng" dirty="0"/>
              <a:t>1</a:t>
            </a:r>
            <a:r>
              <a:rPr lang="ja-JP" altLang="en-US" sz="1600" u="sng" dirty="0"/>
              <a:t>章　まえがき</a:t>
            </a:r>
            <a:endParaRPr lang="en-US" altLang="ja-JP" sz="1600" u="sng" dirty="0"/>
          </a:p>
          <a:p>
            <a:r>
              <a:rPr kumimoji="1" lang="ja-JP" altLang="en-US" sz="1600" u="sng" dirty="0"/>
              <a:t>第</a:t>
            </a:r>
            <a:r>
              <a:rPr kumimoji="1" lang="en-US" altLang="ja-JP" sz="1600" u="sng" dirty="0"/>
              <a:t>2</a:t>
            </a:r>
            <a:r>
              <a:rPr kumimoji="1" lang="ja-JP" altLang="en-US" sz="1600" u="sng" dirty="0"/>
              <a:t>章　画面紹介</a:t>
            </a:r>
            <a:endParaRPr kumimoji="1" lang="en-US" altLang="ja-JP" sz="1600" u="sng" dirty="0"/>
          </a:p>
          <a:p>
            <a:r>
              <a:rPr lang="ja-JP" altLang="en-US" sz="1600" u="sng" dirty="0"/>
              <a:t>　</a:t>
            </a:r>
            <a:r>
              <a:rPr lang="en-US" altLang="ja-JP" sz="1600" u="sng" dirty="0"/>
              <a:t>2.1</a:t>
            </a:r>
            <a:r>
              <a:rPr lang="ja-JP" altLang="en-US" sz="1600" u="sng" dirty="0"/>
              <a:t>　トップ画面</a:t>
            </a:r>
            <a:r>
              <a:rPr lang="en-US" altLang="ja-JP" sz="1600" u="sng" dirty="0"/>
              <a:t>(</a:t>
            </a:r>
            <a:r>
              <a:rPr lang="ja-JP" altLang="en-US" sz="1600" u="sng" dirty="0"/>
              <a:t>ログイン前</a:t>
            </a:r>
            <a:r>
              <a:rPr lang="en-US" altLang="ja-JP" sz="1600" u="sng" dirty="0"/>
              <a:t>) </a:t>
            </a:r>
          </a:p>
          <a:p>
            <a:r>
              <a:rPr kumimoji="1" lang="ja-JP" altLang="en-US" sz="1600" u="sng" dirty="0"/>
              <a:t>　</a:t>
            </a:r>
            <a:r>
              <a:rPr kumimoji="1" lang="en-US" altLang="ja-JP" sz="1600" u="sng" dirty="0"/>
              <a:t>2.2</a:t>
            </a:r>
            <a:r>
              <a:rPr kumimoji="1" lang="ja-JP" altLang="en-US" sz="1600" u="sng" dirty="0"/>
              <a:t>　</a:t>
            </a:r>
            <a:r>
              <a:rPr lang="ja-JP" altLang="en-US" sz="1600" u="sng" dirty="0"/>
              <a:t>トップ画面</a:t>
            </a:r>
            <a:r>
              <a:rPr lang="en-US" altLang="ja-JP" sz="1600" u="sng" dirty="0"/>
              <a:t>(</a:t>
            </a:r>
            <a:r>
              <a:rPr lang="ja-JP" altLang="en-US" sz="1600" u="sng" dirty="0"/>
              <a:t>ログイン後</a:t>
            </a:r>
            <a:r>
              <a:rPr lang="en-US" altLang="ja-JP" sz="1600" u="sng" dirty="0"/>
              <a:t>)</a:t>
            </a:r>
          </a:p>
          <a:p>
            <a:r>
              <a:rPr lang="ja-JP" altLang="en-US" sz="1600" u="sng" dirty="0"/>
              <a:t>　</a:t>
            </a:r>
            <a:r>
              <a:rPr lang="en-US" altLang="ja-JP" sz="1600" u="sng" dirty="0"/>
              <a:t>2.3</a:t>
            </a:r>
            <a:r>
              <a:rPr lang="ja-JP" altLang="en-US" sz="1600" u="sng" dirty="0"/>
              <a:t>　コート選択画面</a:t>
            </a:r>
            <a:endParaRPr lang="en-US" altLang="ja-JP" sz="1600" u="sng" dirty="0"/>
          </a:p>
          <a:p>
            <a:r>
              <a:rPr lang="ja-JP" altLang="en-US" sz="1600" u="sng" dirty="0"/>
              <a:t>　</a:t>
            </a:r>
            <a:r>
              <a:rPr lang="en-US" altLang="ja-JP" sz="1600" u="sng" dirty="0"/>
              <a:t>2.4</a:t>
            </a:r>
            <a:r>
              <a:rPr lang="ja-JP" altLang="en-US" sz="1600" u="sng" dirty="0"/>
              <a:t>　コート詳細画面</a:t>
            </a:r>
            <a:r>
              <a:rPr lang="en-US" altLang="ja-JP" sz="1600" u="sng" dirty="0"/>
              <a:t>(</a:t>
            </a:r>
            <a:r>
              <a:rPr lang="ja-JP" altLang="en-US" sz="1600" u="sng" dirty="0"/>
              <a:t>ログイン前</a:t>
            </a:r>
            <a:r>
              <a:rPr lang="en-US" altLang="ja-JP" sz="1600" u="sng" dirty="0"/>
              <a:t>)</a:t>
            </a:r>
          </a:p>
          <a:p>
            <a:r>
              <a:rPr lang="ja-JP" altLang="en-US" sz="1600" u="sng" dirty="0"/>
              <a:t>　</a:t>
            </a:r>
            <a:r>
              <a:rPr lang="en-US" altLang="ja-JP" sz="1600" u="sng" dirty="0"/>
              <a:t>2.5</a:t>
            </a:r>
            <a:r>
              <a:rPr lang="ja-JP" altLang="en-US" sz="1600" u="sng" dirty="0"/>
              <a:t>　コート詳細画面</a:t>
            </a:r>
            <a:r>
              <a:rPr lang="en-US" altLang="ja-JP" sz="1600" u="sng" dirty="0"/>
              <a:t>(</a:t>
            </a:r>
            <a:r>
              <a:rPr lang="ja-JP" altLang="en-US" sz="1600" u="sng" dirty="0"/>
              <a:t>ログイン後</a:t>
            </a:r>
            <a:r>
              <a:rPr lang="en-US" altLang="ja-JP" sz="1600" u="sng" dirty="0"/>
              <a:t>)</a:t>
            </a:r>
          </a:p>
        </p:txBody>
      </p:sp>
    </p:spTree>
    <p:extLst>
      <p:ext uri="{BB962C8B-B14F-4D97-AF65-F5344CB8AC3E}">
        <p14:creationId xmlns:p14="http://schemas.microsoft.com/office/powerpoint/2010/main" val="3432153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ノート プレースホルダー 2"/>
          <p:cNvSpPr>
            <a:spLocks noGrp="1"/>
          </p:cNvSpPr>
          <p:nvPr>
            <p:ph type="body" idx="1"/>
          </p:nvPr>
        </p:nvSpPr>
        <p:spPr>
          <a:xfrm>
            <a:off x="710450" y="1392944"/>
            <a:ext cx="5486400" cy="6274795"/>
          </a:xfrm>
        </p:spPr>
        <p:txBody>
          <a:bodyPr/>
          <a:lstStyle/>
          <a:p>
            <a:r>
              <a:rPr lang="ja-JP" altLang="en-US" sz="1400" b="1" i="1" u="sng" dirty="0"/>
              <a:t>本アプリのキャッチフレーズ</a:t>
            </a:r>
            <a:endParaRPr lang="en-US" altLang="ja-JP" sz="1400" b="1" i="1" u="sng" dirty="0"/>
          </a:p>
          <a:p>
            <a:r>
              <a:rPr lang="ja-JP" altLang="en-US" sz="1400" b="1" i="1" dirty="0"/>
              <a:t>　</a:t>
            </a:r>
            <a:r>
              <a:rPr lang="ja-JP" altLang="en-US" sz="1400" b="1" dirty="0"/>
              <a:t>ストリートコートの情報をみんなで管理し、共有する</a:t>
            </a:r>
            <a:endParaRPr lang="en-US" altLang="ja-JP" sz="1400" b="1" dirty="0"/>
          </a:p>
          <a:p>
            <a:endParaRPr lang="en-US" altLang="ja-JP" sz="1400" b="1" i="1" dirty="0"/>
          </a:p>
          <a:p>
            <a:endParaRPr lang="en-US" altLang="ja-JP" sz="1400" b="1" i="1" dirty="0"/>
          </a:p>
          <a:p>
            <a:r>
              <a:rPr lang="ja-JP" altLang="en-US" sz="1400" b="1" i="1" u="sng" dirty="0"/>
              <a:t>本アプリ作成の意義</a:t>
            </a:r>
            <a:endParaRPr lang="en-US" altLang="ja-JP" sz="1400" b="1" i="1" u="sng" dirty="0"/>
          </a:p>
          <a:p>
            <a:endParaRPr kumimoji="1" lang="en-US" altLang="ja-JP" dirty="0"/>
          </a:p>
          <a:p>
            <a:r>
              <a:rPr lang="ja-JP" altLang="en-US" dirty="0"/>
              <a:t>　バスケをするものならば何度かバスケのストリートコートでバスケをした経験があるはずです。しかし、いざバスケットコートを探そうとしたときに</a:t>
            </a:r>
            <a:endParaRPr lang="en-US" altLang="ja-JP" dirty="0"/>
          </a:p>
          <a:p>
            <a:r>
              <a:rPr lang="ja-JP" altLang="en-US" dirty="0"/>
              <a:t>以下のような問題に直面する機会があったのでは？</a:t>
            </a:r>
            <a:endParaRPr lang="en-US" altLang="ja-JP" dirty="0"/>
          </a:p>
          <a:p>
            <a:endParaRPr lang="en-US" altLang="ja-JP" dirty="0"/>
          </a:p>
          <a:p>
            <a:r>
              <a:rPr lang="ja-JP" altLang="en-US" dirty="0"/>
              <a:t>・自分の家の周りのどこにストリートコートがあるのかわからない。</a:t>
            </a:r>
            <a:endParaRPr lang="en-US" altLang="ja-JP" dirty="0"/>
          </a:p>
          <a:p>
            <a:r>
              <a:rPr lang="ja-JP" altLang="en-US" dirty="0"/>
              <a:t>・ネットで調べてみたがストリートコートの情報が古い。</a:t>
            </a:r>
            <a:endParaRPr lang="en-US" altLang="ja-JP" dirty="0"/>
          </a:p>
          <a:p>
            <a:r>
              <a:rPr lang="ja-JP" altLang="en-US" dirty="0"/>
              <a:t>・もっと各ストリートコートの情報が詳細に知りたい。</a:t>
            </a:r>
            <a:endParaRPr lang="en-US" altLang="ja-JP" dirty="0"/>
          </a:p>
          <a:p>
            <a:r>
              <a:rPr lang="ja-JP" altLang="en-US" dirty="0"/>
              <a:t>　</a:t>
            </a:r>
            <a:r>
              <a:rPr lang="en-US" altLang="ja-JP" dirty="0"/>
              <a:t>ex. </a:t>
            </a:r>
            <a:r>
              <a:rPr lang="ja-JP" altLang="en-US" dirty="0"/>
              <a:t>周辺に家が多くて近所迷惑になりがち　など</a:t>
            </a:r>
            <a:endParaRPr lang="en-US" altLang="ja-JP" dirty="0"/>
          </a:p>
          <a:p>
            <a:endParaRPr lang="en-US" altLang="ja-JP" dirty="0"/>
          </a:p>
          <a:p>
            <a:r>
              <a:rPr lang="ja-JP" altLang="en-US" dirty="0"/>
              <a:t>■上記の問題が発生する理由</a:t>
            </a:r>
            <a:endParaRPr lang="en-US" altLang="ja-JP" dirty="0"/>
          </a:p>
          <a:p>
            <a:endParaRPr lang="en-US" altLang="ja-JP" dirty="0"/>
          </a:p>
          <a:p>
            <a:r>
              <a:rPr lang="ja-JP" altLang="en-US" dirty="0"/>
              <a:t>・全国のストリートコートを一元的に紹介しているサイトがない。</a:t>
            </a:r>
            <a:endParaRPr lang="en-US" altLang="ja-JP" dirty="0"/>
          </a:p>
          <a:p>
            <a:r>
              <a:rPr lang="ja-JP" altLang="en-US" dirty="0"/>
              <a:t>・サイトの管理者が編集する必要があるため、一度編集を辞めると情報がふるくなってしまう。</a:t>
            </a:r>
            <a:endParaRPr lang="en-US" altLang="ja-JP" dirty="0"/>
          </a:p>
          <a:p>
            <a:r>
              <a:rPr lang="ja-JP" altLang="en-US" dirty="0"/>
              <a:t>・ストリートコートについて情報を共有する場がない。</a:t>
            </a:r>
            <a:endParaRPr lang="en-US" altLang="ja-JP" dirty="0"/>
          </a:p>
          <a:p>
            <a:endParaRPr lang="en-US" altLang="ja-JP" dirty="0"/>
          </a:p>
          <a:p>
            <a:r>
              <a:rPr lang="ja-JP" altLang="en-US" dirty="0"/>
              <a:t>■問題点へのアプローチ</a:t>
            </a:r>
            <a:endParaRPr lang="en-US" altLang="ja-JP" dirty="0"/>
          </a:p>
          <a:p>
            <a:endParaRPr lang="en-US" altLang="ja-JP" dirty="0"/>
          </a:p>
          <a:p>
            <a:r>
              <a:rPr lang="ja-JP" altLang="en-US" dirty="0"/>
              <a:t>・管理者が編集するのではなく、利用者全員で管理するアプリがあれば管理者が一人で管理する必要がなくなる（例えば、</a:t>
            </a:r>
            <a:r>
              <a:rPr lang="en-US" altLang="ja-JP" dirty="0" err="1"/>
              <a:t>wikipedia</a:t>
            </a:r>
            <a:r>
              <a:rPr lang="ja-JP" altLang="en-US" dirty="0"/>
              <a:t>などのように）</a:t>
            </a:r>
            <a:endParaRPr lang="en-US" altLang="ja-JP" dirty="0"/>
          </a:p>
          <a:p>
            <a:r>
              <a:rPr lang="ja-JP" altLang="en-US" dirty="0"/>
              <a:t>→　管理者が管理する必要がないので、規模はいくらでも大きくできる</a:t>
            </a:r>
            <a:r>
              <a:rPr lang="en-US" altLang="ja-JP" dirty="0"/>
              <a:t>(</a:t>
            </a:r>
            <a:r>
              <a:rPr lang="ja-JP" altLang="en-US" dirty="0"/>
              <a:t>一元管理できる。実際に本アプリでは日本全国を対象としている）</a:t>
            </a:r>
            <a:endParaRPr lang="en-US" altLang="ja-JP" dirty="0"/>
          </a:p>
          <a:p>
            <a:endParaRPr lang="en-US" altLang="ja-JP" dirty="0"/>
          </a:p>
          <a:p>
            <a:r>
              <a:rPr lang="ja-JP" altLang="en-US" dirty="0"/>
              <a:t>・各ストリートコートの情報のなかで、そのストリートコートの最新の情報を共有する機能があれば利用者がストリートコートの状況をオンタイムで確認可能。</a:t>
            </a:r>
            <a:endParaRPr lang="en-US" altLang="ja-JP" dirty="0"/>
          </a:p>
        </p:txBody>
      </p:sp>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3</a:t>
            </a:fld>
            <a:endParaRPr kumimoji="1" lang="ja-JP" altLang="en-US"/>
          </a:p>
        </p:txBody>
      </p:sp>
      <p:sp>
        <p:nvSpPr>
          <p:cNvPr id="5" name="正方形/長方形 4">
            <a:extLst>
              <a:ext uri="{FF2B5EF4-FFF2-40B4-BE49-F238E27FC236}">
                <a16:creationId xmlns:a16="http://schemas.microsoft.com/office/drawing/2014/main" id="{6DB66DDE-81BD-4BCD-AF2D-CBEEDFE035A7}"/>
              </a:ext>
            </a:extLst>
          </p:cNvPr>
          <p:cNvSpPr/>
          <p:nvPr/>
        </p:nvSpPr>
        <p:spPr>
          <a:xfrm>
            <a:off x="710450" y="652616"/>
            <a:ext cx="5337810" cy="369332"/>
          </a:xfrm>
          <a:prstGeom prst="rect">
            <a:avLst/>
          </a:prstGeom>
          <a:solidFill>
            <a:schemeClr val="tx2">
              <a:lumMod val="20000"/>
              <a:lumOff val="80000"/>
            </a:schemeClr>
          </a:solidFill>
          <a:ln>
            <a:noFill/>
          </a:ln>
        </p:spPr>
        <p:txBody>
          <a:bodyPr wrap="square">
            <a:spAutoFit/>
          </a:bodyPr>
          <a:lstStyle/>
          <a:p>
            <a:r>
              <a:rPr lang="ja-JP" altLang="en-US" b="1" i="1" u="sng" dirty="0"/>
              <a:t>第</a:t>
            </a:r>
            <a:r>
              <a:rPr lang="en-US" altLang="ja-JP" b="1" i="1" u="sng" dirty="0"/>
              <a:t>1</a:t>
            </a:r>
            <a:r>
              <a:rPr lang="ja-JP" altLang="en-US" b="1" i="1" u="sng" dirty="0"/>
              <a:t>章　まえがき  </a:t>
            </a:r>
            <a:r>
              <a:rPr lang="ja-JP" altLang="en-US" dirty="0"/>
              <a:t>                                                               </a:t>
            </a:r>
          </a:p>
        </p:txBody>
      </p:sp>
    </p:spTree>
    <p:extLst>
      <p:ext uri="{BB962C8B-B14F-4D97-AF65-F5344CB8AC3E}">
        <p14:creationId xmlns:p14="http://schemas.microsoft.com/office/powerpoint/2010/main" val="106451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ノート プレースホルダー 2"/>
          <p:cNvSpPr>
            <a:spLocks noGrp="1"/>
          </p:cNvSpPr>
          <p:nvPr>
            <p:ph type="body" idx="1"/>
          </p:nvPr>
        </p:nvSpPr>
        <p:spPr>
          <a:xfrm>
            <a:off x="636155" y="4795838"/>
            <a:ext cx="5486400" cy="3600450"/>
          </a:xfrm>
          <a:ln>
            <a:solidFill>
              <a:schemeClr val="tx1"/>
            </a:solidFill>
            <a:prstDash val="sysDot"/>
          </a:ln>
        </p:spPr>
        <p:txBody>
          <a:bodyPr/>
          <a:lstStyle/>
          <a:p>
            <a:r>
              <a:rPr kumimoji="1" lang="ja-JP" altLang="en-US" dirty="0"/>
              <a:t>■説明</a:t>
            </a:r>
            <a:endParaRPr kumimoji="1" lang="en-US" altLang="ja-JP" dirty="0"/>
          </a:p>
          <a:p>
            <a:endParaRPr lang="en-US" altLang="ja-JP" dirty="0"/>
          </a:p>
          <a:p>
            <a:r>
              <a:rPr lang="ja-JP" altLang="en-US" dirty="0"/>
              <a:t>特になし</a:t>
            </a:r>
            <a:endParaRPr kumimoji="1" lang="ja-JP" altLang="en-US" dirty="0"/>
          </a:p>
        </p:txBody>
      </p:sp>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4</a:t>
            </a:fld>
            <a:endParaRPr kumimoji="1" lang="ja-JP" altLang="en-US"/>
          </a:p>
        </p:txBody>
      </p:sp>
      <p:sp>
        <p:nvSpPr>
          <p:cNvPr id="5" name="正方形/長方形 4">
            <a:extLst>
              <a:ext uri="{FF2B5EF4-FFF2-40B4-BE49-F238E27FC236}">
                <a16:creationId xmlns:a16="http://schemas.microsoft.com/office/drawing/2014/main" id="{13B89F23-0607-456D-976C-298B41A718CF}"/>
              </a:ext>
            </a:extLst>
          </p:cNvPr>
          <p:cNvSpPr/>
          <p:nvPr/>
        </p:nvSpPr>
        <p:spPr>
          <a:xfrm>
            <a:off x="710450" y="652616"/>
            <a:ext cx="5337810" cy="369332"/>
          </a:xfrm>
          <a:prstGeom prst="rect">
            <a:avLst/>
          </a:prstGeom>
          <a:solidFill>
            <a:schemeClr val="tx2">
              <a:lumMod val="20000"/>
              <a:lumOff val="80000"/>
            </a:schemeClr>
          </a:solidFill>
          <a:ln>
            <a:noFill/>
          </a:ln>
        </p:spPr>
        <p:txBody>
          <a:bodyPr wrap="square">
            <a:spAutoFit/>
          </a:bodyPr>
          <a:lstStyle/>
          <a:p>
            <a:r>
              <a:rPr lang="ja-JP" altLang="en-US" b="1" i="1" u="sng" dirty="0"/>
              <a:t>第</a:t>
            </a:r>
            <a:r>
              <a:rPr lang="en-US" altLang="ja-JP" b="1" i="1" u="sng" dirty="0"/>
              <a:t>2</a:t>
            </a:r>
            <a:r>
              <a:rPr lang="ja-JP" altLang="en-US" b="1" i="1" u="sng" dirty="0"/>
              <a:t>章　画面紹介　～</a:t>
            </a:r>
            <a:r>
              <a:rPr lang="ja-JP" altLang="en-US" u="sng" dirty="0"/>
              <a:t>トップ画面</a:t>
            </a:r>
            <a:r>
              <a:rPr lang="en-US" altLang="ja-JP" u="sng" dirty="0"/>
              <a:t>(</a:t>
            </a:r>
            <a:r>
              <a:rPr lang="ja-JP" altLang="en-US" u="sng" dirty="0"/>
              <a:t>ログイン前</a:t>
            </a:r>
            <a:r>
              <a:rPr lang="en-US" altLang="ja-JP" u="sng" dirty="0"/>
              <a:t>)</a:t>
            </a:r>
            <a:r>
              <a:rPr lang="ja-JP" altLang="en-US" u="sng" dirty="0"/>
              <a:t>～</a:t>
            </a:r>
            <a:r>
              <a:rPr lang="ja-JP" altLang="en-US" b="1" i="1" u="sng" dirty="0"/>
              <a:t>   </a:t>
            </a:r>
            <a:r>
              <a:rPr lang="ja-JP" altLang="en-US" dirty="0"/>
              <a:t>                                                               </a:t>
            </a:r>
          </a:p>
        </p:txBody>
      </p:sp>
      <p:sp>
        <p:nvSpPr>
          <p:cNvPr id="6" name="テキスト ボックス 5">
            <a:extLst>
              <a:ext uri="{FF2B5EF4-FFF2-40B4-BE49-F238E27FC236}">
                <a16:creationId xmlns:a16="http://schemas.microsoft.com/office/drawing/2014/main" id="{ED32B316-096E-4E53-B14F-E99ECAF1793B}"/>
              </a:ext>
            </a:extLst>
          </p:cNvPr>
          <p:cNvSpPr txBox="1"/>
          <p:nvPr/>
        </p:nvSpPr>
        <p:spPr>
          <a:xfrm>
            <a:off x="636155" y="1170543"/>
            <a:ext cx="1853657" cy="307777"/>
          </a:xfrm>
          <a:prstGeom prst="rect">
            <a:avLst/>
          </a:prstGeom>
          <a:noFill/>
        </p:spPr>
        <p:txBody>
          <a:bodyPr wrap="square" rtlCol="0">
            <a:spAutoFit/>
          </a:bodyPr>
          <a:lstStyle/>
          <a:p>
            <a:r>
              <a:rPr kumimoji="1" lang="ja-JP" altLang="en-US" sz="1400" b="1" i="1" dirty="0"/>
              <a:t>画面</a:t>
            </a:r>
            <a:r>
              <a:rPr lang="ja-JP" altLang="en-US" sz="1400" b="1" i="1" dirty="0"/>
              <a:t>イメージ</a:t>
            </a:r>
            <a:endParaRPr kumimoji="1" lang="ja-JP" altLang="en-US" sz="1400" b="1" i="1" dirty="0"/>
          </a:p>
        </p:txBody>
      </p:sp>
      <p:pic>
        <p:nvPicPr>
          <p:cNvPr id="9" name="図 8">
            <a:extLst>
              <a:ext uri="{FF2B5EF4-FFF2-40B4-BE49-F238E27FC236}">
                <a16:creationId xmlns:a16="http://schemas.microsoft.com/office/drawing/2014/main" id="{E09EF441-90F3-4216-B0EF-C2FEC4CF0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12" y="1675853"/>
            <a:ext cx="1975158" cy="2831060"/>
          </a:xfrm>
          <a:prstGeom prst="rect">
            <a:avLst/>
          </a:prstGeom>
        </p:spPr>
      </p:pic>
      <p:sp>
        <p:nvSpPr>
          <p:cNvPr id="17" name="正方形/長方形 16">
            <a:extLst>
              <a:ext uri="{FF2B5EF4-FFF2-40B4-BE49-F238E27FC236}">
                <a16:creationId xmlns:a16="http://schemas.microsoft.com/office/drawing/2014/main" id="{66DF543F-8F22-4911-8016-02EE8E287289}"/>
              </a:ext>
            </a:extLst>
          </p:cNvPr>
          <p:cNvSpPr/>
          <p:nvPr/>
        </p:nvSpPr>
        <p:spPr>
          <a:xfrm>
            <a:off x="710450" y="2688116"/>
            <a:ext cx="2073582" cy="1651350"/>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3B043D1C-4A06-40E9-8772-1B7DFBD1BCF7}"/>
              </a:ext>
            </a:extLst>
          </p:cNvPr>
          <p:cNvCxnSpPr/>
          <p:nvPr/>
        </p:nvCxnSpPr>
        <p:spPr>
          <a:xfrm>
            <a:off x="2784032" y="2919470"/>
            <a:ext cx="5953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294266B-886F-41EE-85A7-AB810A1B0ADE}"/>
              </a:ext>
            </a:extLst>
          </p:cNvPr>
          <p:cNvSpPr txBox="1"/>
          <p:nvPr/>
        </p:nvSpPr>
        <p:spPr>
          <a:xfrm>
            <a:off x="3379355" y="2794243"/>
            <a:ext cx="2324559" cy="430887"/>
          </a:xfrm>
          <a:prstGeom prst="rect">
            <a:avLst/>
          </a:prstGeom>
          <a:noFill/>
          <a:ln>
            <a:solidFill>
              <a:schemeClr val="tx1"/>
            </a:solidFill>
          </a:ln>
        </p:spPr>
        <p:txBody>
          <a:bodyPr wrap="square" rtlCol="0">
            <a:spAutoFit/>
          </a:bodyPr>
          <a:lstStyle/>
          <a:p>
            <a:r>
              <a:rPr kumimoji="1" lang="ja-JP" altLang="en-US" sz="1100" b="1" i="1" dirty="0"/>
              <a:t>ストリートコートの一覧を表示したい都道府県を選択</a:t>
            </a:r>
          </a:p>
        </p:txBody>
      </p:sp>
      <p:sp>
        <p:nvSpPr>
          <p:cNvPr id="23" name="正方形/長方形 22">
            <a:extLst>
              <a:ext uri="{FF2B5EF4-FFF2-40B4-BE49-F238E27FC236}">
                <a16:creationId xmlns:a16="http://schemas.microsoft.com/office/drawing/2014/main" id="{D21C43E7-D256-40F5-A436-6F09B4977D01}"/>
              </a:ext>
            </a:extLst>
          </p:cNvPr>
          <p:cNvSpPr/>
          <p:nvPr/>
        </p:nvSpPr>
        <p:spPr>
          <a:xfrm>
            <a:off x="1331492" y="2399191"/>
            <a:ext cx="782198" cy="196111"/>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75E96048-2449-43A5-AC07-7F482B2D7630}"/>
              </a:ext>
            </a:extLst>
          </p:cNvPr>
          <p:cNvCxnSpPr>
            <a:cxnSpLocks/>
          </p:cNvCxnSpPr>
          <p:nvPr/>
        </p:nvCxnSpPr>
        <p:spPr>
          <a:xfrm flipV="1">
            <a:off x="2114847" y="2071171"/>
            <a:ext cx="1432584" cy="405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44AF343A-4908-4124-9BA3-84141074DE15}"/>
              </a:ext>
            </a:extLst>
          </p:cNvPr>
          <p:cNvSpPr txBox="1"/>
          <p:nvPr/>
        </p:nvSpPr>
        <p:spPr>
          <a:xfrm>
            <a:off x="3558448" y="1809778"/>
            <a:ext cx="2324559" cy="600164"/>
          </a:xfrm>
          <a:prstGeom prst="rect">
            <a:avLst/>
          </a:prstGeom>
          <a:noFill/>
          <a:ln>
            <a:solidFill>
              <a:schemeClr val="tx1"/>
            </a:solidFill>
          </a:ln>
        </p:spPr>
        <p:txBody>
          <a:bodyPr wrap="square" rtlCol="0">
            <a:spAutoFit/>
          </a:bodyPr>
          <a:lstStyle/>
          <a:p>
            <a:r>
              <a:rPr lang="ja-JP" altLang="en-US" sz="1100" b="1" i="1" dirty="0"/>
              <a:t>会員登録⇒ログインをすることにより、管理者ユーザーとして機能拡張可能</a:t>
            </a:r>
            <a:endParaRPr kumimoji="1" lang="ja-JP" altLang="en-US" sz="1100" b="1" i="1" dirty="0"/>
          </a:p>
        </p:txBody>
      </p:sp>
    </p:spTree>
    <p:extLst>
      <p:ext uri="{BB962C8B-B14F-4D97-AF65-F5344CB8AC3E}">
        <p14:creationId xmlns:p14="http://schemas.microsoft.com/office/powerpoint/2010/main" val="351356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a:extLst>
              <a:ext uri="{FF2B5EF4-FFF2-40B4-BE49-F238E27FC236}">
                <a16:creationId xmlns:a16="http://schemas.microsoft.com/office/drawing/2014/main" id="{B0D1541E-2765-4CB6-8144-EF83EE5F0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1478320"/>
            <a:ext cx="2073583" cy="3149081"/>
          </a:xfrm>
          <a:prstGeom prst="rect">
            <a:avLst/>
          </a:prstGeom>
        </p:spPr>
      </p:pic>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5</a:t>
            </a:fld>
            <a:endParaRPr kumimoji="1" lang="ja-JP" altLang="en-US"/>
          </a:p>
        </p:txBody>
      </p:sp>
      <p:sp>
        <p:nvSpPr>
          <p:cNvPr id="15" name="ノート プレースホルダー 2">
            <a:extLst>
              <a:ext uri="{FF2B5EF4-FFF2-40B4-BE49-F238E27FC236}">
                <a16:creationId xmlns:a16="http://schemas.microsoft.com/office/drawing/2014/main" id="{CDA1BCE2-5F92-42E1-B1F6-4F605652207D}"/>
              </a:ext>
            </a:extLst>
          </p:cNvPr>
          <p:cNvSpPr txBox="1">
            <a:spLocks/>
          </p:cNvSpPr>
          <p:nvPr/>
        </p:nvSpPr>
        <p:spPr>
          <a:xfrm>
            <a:off x="636155" y="4795838"/>
            <a:ext cx="5486400" cy="3600450"/>
          </a:xfrm>
          <a:prstGeom prst="rect">
            <a:avLst/>
          </a:prstGeom>
          <a:ln>
            <a:solidFill>
              <a:schemeClr val="tx1"/>
            </a:solidFill>
            <a:prstDash val="sysDot"/>
          </a:ln>
        </p:spPr>
        <p:txBody>
          <a:bodyPr vert="horz" lIns="91440" tIns="45720" rIns="91440" bIns="45720" rtlCol="0"/>
          <a:lst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a:lstStyle>
          <a:p>
            <a:r>
              <a:rPr lang="ja-JP" altLang="en-US" dirty="0"/>
              <a:t>■説明</a:t>
            </a:r>
            <a:endParaRPr lang="en-US" altLang="ja-JP" dirty="0"/>
          </a:p>
          <a:p>
            <a:endParaRPr lang="en-US" altLang="ja-JP" dirty="0"/>
          </a:p>
          <a:p>
            <a:r>
              <a:rPr lang="ja-JP" altLang="en-US" dirty="0"/>
              <a:t>この画面にて拡張される機能は以下</a:t>
            </a:r>
            <a:endParaRPr lang="en-US" altLang="ja-JP" dirty="0"/>
          </a:p>
          <a:p>
            <a:endParaRPr lang="en-US" altLang="ja-JP" dirty="0"/>
          </a:p>
          <a:p>
            <a:r>
              <a:rPr lang="ja-JP" altLang="en-US" dirty="0"/>
              <a:t>・ゴール新規登録</a:t>
            </a:r>
            <a:endParaRPr lang="en-US" altLang="ja-JP" dirty="0"/>
          </a:p>
          <a:p>
            <a:r>
              <a:rPr lang="ja-JP" altLang="en-US" dirty="0"/>
              <a:t>　→　自分で新しくストリートコートをアプリに登録できます。</a:t>
            </a:r>
            <a:endParaRPr lang="en-US" altLang="ja-JP" dirty="0"/>
          </a:p>
          <a:p>
            <a:endParaRPr lang="en-US" altLang="ja-JP" dirty="0"/>
          </a:p>
          <a:p>
            <a:r>
              <a:rPr lang="ja-JP" altLang="en-US" dirty="0"/>
              <a:t>・ユーザー情報変更</a:t>
            </a:r>
            <a:endParaRPr lang="en-US" altLang="ja-JP" dirty="0"/>
          </a:p>
          <a:p>
            <a:r>
              <a:rPr lang="ja-JP" altLang="en-US" dirty="0"/>
              <a:t>　→　自分のユーザー情報を変更</a:t>
            </a:r>
          </a:p>
        </p:txBody>
      </p:sp>
      <p:sp>
        <p:nvSpPr>
          <p:cNvPr id="16" name="正方形/長方形 15">
            <a:extLst>
              <a:ext uri="{FF2B5EF4-FFF2-40B4-BE49-F238E27FC236}">
                <a16:creationId xmlns:a16="http://schemas.microsoft.com/office/drawing/2014/main" id="{1C915F7E-F46B-416F-B916-C6E97CAD795F}"/>
              </a:ext>
            </a:extLst>
          </p:cNvPr>
          <p:cNvSpPr/>
          <p:nvPr/>
        </p:nvSpPr>
        <p:spPr>
          <a:xfrm>
            <a:off x="710450" y="652616"/>
            <a:ext cx="5337810" cy="369332"/>
          </a:xfrm>
          <a:prstGeom prst="rect">
            <a:avLst/>
          </a:prstGeom>
          <a:solidFill>
            <a:schemeClr val="tx2">
              <a:lumMod val="20000"/>
              <a:lumOff val="80000"/>
            </a:schemeClr>
          </a:solidFill>
          <a:ln>
            <a:noFill/>
          </a:ln>
        </p:spPr>
        <p:txBody>
          <a:bodyPr wrap="square">
            <a:spAutoFit/>
          </a:bodyPr>
          <a:lstStyle/>
          <a:p>
            <a:r>
              <a:rPr lang="ja-JP" altLang="en-US" b="1" i="1" u="sng" dirty="0"/>
              <a:t>第</a:t>
            </a:r>
            <a:r>
              <a:rPr lang="en-US" altLang="ja-JP" b="1" i="1" u="sng" dirty="0"/>
              <a:t>2</a:t>
            </a:r>
            <a:r>
              <a:rPr lang="ja-JP" altLang="en-US" b="1" i="1" u="sng" dirty="0"/>
              <a:t>章　画面紹介　～</a:t>
            </a:r>
            <a:r>
              <a:rPr lang="ja-JP" altLang="en-US" u="sng" dirty="0"/>
              <a:t>トップ画面</a:t>
            </a:r>
            <a:r>
              <a:rPr lang="en-US" altLang="ja-JP" u="sng" dirty="0"/>
              <a:t>(</a:t>
            </a:r>
            <a:r>
              <a:rPr lang="ja-JP" altLang="en-US" u="sng" dirty="0"/>
              <a:t>ログイン後</a:t>
            </a:r>
            <a:r>
              <a:rPr lang="en-US" altLang="ja-JP" u="sng" dirty="0"/>
              <a:t>)</a:t>
            </a:r>
            <a:r>
              <a:rPr lang="ja-JP" altLang="en-US" u="sng" dirty="0"/>
              <a:t>～</a:t>
            </a:r>
            <a:r>
              <a:rPr lang="ja-JP" altLang="en-US" b="1" i="1" u="sng" dirty="0"/>
              <a:t>   </a:t>
            </a:r>
            <a:r>
              <a:rPr lang="ja-JP" altLang="en-US" dirty="0"/>
              <a:t>                                                               </a:t>
            </a:r>
          </a:p>
        </p:txBody>
      </p:sp>
      <p:sp>
        <p:nvSpPr>
          <p:cNvPr id="17" name="テキスト ボックス 16">
            <a:extLst>
              <a:ext uri="{FF2B5EF4-FFF2-40B4-BE49-F238E27FC236}">
                <a16:creationId xmlns:a16="http://schemas.microsoft.com/office/drawing/2014/main" id="{842AB267-B199-4E49-B708-29B011A78A76}"/>
              </a:ext>
            </a:extLst>
          </p:cNvPr>
          <p:cNvSpPr txBox="1"/>
          <p:nvPr/>
        </p:nvSpPr>
        <p:spPr>
          <a:xfrm>
            <a:off x="636155" y="1170543"/>
            <a:ext cx="1853657" cy="307777"/>
          </a:xfrm>
          <a:prstGeom prst="rect">
            <a:avLst/>
          </a:prstGeom>
          <a:noFill/>
        </p:spPr>
        <p:txBody>
          <a:bodyPr wrap="square" rtlCol="0">
            <a:spAutoFit/>
          </a:bodyPr>
          <a:lstStyle/>
          <a:p>
            <a:r>
              <a:rPr kumimoji="1" lang="ja-JP" altLang="en-US" sz="1400" b="1" i="1" dirty="0"/>
              <a:t>画面</a:t>
            </a:r>
            <a:r>
              <a:rPr lang="ja-JP" altLang="en-US" sz="1400" b="1" i="1" dirty="0"/>
              <a:t>イメージ</a:t>
            </a:r>
            <a:endParaRPr kumimoji="1" lang="ja-JP" altLang="en-US" sz="1400" b="1" i="1" dirty="0"/>
          </a:p>
        </p:txBody>
      </p:sp>
      <p:sp>
        <p:nvSpPr>
          <p:cNvPr id="22" name="正方形/長方形 21">
            <a:extLst>
              <a:ext uri="{FF2B5EF4-FFF2-40B4-BE49-F238E27FC236}">
                <a16:creationId xmlns:a16="http://schemas.microsoft.com/office/drawing/2014/main" id="{01A4C0A3-3D19-4BB4-B086-A94DDCBA6FB7}"/>
              </a:ext>
            </a:extLst>
          </p:cNvPr>
          <p:cNvSpPr/>
          <p:nvPr/>
        </p:nvSpPr>
        <p:spPr>
          <a:xfrm>
            <a:off x="924682" y="2168532"/>
            <a:ext cx="1565130" cy="307777"/>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D5259014-510C-4290-8A0A-6E13CA5B0EB6}"/>
              </a:ext>
            </a:extLst>
          </p:cNvPr>
          <p:cNvCxnSpPr>
            <a:cxnSpLocks/>
          </p:cNvCxnSpPr>
          <p:nvPr/>
        </p:nvCxnSpPr>
        <p:spPr>
          <a:xfrm flipV="1">
            <a:off x="2489812" y="2000095"/>
            <a:ext cx="1068636" cy="3517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5C09CF9A-AAC2-44BE-95DF-F91686DAE712}"/>
              </a:ext>
            </a:extLst>
          </p:cNvPr>
          <p:cNvSpPr txBox="1"/>
          <p:nvPr/>
        </p:nvSpPr>
        <p:spPr>
          <a:xfrm>
            <a:off x="3558448" y="1859354"/>
            <a:ext cx="2324559" cy="430887"/>
          </a:xfrm>
          <a:prstGeom prst="rect">
            <a:avLst/>
          </a:prstGeom>
          <a:noFill/>
          <a:ln>
            <a:solidFill>
              <a:schemeClr val="tx1"/>
            </a:solidFill>
          </a:ln>
        </p:spPr>
        <p:txBody>
          <a:bodyPr wrap="square" rtlCol="0">
            <a:spAutoFit/>
          </a:bodyPr>
          <a:lstStyle/>
          <a:p>
            <a:r>
              <a:rPr lang="ja-JP" altLang="en-US" sz="1100" b="1" i="1" dirty="0"/>
              <a:t>管理者ユーザーとして機能拡張される。</a:t>
            </a:r>
            <a:endParaRPr lang="en-US" altLang="ja-JP" sz="1100" b="1" i="1" dirty="0"/>
          </a:p>
        </p:txBody>
      </p:sp>
    </p:spTree>
    <p:extLst>
      <p:ext uri="{BB962C8B-B14F-4D97-AF65-F5344CB8AC3E}">
        <p14:creationId xmlns:p14="http://schemas.microsoft.com/office/powerpoint/2010/main" val="3122098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32998FE0-C7B5-4270-81AF-E22E3DA4B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30" y="1478320"/>
            <a:ext cx="2463857" cy="3239151"/>
          </a:xfrm>
          <a:prstGeom prst="rect">
            <a:avLst/>
          </a:prstGeom>
        </p:spPr>
      </p:pic>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6</a:t>
            </a:fld>
            <a:endParaRPr kumimoji="1" lang="ja-JP" altLang="en-US"/>
          </a:p>
        </p:txBody>
      </p:sp>
      <p:sp>
        <p:nvSpPr>
          <p:cNvPr id="6" name="ノート プレースホルダー 2">
            <a:extLst>
              <a:ext uri="{FF2B5EF4-FFF2-40B4-BE49-F238E27FC236}">
                <a16:creationId xmlns:a16="http://schemas.microsoft.com/office/drawing/2014/main" id="{5FD54A33-3B33-42E4-8A05-C1159B43DA8D}"/>
              </a:ext>
            </a:extLst>
          </p:cNvPr>
          <p:cNvSpPr txBox="1">
            <a:spLocks/>
          </p:cNvSpPr>
          <p:nvPr/>
        </p:nvSpPr>
        <p:spPr>
          <a:xfrm>
            <a:off x="636155" y="4795838"/>
            <a:ext cx="5486400" cy="3600450"/>
          </a:xfrm>
          <a:prstGeom prst="rect">
            <a:avLst/>
          </a:prstGeom>
          <a:ln>
            <a:solidFill>
              <a:schemeClr val="tx1"/>
            </a:solidFill>
            <a:prstDash val="sysDot"/>
          </a:ln>
        </p:spPr>
        <p:txBody>
          <a:bodyPr vert="horz" lIns="91440" tIns="45720" rIns="91440" bIns="45720" rtlCol="0"/>
          <a:lst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a:lstStyle>
          <a:p>
            <a:r>
              <a:rPr lang="ja-JP" altLang="en-US" dirty="0"/>
              <a:t>■説明</a:t>
            </a:r>
            <a:endParaRPr lang="en-US" altLang="ja-JP" dirty="0"/>
          </a:p>
        </p:txBody>
      </p:sp>
      <p:sp>
        <p:nvSpPr>
          <p:cNvPr id="7" name="正方形/長方形 6">
            <a:extLst>
              <a:ext uri="{FF2B5EF4-FFF2-40B4-BE49-F238E27FC236}">
                <a16:creationId xmlns:a16="http://schemas.microsoft.com/office/drawing/2014/main" id="{4AB211FA-815D-4A79-98C6-94834BBB11E1}"/>
              </a:ext>
            </a:extLst>
          </p:cNvPr>
          <p:cNvSpPr/>
          <p:nvPr/>
        </p:nvSpPr>
        <p:spPr>
          <a:xfrm>
            <a:off x="710450" y="652616"/>
            <a:ext cx="5337810" cy="369332"/>
          </a:xfrm>
          <a:prstGeom prst="rect">
            <a:avLst/>
          </a:prstGeom>
          <a:solidFill>
            <a:schemeClr val="tx2">
              <a:lumMod val="20000"/>
              <a:lumOff val="80000"/>
            </a:schemeClr>
          </a:solidFill>
          <a:ln>
            <a:noFill/>
          </a:ln>
        </p:spPr>
        <p:txBody>
          <a:bodyPr wrap="square">
            <a:spAutoFit/>
          </a:bodyPr>
          <a:lstStyle/>
          <a:p>
            <a:r>
              <a:rPr lang="ja-JP" altLang="en-US" b="1" i="1" u="sng" dirty="0"/>
              <a:t>第</a:t>
            </a:r>
            <a:r>
              <a:rPr lang="en-US" altLang="ja-JP" b="1" i="1" u="sng" dirty="0"/>
              <a:t>2</a:t>
            </a:r>
            <a:r>
              <a:rPr lang="ja-JP" altLang="en-US" b="1" i="1" u="sng" dirty="0"/>
              <a:t>章　画面紹介　～コート選択画面</a:t>
            </a:r>
            <a:r>
              <a:rPr lang="ja-JP" altLang="en-US" u="sng" dirty="0"/>
              <a:t>～</a:t>
            </a:r>
            <a:r>
              <a:rPr lang="ja-JP" altLang="en-US" b="1" i="1" u="sng" dirty="0"/>
              <a:t>   </a:t>
            </a:r>
            <a:r>
              <a:rPr lang="ja-JP" altLang="en-US" dirty="0"/>
              <a:t>                                                               </a:t>
            </a:r>
          </a:p>
        </p:txBody>
      </p:sp>
      <p:sp>
        <p:nvSpPr>
          <p:cNvPr id="8" name="テキスト ボックス 7">
            <a:extLst>
              <a:ext uri="{FF2B5EF4-FFF2-40B4-BE49-F238E27FC236}">
                <a16:creationId xmlns:a16="http://schemas.microsoft.com/office/drawing/2014/main" id="{B092210D-03E2-4C58-9AA7-748D30C75177}"/>
              </a:ext>
            </a:extLst>
          </p:cNvPr>
          <p:cNvSpPr txBox="1"/>
          <p:nvPr/>
        </p:nvSpPr>
        <p:spPr>
          <a:xfrm>
            <a:off x="636155" y="1170543"/>
            <a:ext cx="2463857" cy="307777"/>
          </a:xfrm>
          <a:prstGeom prst="rect">
            <a:avLst/>
          </a:prstGeom>
          <a:noFill/>
        </p:spPr>
        <p:txBody>
          <a:bodyPr wrap="square" rtlCol="0">
            <a:spAutoFit/>
          </a:bodyPr>
          <a:lstStyle/>
          <a:p>
            <a:r>
              <a:rPr kumimoji="1" lang="ja-JP" altLang="en-US" sz="1400" b="1" i="1" dirty="0"/>
              <a:t>画面</a:t>
            </a:r>
            <a:r>
              <a:rPr lang="ja-JP" altLang="en-US" sz="1400" b="1" i="1" dirty="0"/>
              <a:t>イメージ　</a:t>
            </a:r>
            <a:r>
              <a:rPr lang="en-US" altLang="ja-JP" sz="1400" b="1" i="1" dirty="0"/>
              <a:t>(</a:t>
            </a:r>
            <a:r>
              <a:rPr lang="ja-JP" altLang="en-US" sz="1400" b="1" i="1" dirty="0"/>
              <a:t>例</a:t>
            </a:r>
            <a:r>
              <a:rPr lang="en-US" altLang="ja-JP" sz="1400" b="1" i="1" dirty="0"/>
              <a:t>: </a:t>
            </a:r>
            <a:r>
              <a:rPr lang="ja-JP" altLang="en-US" sz="1400" b="1" i="1" dirty="0"/>
              <a:t>富山県</a:t>
            </a:r>
            <a:r>
              <a:rPr lang="en-US" altLang="ja-JP" sz="1400" b="1" i="1" dirty="0"/>
              <a:t>)</a:t>
            </a:r>
            <a:endParaRPr kumimoji="1" lang="ja-JP" altLang="en-US" sz="1400" b="1" i="1" dirty="0"/>
          </a:p>
        </p:txBody>
      </p:sp>
      <p:cxnSp>
        <p:nvCxnSpPr>
          <p:cNvPr id="10" name="直線コネクタ 9">
            <a:extLst>
              <a:ext uri="{FF2B5EF4-FFF2-40B4-BE49-F238E27FC236}">
                <a16:creationId xmlns:a16="http://schemas.microsoft.com/office/drawing/2014/main" id="{39AA629D-531F-411D-8BC7-A743AE502518}"/>
              </a:ext>
            </a:extLst>
          </p:cNvPr>
          <p:cNvCxnSpPr>
            <a:cxnSpLocks/>
          </p:cNvCxnSpPr>
          <p:nvPr/>
        </p:nvCxnSpPr>
        <p:spPr>
          <a:xfrm flipV="1">
            <a:off x="826265" y="2000097"/>
            <a:ext cx="2732183" cy="169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32BE438-547C-4505-AD35-9D685E884756}"/>
              </a:ext>
            </a:extLst>
          </p:cNvPr>
          <p:cNvSpPr txBox="1"/>
          <p:nvPr/>
        </p:nvSpPr>
        <p:spPr>
          <a:xfrm>
            <a:off x="3558448" y="1898449"/>
            <a:ext cx="2564107" cy="261610"/>
          </a:xfrm>
          <a:prstGeom prst="rect">
            <a:avLst/>
          </a:prstGeom>
          <a:noFill/>
          <a:ln>
            <a:solidFill>
              <a:schemeClr val="tx1"/>
            </a:solidFill>
          </a:ln>
        </p:spPr>
        <p:txBody>
          <a:bodyPr wrap="square" rtlCol="0">
            <a:spAutoFit/>
          </a:bodyPr>
          <a:lstStyle/>
          <a:p>
            <a:r>
              <a:rPr lang="ja-JP" altLang="en-US" sz="1100" b="1" i="1" dirty="0"/>
              <a:t>各ゴールの位置のみを表示できます</a:t>
            </a:r>
            <a:endParaRPr lang="en-US" altLang="ja-JP" sz="1100" b="1" i="1" dirty="0"/>
          </a:p>
        </p:txBody>
      </p:sp>
      <p:cxnSp>
        <p:nvCxnSpPr>
          <p:cNvPr id="17" name="直線コネクタ 16">
            <a:extLst>
              <a:ext uri="{FF2B5EF4-FFF2-40B4-BE49-F238E27FC236}">
                <a16:creationId xmlns:a16="http://schemas.microsoft.com/office/drawing/2014/main" id="{E90707DD-66D7-4CEC-A421-AE561E7BB05C}"/>
              </a:ext>
            </a:extLst>
          </p:cNvPr>
          <p:cNvCxnSpPr>
            <a:cxnSpLocks/>
          </p:cNvCxnSpPr>
          <p:nvPr/>
        </p:nvCxnSpPr>
        <p:spPr>
          <a:xfrm flipV="1">
            <a:off x="1301226" y="2354821"/>
            <a:ext cx="2257222" cy="1420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502CF534-D8A9-41ED-90A6-82C3CAABBDAE}"/>
              </a:ext>
            </a:extLst>
          </p:cNvPr>
          <p:cNvSpPr txBox="1"/>
          <p:nvPr/>
        </p:nvSpPr>
        <p:spPr>
          <a:xfrm>
            <a:off x="3558447" y="2261707"/>
            <a:ext cx="2564107" cy="261610"/>
          </a:xfrm>
          <a:prstGeom prst="rect">
            <a:avLst/>
          </a:prstGeom>
          <a:noFill/>
          <a:ln>
            <a:solidFill>
              <a:schemeClr val="tx1"/>
            </a:solidFill>
          </a:ln>
        </p:spPr>
        <p:txBody>
          <a:bodyPr wrap="square" rtlCol="0">
            <a:spAutoFit/>
          </a:bodyPr>
          <a:lstStyle/>
          <a:p>
            <a:r>
              <a:rPr lang="ja-JP" altLang="en-US" sz="1100" b="1" i="1" dirty="0"/>
              <a:t>各ゴールの詳細画面を表示できます。</a:t>
            </a:r>
            <a:endParaRPr lang="en-US" altLang="ja-JP" sz="1100" b="1" i="1" dirty="0"/>
          </a:p>
        </p:txBody>
      </p:sp>
      <p:cxnSp>
        <p:nvCxnSpPr>
          <p:cNvPr id="20" name="直線コネクタ 19">
            <a:extLst>
              <a:ext uri="{FF2B5EF4-FFF2-40B4-BE49-F238E27FC236}">
                <a16:creationId xmlns:a16="http://schemas.microsoft.com/office/drawing/2014/main" id="{88C58879-4757-4B02-A51E-376E4491F4FA}"/>
              </a:ext>
            </a:extLst>
          </p:cNvPr>
          <p:cNvCxnSpPr>
            <a:cxnSpLocks/>
          </p:cNvCxnSpPr>
          <p:nvPr/>
        </p:nvCxnSpPr>
        <p:spPr>
          <a:xfrm flipV="1">
            <a:off x="1063745" y="3143372"/>
            <a:ext cx="2257222" cy="1420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29898F24-719D-45A3-8C1F-433B12D22D68}"/>
              </a:ext>
            </a:extLst>
          </p:cNvPr>
          <p:cNvSpPr txBox="1"/>
          <p:nvPr/>
        </p:nvSpPr>
        <p:spPr>
          <a:xfrm>
            <a:off x="3320967" y="3043631"/>
            <a:ext cx="2564107" cy="430887"/>
          </a:xfrm>
          <a:prstGeom prst="rect">
            <a:avLst/>
          </a:prstGeom>
          <a:noFill/>
          <a:ln>
            <a:solidFill>
              <a:schemeClr val="tx1"/>
            </a:solidFill>
          </a:ln>
        </p:spPr>
        <p:txBody>
          <a:bodyPr wrap="square" rtlCol="0">
            <a:spAutoFit/>
          </a:bodyPr>
          <a:lstStyle/>
          <a:p>
            <a:r>
              <a:rPr lang="ja-JP" altLang="en-US" sz="1100" b="1" i="1" dirty="0"/>
              <a:t>ゴール数が多い場合はページを切り替えることが出来ます。</a:t>
            </a:r>
            <a:endParaRPr lang="en-US" altLang="ja-JP" sz="1100" b="1" i="1" dirty="0"/>
          </a:p>
        </p:txBody>
      </p:sp>
    </p:spTree>
    <p:extLst>
      <p:ext uri="{BB962C8B-B14F-4D97-AF65-F5344CB8AC3E}">
        <p14:creationId xmlns:p14="http://schemas.microsoft.com/office/powerpoint/2010/main" val="3633623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7</a:t>
            </a:fld>
            <a:endParaRPr kumimoji="1" lang="ja-JP" altLang="en-US"/>
          </a:p>
        </p:txBody>
      </p:sp>
      <p:sp>
        <p:nvSpPr>
          <p:cNvPr id="6" name="ノート プレースホルダー 2">
            <a:extLst>
              <a:ext uri="{FF2B5EF4-FFF2-40B4-BE49-F238E27FC236}">
                <a16:creationId xmlns:a16="http://schemas.microsoft.com/office/drawing/2014/main" id="{990EC5E6-5C25-4304-B828-406BD90C67F8}"/>
              </a:ext>
            </a:extLst>
          </p:cNvPr>
          <p:cNvSpPr txBox="1">
            <a:spLocks/>
          </p:cNvSpPr>
          <p:nvPr/>
        </p:nvSpPr>
        <p:spPr>
          <a:xfrm>
            <a:off x="636155" y="4795838"/>
            <a:ext cx="5486400" cy="3600450"/>
          </a:xfrm>
          <a:prstGeom prst="rect">
            <a:avLst/>
          </a:prstGeom>
          <a:ln>
            <a:solidFill>
              <a:schemeClr val="tx1"/>
            </a:solidFill>
            <a:prstDash val="sysDot"/>
          </a:ln>
        </p:spPr>
        <p:txBody>
          <a:bodyPr vert="horz" lIns="91440" tIns="45720" rIns="91440" bIns="45720" rtlCol="0"/>
          <a:lst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a:lstStyle>
          <a:p>
            <a:r>
              <a:rPr lang="ja-JP" altLang="en-US" dirty="0"/>
              <a:t>■説明</a:t>
            </a:r>
            <a:endParaRPr lang="en-US" altLang="ja-JP" dirty="0"/>
          </a:p>
          <a:p>
            <a:r>
              <a:rPr lang="ja-JP" altLang="en-US" dirty="0"/>
              <a:t>　</a:t>
            </a:r>
            <a:endParaRPr lang="en-US" altLang="ja-JP" dirty="0"/>
          </a:p>
          <a:p>
            <a:r>
              <a:rPr lang="ja-JP" altLang="en-US" dirty="0"/>
              <a:t>　〇説明</a:t>
            </a:r>
            <a:r>
              <a:rPr lang="en-US" altLang="ja-JP" dirty="0"/>
              <a:t>1</a:t>
            </a:r>
          </a:p>
          <a:p>
            <a:r>
              <a:rPr lang="ja-JP" altLang="en-US" dirty="0"/>
              <a:t>　　削除申請が作られると画面下のゴール情報変更申請一覧に削除申請欄が</a:t>
            </a:r>
            <a:endParaRPr lang="en-US" altLang="ja-JP" dirty="0"/>
          </a:p>
          <a:p>
            <a:r>
              <a:rPr lang="ja-JP" altLang="en-US" dirty="0"/>
              <a:t>　　表示されます。そこでいその削除申請に対して一定数以上のいい</a:t>
            </a:r>
            <a:r>
              <a:rPr lang="ja-JP" altLang="en-US" dirty="0" err="1"/>
              <a:t>ねが</a:t>
            </a:r>
            <a:endParaRPr lang="en-US" altLang="ja-JP" dirty="0"/>
          </a:p>
          <a:p>
            <a:r>
              <a:rPr lang="ja-JP" altLang="en-US" dirty="0"/>
              <a:t>　　ついた場合に削除が受理され情報が削除されます。</a:t>
            </a:r>
            <a:endParaRPr lang="en-US" altLang="ja-JP" dirty="0"/>
          </a:p>
          <a:p>
            <a:r>
              <a:rPr lang="ja-JP" altLang="en-US" dirty="0"/>
              <a:t>　　</a:t>
            </a:r>
            <a:r>
              <a:rPr lang="en-US" altLang="ja-JP" dirty="0"/>
              <a:t>※</a:t>
            </a:r>
            <a:r>
              <a:rPr lang="ja-JP" altLang="en-US" dirty="0"/>
              <a:t>一定数以上のいいね　とは</a:t>
            </a:r>
            <a:endParaRPr lang="en-US" altLang="ja-JP" dirty="0"/>
          </a:p>
          <a:p>
            <a:r>
              <a:rPr lang="ja-JP" altLang="en-US" dirty="0"/>
              <a:t>　　　</a:t>
            </a:r>
            <a:r>
              <a:rPr lang="en-US" altLang="ja-JP" dirty="0"/>
              <a:t>=</a:t>
            </a:r>
            <a:r>
              <a:rPr lang="ja-JP" altLang="en-US" dirty="0"/>
              <a:t>　ストリートコートのお気に入り数の</a:t>
            </a:r>
            <a:r>
              <a:rPr lang="en-US" altLang="ja-JP" dirty="0"/>
              <a:t>3</a:t>
            </a:r>
            <a:r>
              <a:rPr lang="ja-JP" altLang="en-US" dirty="0"/>
              <a:t>割</a:t>
            </a:r>
            <a:r>
              <a:rPr lang="en-US" altLang="ja-JP" dirty="0"/>
              <a:t>( 2021/01/14</a:t>
            </a:r>
            <a:r>
              <a:rPr lang="ja-JP" altLang="en-US" dirty="0"/>
              <a:t>現在）</a:t>
            </a:r>
            <a:endParaRPr lang="en-US" altLang="ja-JP" dirty="0"/>
          </a:p>
          <a:p>
            <a:r>
              <a:rPr lang="en-US" altLang="ja-JP" dirty="0"/>
              <a:t> </a:t>
            </a:r>
            <a:r>
              <a:rPr lang="ja-JP" altLang="en-US" dirty="0"/>
              <a:t>　      →　つまりその情報を見る人数が多いほど削除されにくくなっている。</a:t>
            </a:r>
            <a:endParaRPr lang="en-US" altLang="ja-JP" dirty="0"/>
          </a:p>
        </p:txBody>
      </p:sp>
      <p:sp>
        <p:nvSpPr>
          <p:cNvPr id="7" name="正方形/長方形 6">
            <a:extLst>
              <a:ext uri="{FF2B5EF4-FFF2-40B4-BE49-F238E27FC236}">
                <a16:creationId xmlns:a16="http://schemas.microsoft.com/office/drawing/2014/main" id="{ED4E1822-F102-4E33-8C36-6729C2243962}"/>
              </a:ext>
            </a:extLst>
          </p:cNvPr>
          <p:cNvSpPr/>
          <p:nvPr/>
        </p:nvSpPr>
        <p:spPr>
          <a:xfrm>
            <a:off x="710450" y="652616"/>
            <a:ext cx="5337810" cy="369332"/>
          </a:xfrm>
          <a:prstGeom prst="rect">
            <a:avLst/>
          </a:prstGeom>
          <a:solidFill>
            <a:schemeClr val="tx2">
              <a:lumMod val="20000"/>
              <a:lumOff val="80000"/>
            </a:schemeClr>
          </a:solidFill>
          <a:ln>
            <a:noFill/>
          </a:ln>
        </p:spPr>
        <p:txBody>
          <a:bodyPr wrap="square">
            <a:spAutoFit/>
          </a:bodyPr>
          <a:lstStyle/>
          <a:p>
            <a:r>
              <a:rPr lang="ja-JP" altLang="en-US" b="1" i="1" u="sng" dirty="0"/>
              <a:t>第</a:t>
            </a:r>
            <a:r>
              <a:rPr lang="en-US" altLang="ja-JP" b="1" i="1" u="sng" dirty="0"/>
              <a:t>2</a:t>
            </a:r>
            <a:r>
              <a:rPr lang="ja-JP" altLang="en-US" b="1" i="1" u="sng" dirty="0"/>
              <a:t>章　画面紹介　～コート詳細画面 </a:t>
            </a:r>
            <a:r>
              <a:rPr lang="en-US" altLang="ja-JP" b="1" i="1" u="sng" dirty="0"/>
              <a:t>1</a:t>
            </a:r>
            <a:r>
              <a:rPr lang="ja-JP" altLang="en-US" u="sng" dirty="0"/>
              <a:t>～</a:t>
            </a:r>
            <a:r>
              <a:rPr lang="ja-JP" altLang="en-US" b="1" i="1" u="sng" dirty="0"/>
              <a:t>   </a:t>
            </a:r>
            <a:r>
              <a:rPr lang="ja-JP" altLang="en-US" dirty="0"/>
              <a:t>                                                               </a:t>
            </a:r>
          </a:p>
        </p:txBody>
      </p:sp>
      <p:sp>
        <p:nvSpPr>
          <p:cNvPr id="8" name="テキスト ボックス 7">
            <a:extLst>
              <a:ext uri="{FF2B5EF4-FFF2-40B4-BE49-F238E27FC236}">
                <a16:creationId xmlns:a16="http://schemas.microsoft.com/office/drawing/2014/main" id="{0CAAF0AB-0A79-4B7F-9B29-1F472911CBF0}"/>
              </a:ext>
            </a:extLst>
          </p:cNvPr>
          <p:cNvSpPr txBox="1"/>
          <p:nvPr/>
        </p:nvSpPr>
        <p:spPr>
          <a:xfrm>
            <a:off x="636155" y="1170543"/>
            <a:ext cx="2463857" cy="307777"/>
          </a:xfrm>
          <a:prstGeom prst="rect">
            <a:avLst/>
          </a:prstGeom>
          <a:noFill/>
        </p:spPr>
        <p:txBody>
          <a:bodyPr wrap="square" rtlCol="0">
            <a:spAutoFit/>
          </a:bodyPr>
          <a:lstStyle/>
          <a:p>
            <a:r>
              <a:rPr kumimoji="1" lang="ja-JP" altLang="en-US" sz="1400" b="1" i="1" dirty="0"/>
              <a:t>画面</a:t>
            </a:r>
            <a:r>
              <a:rPr lang="ja-JP" altLang="en-US" sz="1400" b="1" i="1" dirty="0"/>
              <a:t>イメージ　</a:t>
            </a:r>
            <a:endParaRPr kumimoji="1" lang="ja-JP" altLang="en-US" sz="1400" b="1" i="1" dirty="0"/>
          </a:p>
        </p:txBody>
      </p:sp>
      <p:pic>
        <p:nvPicPr>
          <p:cNvPr id="16" name="図 15">
            <a:extLst>
              <a:ext uri="{FF2B5EF4-FFF2-40B4-BE49-F238E27FC236}">
                <a16:creationId xmlns:a16="http://schemas.microsoft.com/office/drawing/2014/main" id="{30F46DBA-94B4-41CB-ABE3-7EDFF3145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50" y="1478320"/>
            <a:ext cx="1812413" cy="3223677"/>
          </a:xfrm>
          <a:prstGeom prst="rect">
            <a:avLst/>
          </a:prstGeom>
        </p:spPr>
      </p:pic>
      <p:cxnSp>
        <p:nvCxnSpPr>
          <p:cNvPr id="17" name="直線コネクタ 16">
            <a:extLst>
              <a:ext uri="{FF2B5EF4-FFF2-40B4-BE49-F238E27FC236}">
                <a16:creationId xmlns:a16="http://schemas.microsoft.com/office/drawing/2014/main" id="{6DDEE2EE-D78E-4CE9-A70E-D07F5945CC66}"/>
              </a:ext>
            </a:extLst>
          </p:cNvPr>
          <p:cNvCxnSpPr>
            <a:cxnSpLocks/>
          </p:cNvCxnSpPr>
          <p:nvPr/>
        </p:nvCxnSpPr>
        <p:spPr>
          <a:xfrm flipV="1">
            <a:off x="2363120" y="1786097"/>
            <a:ext cx="820755" cy="210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129B1332-6CF1-4D6F-97B4-EB328862D34D}"/>
              </a:ext>
            </a:extLst>
          </p:cNvPr>
          <p:cNvSpPr txBox="1"/>
          <p:nvPr/>
        </p:nvSpPr>
        <p:spPr>
          <a:xfrm>
            <a:off x="3183875" y="1655292"/>
            <a:ext cx="2564107" cy="430887"/>
          </a:xfrm>
          <a:prstGeom prst="rect">
            <a:avLst/>
          </a:prstGeom>
          <a:noFill/>
          <a:ln>
            <a:solidFill>
              <a:schemeClr val="tx1"/>
            </a:solidFill>
          </a:ln>
        </p:spPr>
        <p:txBody>
          <a:bodyPr wrap="square" rtlCol="0">
            <a:spAutoFit/>
          </a:bodyPr>
          <a:lstStyle/>
          <a:p>
            <a:r>
              <a:rPr lang="ja-JP" altLang="en-US" sz="1100" b="1" i="1" dirty="0"/>
              <a:t>削除申請ができます</a:t>
            </a:r>
            <a:endParaRPr lang="en-US" altLang="ja-JP" sz="1100" b="1" i="1" dirty="0"/>
          </a:p>
          <a:p>
            <a:r>
              <a:rPr lang="en-US" altLang="ja-JP" sz="1100" b="1" i="1" dirty="0"/>
              <a:t>※</a:t>
            </a:r>
            <a:r>
              <a:rPr lang="ja-JP" altLang="en-US" sz="1100" b="1" i="1" dirty="0"/>
              <a:t>詳細は説明</a:t>
            </a:r>
            <a:r>
              <a:rPr lang="en-US" altLang="ja-JP" sz="1100" b="1" i="1" dirty="0"/>
              <a:t>1</a:t>
            </a:r>
          </a:p>
        </p:txBody>
      </p:sp>
      <p:cxnSp>
        <p:nvCxnSpPr>
          <p:cNvPr id="21" name="直線コネクタ 20">
            <a:extLst>
              <a:ext uri="{FF2B5EF4-FFF2-40B4-BE49-F238E27FC236}">
                <a16:creationId xmlns:a16="http://schemas.microsoft.com/office/drawing/2014/main" id="{32FF91DD-D932-4093-B13A-F1B456F2537C}"/>
              </a:ext>
            </a:extLst>
          </p:cNvPr>
          <p:cNvCxnSpPr>
            <a:cxnSpLocks/>
          </p:cNvCxnSpPr>
          <p:nvPr/>
        </p:nvCxnSpPr>
        <p:spPr>
          <a:xfrm flipV="1">
            <a:off x="2522863" y="2393956"/>
            <a:ext cx="661012" cy="116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8BA4BC0-9A8C-45A5-97A2-F5459BB85294}"/>
              </a:ext>
            </a:extLst>
          </p:cNvPr>
          <p:cNvSpPr txBox="1"/>
          <p:nvPr/>
        </p:nvSpPr>
        <p:spPr>
          <a:xfrm>
            <a:off x="3183875" y="2330135"/>
            <a:ext cx="2564107" cy="600164"/>
          </a:xfrm>
          <a:prstGeom prst="rect">
            <a:avLst/>
          </a:prstGeom>
          <a:noFill/>
          <a:ln>
            <a:solidFill>
              <a:schemeClr val="tx1"/>
            </a:solidFill>
          </a:ln>
        </p:spPr>
        <p:txBody>
          <a:bodyPr wrap="square" rtlCol="0">
            <a:spAutoFit/>
          </a:bodyPr>
          <a:lstStyle/>
          <a:p>
            <a:r>
              <a:rPr lang="ja-JP" altLang="en-US" sz="1100" b="1" i="1" dirty="0"/>
              <a:t>ストリートコート画像</a:t>
            </a:r>
            <a:endParaRPr lang="en-US" altLang="ja-JP" sz="1100" b="1" i="1" dirty="0"/>
          </a:p>
          <a:p>
            <a:r>
              <a:rPr lang="ja-JP" altLang="en-US" sz="1100" b="1" i="1" dirty="0"/>
              <a:t>→　画面下部の変更申請で画像の変更申請がつくれます。</a:t>
            </a:r>
            <a:endParaRPr lang="en-US" altLang="ja-JP" sz="1100" b="1" i="1" dirty="0"/>
          </a:p>
        </p:txBody>
      </p:sp>
      <p:sp>
        <p:nvSpPr>
          <p:cNvPr id="23" name="正方形/長方形 22">
            <a:extLst>
              <a:ext uri="{FF2B5EF4-FFF2-40B4-BE49-F238E27FC236}">
                <a16:creationId xmlns:a16="http://schemas.microsoft.com/office/drawing/2014/main" id="{E37C0044-7849-4CDA-9938-9086B235C1D1}"/>
              </a:ext>
            </a:extLst>
          </p:cNvPr>
          <p:cNvSpPr/>
          <p:nvPr/>
        </p:nvSpPr>
        <p:spPr>
          <a:xfrm>
            <a:off x="710450" y="2159066"/>
            <a:ext cx="1812413" cy="2347847"/>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8465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AC0C5E9B-7952-4127-94EB-C096DD88A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50" y="1478320"/>
            <a:ext cx="1812413" cy="3223678"/>
          </a:xfrm>
          <a:prstGeom prst="rect">
            <a:avLst/>
          </a:prstGeom>
        </p:spPr>
      </p:pic>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8</a:t>
            </a:fld>
            <a:endParaRPr kumimoji="1" lang="ja-JP" altLang="en-US"/>
          </a:p>
        </p:txBody>
      </p:sp>
      <p:sp>
        <p:nvSpPr>
          <p:cNvPr id="5" name="ノート プレースホルダー 2">
            <a:extLst>
              <a:ext uri="{FF2B5EF4-FFF2-40B4-BE49-F238E27FC236}">
                <a16:creationId xmlns:a16="http://schemas.microsoft.com/office/drawing/2014/main" id="{6A6ADB98-CD30-4E0E-96E9-812DEF54566C}"/>
              </a:ext>
            </a:extLst>
          </p:cNvPr>
          <p:cNvSpPr txBox="1">
            <a:spLocks/>
          </p:cNvSpPr>
          <p:nvPr/>
        </p:nvSpPr>
        <p:spPr>
          <a:xfrm>
            <a:off x="636155" y="4795838"/>
            <a:ext cx="5486400" cy="3600450"/>
          </a:xfrm>
          <a:prstGeom prst="rect">
            <a:avLst/>
          </a:prstGeom>
          <a:ln>
            <a:solidFill>
              <a:schemeClr val="tx1"/>
            </a:solidFill>
            <a:prstDash val="sysDot"/>
          </a:ln>
        </p:spPr>
        <p:txBody>
          <a:bodyPr vert="horz" lIns="91440" tIns="45720" rIns="91440" bIns="45720" rtlCol="0"/>
          <a:lst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a:lstStyle>
          <a:p>
            <a:r>
              <a:rPr lang="ja-JP" altLang="en-US" dirty="0"/>
              <a:t>■説明</a:t>
            </a:r>
            <a:endParaRPr lang="en-US" altLang="ja-JP" dirty="0"/>
          </a:p>
          <a:p>
            <a:r>
              <a:rPr lang="ja-JP" altLang="en-US" dirty="0"/>
              <a:t>　</a:t>
            </a:r>
            <a:endParaRPr lang="en-US" altLang="ja-JP" dirty="0"/>
          </a:p>
        </p:txBody>
      </p:sp>
      <p:sp>
        <p:nvSpPr>
          <p:cNvPr id="6" name="正方形/長方形 5">
            <a:extLst>
              <a:ext uri="{FF2B5EF4-FFF2-40B4-BE49-F238E27FC236}">
                <a16:creationId xmlns:a16="http://schemas.microsoft.com/office/drawing/2014/main" id="{D2BDD8B6-E858-4B74-8E10-D95C085D16E7}"/>
              </a:ext>
            </a:extLst>
          </p:cNvPr>
          <p:cNvSpPr/>
          <p:nvPr/>
        </p:nvSpPr>
        <p:spPr>
          <a:xfrm>
            <a:off x="710450" y="652616"/>
            <a:ext cx="5337810" cy="369332"/>
          </a:xfrm>
          <a:prstGeom prst="rect">
            <a:avLst/>
          </a:prstGeom>
          <a:solidFill>
            <a:schemeClr val="tx2">
              <a:lumMod val="20000"/>
              <a:lumOff val="80000"/>
            </a:schemeClr>
          </a:solidFill>
          <a:ln>
            <a:noFill/>
          </a:ln>
        </p:spPr>
        <p:txBody>
          <a:bodyPr wrap="square">
            <a:spAutoFit/>
          </a:bodyPr>
          <a:lstStyle/>
          <a:p>
            <a:r>
              <a:rPr lang="ja-JP" altLang="en-US" b="1" i="1" u="sng" dirty="0"/>
              <a:t>第</a:t>
            </a:r>
            <a:r>
              <a:rPr lang="en-US" altLang="ja-JP" b="1" i="1" u="sng" dirty="0"/>
              <a:t>2</a:t>
            </a:r>
            <a:r>
              <a:rPr lang="ja-JP" altLang="en-US" b="1" i="1" u="sng" dirty="0"/>
              <a:t>章　画面紹介　～コート詳細画面 </a:t>
            </a:r>
            <a:r>
              <a:rPr lang="en-US" altLang="ja-JP" b="1" i="1" u="sng" dirty="0"/>
              <a:t>2</a:t>
            </a:r>
            <a:r>
              <a:rPr lang="ja-JP" altLang="en-US" u="sng" dirty="0"/>
              <a:t>～</a:t>
            </a:r>
            <a:r>
              <a:rPr lang="ja-JP" altLang="en-US" b="1" i="1" u="sng" dirty="0"/>
              <a:t>   </a:t>
            </a:r>
            <a:r>
              <a:rPr lang="ja-JP" altLang="en-US" dirty="0"/>
              <a:t>                                                               </a:t>
            </a:r>
          </a:p>
        </p:txBody>
      </p:sp>
      <p:sp>
        <p:nvSpPr>
          <p:cNvPr id="7" name="テキスト ボックス 6">
            <a:extLst>
              <a:ext uri="{FF2B5EF4-FFF2-40B4-BE49-F238E27FC236}">
                <a16:creationId xmlns:a16="http://schemas.microsoft.com/office/drawing/2014/main" id="{54EC1CB3-1711-40D5-BB18-0A92F48A0244}"/>
              </a:ext>
            </a:extLst>
          </p:cNvPr>
          <p:cNvSpPr txBox="1"/>
          <p:nvPr/>
        </p:nvSpPr>
        <p:spPr>
          <a:xfrm>
            <a:off x="636155" y="1170543"/>
            <a:ext cx="2463857" cy="307777"/>
          </a:xfrm>
          <a:prstGeom prst="rect">
            <a:avLst/>
          </a:prstGeom>
          <a:noFill/>
        </p:spPr>
        <p:txBody>
          <a:bodyPr wrap="square" rtlCol="0">
            <a:spAutoFit/>
          </a:bodyPr>
          <a:lstStyle/>
          <a:p>
            <a:r>
              <a:rPr kumimoji="1" lang="ja-JP" altLang="en-US" sz="1400" b="1" i="1" dirty="0"/>
              <a:t>画面</a:t>
            </a:r>
            <a:r>
              <a:rPr lang="ja-JP" altLang="en-US" sz="1400" b="1" i="1" dirty="0"/>
              <a:t>イメージ　</a:t>
            </a:r>
            <a:endParaRPr kumimoji="1" lang="ja-JP" altLang="en-US" sz="1400" b="1" i="1" dirty="0"/>
          </a:p>
        </p:txBody>
      </p:sp>
      <p:cxnSp>
        <p:nvCxnSpPr>
          <p:cNvPr id="9" name="直線コネクタ 8">
            <a:extLst>
              <a:ext uri="{FF2B5EF4-FFF2-40B4-BE49-F238E27FC236}">
                <a16:creationId xmlns:a16="http://schemas.microsoft.com/office/drawing/2014/main" id="{5E1C6FEF-D004-4E1D-86C4-75490389B59C}"/>
              </a:ext>
            </a:extLst>
          </p:cNvPr>
          <p:cNvCxnSpPr>
            <a:cxnSpLocks/>
          </p:cNvCxnSpPr>
          <p:nvPr/>
        </p:nvCxnSpPr>
        <p:spPr>
          <a:xfrm flipV="1">
            <a:off x="1916935" y="1786097"/>
            <a:ext cx="1266940" cy="1101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B709BE4-B821-4BEA-88A3-5AD6024B83AE}"/>
              </a:ext>
            </a:extLst>
          </p:cNvPr>
          <p:cNvSpPr txBox="1"/>
          <p:nvPr/>
        </p:nvSpPr>
        <p:spPr>
          <a:xfrm>
            <a:off x="3183875" y="1655292"/>
            <a:ext cx="2564107" cy="769441"/>
          </a:xfrm>
          <a:prstGeom prst="rect">
            <a:avLst/>
          </a:prstGeom>
          <a:noFill/>
          <a:ln>
            <a:solidFill>
              <a:schemeClr val="tx1"/>
            </a:solidFill>
          </a:ln>
        </p:spPr>
        <p:txBody>
          <a:bodyPr wrap="square" rtlCol="0">
            <a:spAutoFit/>
          </a:bodyPr>
          <a:lstStyle/>
          <a:p>
            <a:r>
              <a:rPr lang="ja-JP" altLang="en-US" sz="1100" b="1" i="1" dirty="0"/>
              <a:t>ストリートコートのお気に入り数を示しています。</a:t>
            </a:r>
            <a:endParaRPr lang="en-US" altLang="ja-JP" sz="1100" b="1" i="1" dirty="0"/>
          </a:p>
          <a:p>
            <a:r>
              <a:rPr lang="ja-JP" altLang="en-US" sz="1100" b="1" i="1" dirty="0"/>
              <a:t>→　このお気に入り数が“情報の変更のされにくさ</a:t>
            </a:r>
            <a:r>
              <a:rPr lang="en-US" altLang="ja-JP" sz="1100" b="1" i="1" dirty="0"/>
              <a:t>”</a:t>
            </a:r>
            <a:r>
              <a:rPr lang="ja-JP" altLang="en-US" sz="1100" b="1" i="1" dirty="0"/>
              <a:t>につながります。</a:t>
            </a:r>
            <a:endParaRPr lang="en-US" altLang="ja-JP" sz="1100" b="1" i="1" dirty="0"/>
          </a:p>
        </p:txBody>
      </p:sp>
      <p:cxnSp>
        <p:nvCxnSpPr>
          <p:cNvPr id="11" name="直線コネクタ 10">
            <a:extLst>
              <a:ext uri="{FF2B5EF4-FFF2-40B4-BE49-F238E27FC236}">
                <a16:creationId xmlns:a16="http://schemas.microsoft.com/office/drawing/2014/main" id="{64D98303-C8C7-4A10-8892-0FF3281945BF}"/>
              </a:ext>
            </a:extLst>
          </p:cNvPr>
          <p:cNvCxnSpPr>
            <a:cxnSpLocks/>
          </p:cNvCxnSpPr>
          <p:nvPr/>
        </p:nvCxnSpPr>
        <p:spPr>
          <a:xfrm flipV="1">
            <a:off x="2550405" y="3008626"/>
            <a:ext cx="661012" cy="116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F1552C3-0F03-4E63-9E9A-3F6ABF26F7CA}"/>
              </a:ext>
            </a:extLst>
          </p:cNvPr>
          <p:cNvSpPr txBox="1"/>
          <p:nvPr/>
        </p:nvSpPr>
        <p:spPr>
          <a:xfrm>
            <a:off x="3238959" y="2886231"/>
            <a:ext cx="2564107" cy="600164"/>
          </a:xfrm>
          <a:prstGeom prst="rect">
            <a:avLst/>
          </a:prstGeom>
          <a:noFill/>
          <a:ln>
            <a:solidFill>
              <a:schemeClr val="tx1"/>
            </a:solidFill>
          </a:ln>
        </p:spPr>
        <p:txBody>
          <a:bodyPr wrap="square" rtlCol="0">
            <a:spAutoFit/>
          </a:bodyPr>
          <a:lstStyle/>
          <a:p>
            <a:r>
              <a:rPr lang="ja-JP" altLang="en-US" sz="1100" b="1" i="1" dirty="0"/>
              <a:t>ストリートコート詳細情報</a:t>
            </a:r>
            <a:endParaRPr lang="en-US" altLang="ja-JP" sz="1100" b="1" i="1" dirty="0"/>
          </a:p>
          <a:p>
            <a:r>
              <a:rPr lang="ja-JP" altLang="en-US" sz="1100" b="1" i="1" dirty="0"/>
              <a:t>→　各情報は画面下部の変更申請により変更申請を作成することが出来ます。</a:t>
            </a:r>
            <a:endParaRPr lang="en-US" altLang="ja-JP" sz="1100" b="1" i="1" dirty="0"/>
          </a:p>
        </p:txBody>
      </p:sp>
      <p:sp>
        <p:nvSpPr>
          <p:cNvPr id="13" name="正方形/長方形 12">
            <a:extLst>
              <a:ext uri="{FF2B5EF4-FFF2-40B4-BE49-F238E27FC236}">
                <a16:creationId xmlns:a16="http://schemas.microsoft.com/office/drawing/2014/main" id="{60CB4992-2723-48D4-9FDB-021BD0C1789F}"/>
              </a:ext>
            </a:extLst>
          </p:cNvPr>
          <p:cNvSpPr/>
          <p:nvPr/>
        </p:nvSpPr>
        <p:spPr>
          <a:xfrm>
            <a:off x="710449" y="3007604"/>
            <a:ext cx="1812413" cy="1274348"/>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1989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DCBC07B-69BB-4674-9932-2AEB87298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50" y="1427698"/>
            <a:ext cx="1812413" cy="3223678"/>
          </a:xfrm>
          <a:prstGeom prst="rect">
            <a:avLst/>
          </a:prstGeom>
        </p:spPr>
      </p:pic>
      <p:sp>
        <p:nvSpPr>
          <p:cNvPr id="4" name="スライド番号プレースホルダー 3"/>
          <p:cNvSpPr>
            <a:spLocks noGrp="1"/>
          </p:cNvSpPr>
          <p:nvPr>
            <p:ph type="sldNum" sz="quarter" idx="5"/>
          </p:nvPr>
        </p:nvSpPr>
        <p:spPr/>
        <p:txBody>
          <a:bodyPr/>
          <a:lstStyle/>
          <a:p>
            <a:fld id="{20355DA9-4D5D-44CF-B811-9B84B054CCF9}" type="slidenum">
              <a:rPr kumimoji="1" lang="ja-JP" altLang="en-US" smtClean="0"/>
              <a:t>9</a:t>
            </a:fld>
            <a:endParaRPr kumimoji="1" lang="ja-JP" altLang="en-US"/>
          </a:p>
        </p:txBody>
      </p:sp>
      <p:sp>
        <p:nvSpPr>
          <p:cNvPr id="6" name="正方形/長方形 5">
            <a:extLst>
              <a:ext uri="{FF2B5EF4-FFF2-40B4-BE49-F238E27FC236}">
                <a16:creationId xmlns:a16="http://schemas.microsoft.com/office/drawing/2014/main" id="{0816F6D6-10D4-47B9-AA3A-5026F5D499E6}"/>
              </a:ext>
            </a:extLst>
          </p:cNvPr>
          <p:cNvSpPr/>
          <p:nvPr/>
        </p:nvSpPr>
        <p:spPr>
          <a:xfrm>
            <a:off x="710450" y="652616"/>
            <a:ext cx="5337810" cy="369332"/>
          </a:xfrm>
          <a:prstGeom prst="rect">
            <a:avLst/>
          </a:prstGeom>
          <a:solidFill>
            <a:schemeClr val="tx2">
              <a:lumMod val="20000"/>
              <a:lumOff val="80000"/>
            </a:schemeClr>
          </a:solidFill>
          <a:ln>
            <a:noFill/>
          </a:ln>
        </p:spPr>
        <p:txBody>
          <a:bodyPr wrap="square">
            <a:spAutoFit/>
          </a:bodyPr>
          <a:lstStyle/>
          <a:p>
            <a:r>
              <a:rPr lang="ja-JP" altLang="en-US" b="1" i="1" u="sng" dirty="0"/>
              <a:t>第</a:t>
            </a:r>
            <a:r>
              <a:rPr lang="en-US" altLang="ja-JP" b="1" i="1" u="sng" dirty="0"/>
              <a:t>2</a:t>
            </a:r>
            <a:r>
              <a:rPr lang="ja-JP" altLang="en-US" b="1" i="1" u="sng" dirty="0"/>
              <a:t>章　画面紹介　～コート詳細画面 </a:t>
            </a:r>
            <a:r>
              <a:rPr lang="en-US" altLang="ja-JP" b="1" i="1" u="sng" dirty="0"/>
              <a:t>3</a:t>
            </a:r>
            <a:r>
              <a:rPr lang="ja-JP" altLang="en-US" u="sng" dirty="0"/>
              <a:t>～</a:t>
            </a:r>
            <a:r>
              <a:rPr lang="ja-JP" altLang="en-US" b="1" i="1" u="sng" dirty="0"/>
              <a:t>   </a:t>
            </a:r>
            <a:r>
              <a:rPr lang="ja-JP" altLang="en-US" dirty="0"/>
              <a:t>                                                               </a:t>
            </a:r>
          </a:p>
        </p:txBody>
      </p:sp>
      <p:sp>
        <p:nvSpPr>
          <p:cNvPr id="7" name="テキスト ボックス 6">
            <a:extLst>
              <a:ext uri="{FF2B5EF4-FFF2-40B4-BE49-F238E27FC236}">
                <a16:creationId xmlns:a16="http://schemas.microsoft.com/office/drawing/2014/main" id="{7D527A0E-5224-4342-B1A6-EBC6E800F84D}"/>
              </a:ext>
            </a:extLst>
          </p:cNvPr>
          <p:cNvSpPr txBox="1"/>
          <p:nvPr/>
        </p:nvSpPr>
        <p:spPr>
          <a:xfrm>
            <a:off x="636155" y="1170543"/>
            <a:ext cx="2463857" cy="307777"/>
          </a:xfrm>
          <a:prstGeom prst="rect">
            <a:avLst/>
          </a:prstGeom>
          <a:noFill/>
        </p:spPr>
        <p:txBody>
          <a:bodyPr wrap="square" rtlCol="0">
            <a:spAutoFit/>
          </a:bodyPr>
          <a:lstStyle/>
          <a:p>
            <a:r>
              <a:rPr kumimoji="1" lang="ja-JP" altLang="en-US" sz="1400" b="1" i="1" dirty="0"/>
              <a:t>画面</a:t>
            </a:r>
            <a:r>
              <a:rPr lang="ja-JP" altLang="en-US" sz="1400" b="1" i="1" dirty="0"/>
              <a:t>イメージ　</a:t>
            </a:r>
            <a:endParaRPr kumimoji="1" lang="ja-JP" altLang="en-US" sz="1400" b="1" i="1" dirty="0"/>
          </a:p>
        </p:txBody>
      </p:sp>
      <p:cxnSp>
        <p:nvCxnSpPr>
          <p:cNvPr id="9" name="直線コネクタ 8">
            <a:extLst>
              <a:ext uri="{FF2B5EF4-FFF2-40B4-BE49-F238E27FC236}">
                <a16:creationId xmlns:a16="http://schemas.microsoft.com/office/drawing/2014/main" id="{0D8F0B88-C8D7-4AA7-87AA-7B0C319A905D}"/>
              </a:ext>
            </a:extLst>
          </p:cNvPr>
          <p:cNvCxnSpPr>
            <a:cxnSpLocks/>
          </p:cNvCxnSpPr>
          <p:nvPr/>
        </p:nvCxnSpPr>
        <p:spPr>
          <a:xfrm flipV="1">
            <a:off x="2291508" y="1818501"/>
            <a:ext cx="892367" cy="524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A1848A8-2C39-4454-A26E-AAE0AD5BB432}"/>
              </a:ext>
            </a:extLst>
          </p:cNvPr>
          <p:cNvSpPr txBox="1"/>
          <p:nvPr/>
        </p:nvSpPr>
        <p:spPr>
          <a:xfrm>
            <a:off x="3183875" y="1655292"/>
            <a:ext cx="2564107" cy="261610"/>
          </a:xfrm>
          <a:prstGeom prst="rect">
            <a:avLst/>
          </a:prstGeom>
          <a:noFill/>
          <a:ln>
            <a:solidFill>
              <a:schemeClr val="tx1"/>
            </a:solidFill>
          </a:ln>
        </p:spPr>
        <p:txBody>
          <a:bodyPr wrap="square" rtlCol="0">
            <a:spAutoFit/>
          </a:bodyPr>
          <a:lstStyle/>
          <a:p>
            <a:r>
              <a:rPr lang="ja-JP" altLang="en-US" sz="1100" b="1" i="1" dirty="0"/>
              <a:t>感想フレーム</a:t>
            </a:r>
            <a:endParaRPr lang="en-US" altLang="ja-JP" sz="1100" b="1" i="1" dirty="0"/>
          </a:p>
        </p:txBody>
      </p:sp>
      <p:cxnSp>
        <p:nvCxnSpPr>
          <p:cNvPr id="11" name="直線コネクタ 10">
            <a:extLst>
              <a:ext uri="{FF2B5EF4-FFF2-40B4-BE49-F238E27FC236}">
                <a16:creationId xmlns:a16="http://schemas.microsoft.com/office/drawing/2014/main" id="{88A8259B-604C-43E3-AEEC-1232FE7AEEA7}"/>
              </a:ext>
            </a:extLst>
          </p:cNvPr>
          <p:cNvCxnSpPr>
            <a:cxnSpLocks/>
          </p:cNvCxnSpPr>
          <p:nvPr/>
        </p:nvCxnSpPr>
        <p:spPr>
          <a:xfrm flipV="1">
            <a:off x="1498294" y="2393957"/>
            <a:ext cx="1685581" cy="93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42C4AF5B-E8BF-426C-B2B7-E3FBD71BE0AD}"/>
              </a:ext>
            </a:extLst>
          </p:cNvPr>
          <p:cNvSpPr txBox="1"/>
          <p:nvPr/>
        </p:nvSpPr>
        <p:spPr>
          <a:xfrm>
            <a:off x="3183875" y="2330135"/>
            <a:ext cx="2564107" cy="430887"/>
          </a:xfrm>
          <a:prstGeom prst="rect">
            <a:avLst/>
          </a:prstGeom>
          <a:noFill/>
          <a:ln>
            <a:solidFill>
              <a:schemeClr val="tx1"/>
            </a:solidFill>
          </a:ln>
        </p:spPr>
        <p:txBody>
          <a:bodyPr wrap="square" rtlCol="0">
            <a:spAutoFit/>
          </a:bodyPr>
          <a:lstStyle/>
          <a:p>
            <a:r>
              <a:rPr lang="ja-JP" altLang="en-US" sz="1100" b="1" i="1" dirty="0"/>
              <a:t>このボタンを押すと感想投稿画面が出てきます。</a:t>
            </a:r>
            <a:endParaRPr lang="en-US" altLang="ja-JP" sz="1100" b="1" i="1" dirty="0"/>
          </a:p>
        </p:txBody>
      </p:sp>
      <p:sp>
        <p:nvSpPr>
          <p:cNvPr id="13" name="正方形/長方形 12">
            <a:extLst>
              <a:ext uri="{FF2B5EF4-FFF2-40B4-BE49-F238E27FC236}">
                <a16:creationId xmlns:a16="http://schemas.microsoft.com/office/drawing/2014/main" id="{58E97DB5-C790-4BB2-923E-B317CE06DC21}"/>
              </a:ext>
            </a:extLst>
          </p:cNvPr>
          <p:cNvSpPr/>
          <p:nvPr/>
        </p:nvSpPr>
        <p:spPr>
          <a:xfrm>
            <a:off x="710450" y="2330135"/>
            <a:ext cx="1812413" cy="1857844"/>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D89B91FF-9298-4B2F-871F-32F5B65F24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1463" y="2931884"/>
            <a:ext cx="1678099" cy="2984778"/>
          </a:xfrm>
          <a:prstGeom prst="rect">
            <a:avLst/>
          </a:prstGeom>
        </p:spPr>
      </p:pic>
      <p:cxnSp>
        <p:nvCxnSpPr>
          <p:cNvPr id="20" name="直線コネクタ 19">
            <a:extLst>
              <a:ext uri="{FF2B5EF4-FFF2-40B4-BE49-F238E27FC236}">
                <a16:creationId xmlns:a16="http://schemas.microsoft.com/office/drawing/2014/main" id="{E2F0DA06-FD02-4C77-A66C-FD0E391C3CA0}"/>
              </a:ext>
            </a:extLst>
          </p:cNvPr>
          <p:cNvCxnSpPr>
            <a:cxnSpLocks/>
          </p:cNvCxnSpPr>
          <p:nvPr/>
        </p:nvCxnSpPr>
        <p:spPr>
          <a:xfrm>
            <a:off x="1971757" y="3652065"/>
            <a:ext cx="673793" cy="1455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EB4A550-46DD-4728-A024-4BD784777A2D}"/>
              </a:ext>
            </a:extLst>
          </p:cNvPr>
          <p:cNvSpPr txBox="1"/>
          <p:nvPr/>
        </p:nvSpPr>
        <p:spPr>
          <a:xfrm>
            <a:off x="2191610" y="5256347"/>
            <a:ext cx="1836501" cy="769441"/>
          </a:xfrm>
          <a:prstGeom prst="rect">
            <a:avLst/>
          </a:prstGeom>
          <a:noFill/>
          <a:ln>
            <a:solidFill>
              <a:schemeClr val="tx1"/>
            </a:solidFill>
          </a:ln>
        </p:spPr>
        <p:txBody>
          <a:bodyPr wrap="square" rtlCol="0">
            <a:spAutoFit/>
          </a:bodyPr>
          <a:lstStyle/>
          <a:p>
            <a:r>
              <a:rPr lang="ja-JP" altLang="en-US" sz="1100" b="1" i="1" dirty="0"/>
              <a:t>各感想にはいい</a:t>
            </a:r>
            <a:r>
              <a:rPr lang="ja-JP" altLang="en-US" sz="1100" b="1" i="1" dirty="0" err="1"/>
              <a:t>ねを</a:t>
            </a:r>
            <a:r>
              <a:rPr lang="ja-JP" altLang="en-US" sz="1100" b="1" i="1" dirty="0"/>
              <a:t>付けることが出来ます。</a:t>
            </a:r>
            <a:endParaRPr lang="en-US" altLang="ja-JP" sz="1100" b="1" i="1" dirty="0"/>
          </a:p>
          <a:p>
            <a:r>
              <a:rPr lang="en-US" altLang="ja-JP" sz="1100" b="1" i="1" dirty="0"/>
              <a:t>※1</a:t>
            </a:r>
            <a:r>
              <a:rPr lang="ja-JP" altLang="en-US" sz="1100" b="1" i="1" dirty="0" err="1"/>
              <a:t>つの</a:t>
            </a:r>
            <a:r>
              <a:rPr lang="ja-JP" altLang="en-US" sz="1100" b="1" i="1" dirty="0"/>
              <a:t>感想につき</a:t>
            </a:r>
            <a:r>
              <a:rPr lang="en-US" altLang="ja-JP" sz="1100" b="1" i="1" dirty="0"/>
              <a:t>1</a:t>
            </a:r>
            <a:r>
              <a:rPr lang="ja-JP" altLang="en-US" sz="1100" b="1" i="1" dirty="0"/>
              <a:t>ユーザー</a:t>
            </a:r>
            <a:r>
              <a:rPr lang="en-US" altLang="ja-JP" sz="1100" b="1" i="1" dirty="0"/>
              <a:t>1</a:t>
            </a:r>
            <a:r>
              <a:rPr lang="ja-JP" altLang="en-US" sz="1100" b="1" i="1" dirty="0"/>
              <a:t>回まで</a:t>
            </a:r>
            <a:endParaRPr lang="en-US" altLang="ja-JP" sz="1100" b="1" i="1" dirty="0"/>
          </a:p>
        </p:txBody>
      </p:sp>
      <p:cxnSp>
        <p:nvCxnSpPr>
          <p:cNvPr id="23" name="直線コネクタ 22">
            <a:extLst>
              <a:ext uri="{FF2B5EF4-FFF2-40B4-BE49-F238E27FC236}">
                <a16:creationId xmlns:a16="http://schemas.microsoft.com/office/drawing/2014/main" id="{337986F9-8958-40B6-AA3F-82251AEE312B}"/>
              </a:ext>
            </a:extLst>
          </p:cNvPr>
          <p:cNvCxnSpPr>
            <a:cxnSpLocks/>
          </p:cNvCxnSpPr>
          <p:nvPr/>
        </p:nvCxnSpPr>
        <p:spPr>
          <a:xfrm flipH="1">
            <a:off x="1013074" y="3922005"/>
            <a:ext cx="420356" cy="158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E5A44CCD-BA5F-4C2B-9258-7E6ACA7E3198}"/>
              </a:ext>
            </a:extLst>
          </p:cNvPr>
          <p:cNvSpPr txBox="1"/>
          <p:nvPr/>
        </p:nvSpPr>
        <p:spPr>
          <a:xfrm>
            <a:off x="183010" y="5564405"/>
            <a:ext cx="1836501" cy="261610"/>
          </a:xfrm>
          <a:prstGeom prst="rect">
            <a:avLst/>
          </a:prstGeom>
          <a:noFill/>
          <a:ln>
            <a:solidFill>
              <a:schemeClr val="tx1"/>
            </a:solidFill>
          </a:ln>
        </p:spPr>
        <p:txBody>
          <a:bodyPr wrap="square" rtlCol="0">
            <a:spAutoFit/>
          </a:bodyPr>
          <a:lstStyle/>
          <a:p>
            <a:r>
              <a:rPr lang="ja-JP" altLang="en-US" sz="1100" b="1" i="1" dirty="0"/>
              <a:t>感想画面のページ遷移</a:t>
            </a:r>
            <a:endParaRPr lang="en-US" altLang="ja-JP" sz="1100" b="1" i="1" dirty="0"/>
          </a:p>
        </p:txBody>
      </p:sp>
    </p:spTree>
    <p:extLst>
      <p:ext uri="{BB962C8B-B14F-4D97-AF65-F5344CB8AC3E}">
        <p14:creationId xmlns:p14="http://schemas.microsoft.com/office/powerpoint/2010/main" val="319291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45ED9-43F5-4188-B0D4-7CF7A189361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9B6B07-9CEF-4486-B1C0-531F67BE5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FE49838-9E22-4D62-A9D6-9182A511FB92}"/>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1CB804A1-EC02-4E7A-9C5B-3A7CC97010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D8FE72-0C3F-42AF-820C-A4AD43C407A2}"/>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370643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6DCDA3-9818-4D13-88C1-FCD32E42FA7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88C7A3-DA19-40A8-8AAE-C14121B1CC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6FC248-EAF0-491A-9998-359F7A9828FE}"/>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92B8575D-80E0-4748-ACB0-2737622D08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99C776-3FE7-4B55-B666-8AB80CCE417D}"/>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366426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9AB2D5-9940-4FFB-899A-DBDDC86DA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FF06BF-58F8-4709-962C-BBA092C99D0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C58D7E-0027-45D4-8324-F6477A559ECF}"/>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D22C6E41-F04B-478B-B7B5-B7F36DEACD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22A167-1B3A-4901-9852-39D330E928DA}"/>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323603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CD20CC-FAD2-4DBE-88D8-2096F489B8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5452EE-C254-4EDA-930D-659BD34302B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739396-FFE7-4D2E-80D1-9B487AE764CD}"/>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7FAE064F-7982-4A0D-B6B3-2FA9F3976F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C3039C-D066-4A08-B623-2F3186EF2223}"/>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111359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07DDB-A2F2-4E9C-A47C-A69B28A3A6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5C7A16-376C-473A-9BAF-1D57607C8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76208F-9635-4456-A3BC-757418B6C4B0}"/>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056A93A9-6FF4-4A66-97DF-05D8A71E6D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8F2B5C-6B33-45A5-8E0A-F441CB39033E}"/>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249543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FC982-3A64-4CBE-A45A-E4260E23069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E81AD0-F917-4556-BD40-F9695A758E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EFF5A27-3A75-4CB9-B4C7-0EC71A13D78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058EF0-DE6B-4DB9-98B5-BBC64F535E32}"/>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6" name="フッター プレースホルダー 5">
            <a:extLst>
              <a:ext uri="{FF2B5EF4-FFF2-40B4-BE49-F238E27FC236}">
                <a16:creationId xmlns:a16="http://schemas.microsoft.com/office/drawing/2014/main" id="{C8BD70FC-50E5-4F54-9535-9981F9109A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8A4264-6B40-4D5E-9107-E085D9FAA5CC}"/>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374195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C18D32-0A4F-4E63-AE86-B0202DB056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3D7D46-EE6A-4D32-8D5C-33C94EFA7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D08A0C6-A0D9-460A-8A42-439CC6959C1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3492E4-9958-498A-A529-8D54783F4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8769EC-B8DA-47E7-894A-18786269E0A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6143184-5BDF-4E43-A6F8-6BB12F4F81FF}"/>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8" name="フッター プレースホルダー 7">
            <a:extLst>
              <a:ext uri="{FF2B5EF4-FFF2-40B4-BE49-F238E27FC236}">
                <a16:creationId xmlns:a16="http://schemas.microsoft.com/office/drawing/2014/main" id="{4BD4EF35-EAB0-484E-A46D-C13B7874EAA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AAA2ABD-ED08-4D16-8DF9-B882ACA1C56F}"/>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385709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E5635-8A28-437E-A3D8-601ACBD102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2BF5833-4529-433F-A1B1-B5C7F1CD8D4B}"/>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4" name="フッター プレースホルダー 3">
            <a:extLst>
              <a:ext uri="{FF2B5EF4-FFF2-40B4-BE49-F238E27FC236}">
                <a16:creationId xmlns:a16="http://schemas.microsoft.com/office/drawing/2014/main" id="{4DEE66EC-6AE7-4566-9A79-CFFD1D00C0C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83D9FDB-3098-44BF-B53F-21E716B1C5A5}"/>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220062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27F334-927D-43F0-BEC3-6E799386EE1E}"/>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3" name="フッター プレースホルダー 2">
            <a:extLst>
              <a:ext uri="{FF2B5EF4-FFF2-40B4-BE49-F238E27FC236}">
                <a16:creationId xmlns:a16="http://schemas.microsoft.com/office/drawing/2014/main" id="{04233153-EFCB-457E-9D88-A14C2A08003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BC6DE7-6442-40FA-9E24-67B35C329431}"/>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67704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42E9B-9BA4-4290-989C-5DF0BC25C4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D5341E-2F15-4C24-838A-08A42BC8A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BBB8FBB-E321-4CC0-9E44-0381057A1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9C3F53-3F73-4EDE-91F3-D6186FD02A2D}"/>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6" name="フッター プレースホルダー 5">
            <a:extLst>
              <a:ext uri="{FF2B5EF4-FFF2-40B4-BE49-F238E27FC236}">
                <a16:creationId xmlns:a16="http://schemas.microsoft.com/office/drawing/2014/main" id="{080E40AC-2D29-4D1B-A09F-10D9BBE9A1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392FB7-9631-4D04-9463-B41643838E2A}"/>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4892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3DE5A8-40CA-411D-89BD-0487106ED3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485DCA-7667-4EE5-813C-6D8E47330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4CB1374-B4A1-4E21-A0D5-7DE7AD5A4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296C3E-B9F3-4A73-B739-262963BFD56C}"/>
              </a:ext>
            </a:extLst>
          </p:cNvPr>
          <p:cNvSpPr>
            <a:spLocks noGrp="1"/>
          </p:cNvSpPr>
          <p:nvPr>
            <p:ph type="dt" sz="half" idx="10"/>
          </p:nvPr>
        </p:nvSpPr>
        <p:spPr/>
        <p:txBody>
          <a:bodyPr/>
          <a:lstStyle/>
          <a:p>
            <a:fld id="{7D07C0DE-1E7A-45F7-ABE2-9DE744A82603}" type="datetimeFigureOut">
              <a:rPr kumimoji="1" lang="ja-JP" altLang="en-US" smtClean="0"/>
              <a:t>2021/1/14</a:t>
            </a:fld>
            <a:endParaRPr kumimoji="1" lang="ja-JP" altLang="en-US"/>
          </a:p>
        </p:txBody>
      </p:sp>
      <p:sp>
        <p:nvSpPr>
          <p:cNvPr id="6" name="フッター プレースホルダー 5">
            <a:extLst>
              <a:ext uri="{FF2B5EF4-FFF2-40B4-BE49-F238E27FC236}">
                <a16:creationId xmlns:a16="http://schemas.microsoft.com/office/drawing/2014/main" id="{9C160953-959E-4757-9108-ACE8C3FD06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D3B768-FDD3-4278-BC68-9EA694C271F1}"/>
              </a:ext>
            </a:extLst>
          </p:cNvPr>
          <p:cNvSpPr>
            <a:spLocks noGrp="1"/>
          </p:cNvSpPr>
          <p:nvPr>
            <p:ph type="sldNum" sz="quarter" idx="12"/>
          </p:nvPr>
        </p:nvSpPr>
        <p:spPr/>
        <p:txBody>
          <a:body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242285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426047-A548-42B5-BA4F-5E495A19E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AEF7E1-EC18-48A0-8955-9D1040E3B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3F81D8-1917-4070-B315-B24AC7FD9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7C0DE-1E7A-45F7-ABE2-9DE744A82603}"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DA825B5F-BF5C-46CB-8CD5-C997AC706F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1D214BE-756B-47C0-B806-86E3314B8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47AC0-F628-4549-ABF9-4551477CB1AC}" type="slidenum">
              <a:rPr kumimoji="1" lang="ja-JP" altLang="en-US" smtClean="0"/>
              <a:t>‹#›</a:t>
            </a:fld>
            <a:endParaRPr kumimoji="1" lang="ja-JP" altLang="en-US"/>
          </a:p>
        </p:txBody>
      </p:sp>
    </p:spTree>
    <p:extLst>
      <p:ext uri="{BB962C8B-B14F-4D97-AF65-F5344CB8AC3E}">
        <p14:creationId xmlns:p14="http://schemas.microsoft.com/office/powerpoint/2010/main" val="4025554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1E59A2-E2ED-4EF2-90E3-4BB5F41CC319}"/>
              </a:ext>
            </a:extLst>
          </p:cNvPr>
          <p:cNvSpPr>
            <a:spLocks noGrp="1"/>
          </p:cNvSpPr>
          <p:nvPr>
            <p:ph type="ctrTitle"/>
          </p:nvPr>
        </p:nvSpPr>
        <p:spPr/>
        <p:txBody>
          <a:bodyPr/>
          <a:lstStyle/>
          <a:p>
            <a:endParaRPr kumimoji="1" lang="ja-JP" altLang="en-US" dirty="0"/>
          </a:p>
        </p:txBody>
      </p:sp>
      <p:sp>
        <p:nvSpPr>
          <p:cNvPr id="3" name="字幕 2">
            <a:extLst>
              <a:ext uri="{FF2B5EF4-FFF2-40B4-BE49-F238E27FC236}">
                <a16:creationId xmlns:a16="http://schemas.microsoft.com/office/drawing/2014/main" id="{54FB8F2C-E16E-4AE3-BC1C-21B5A43CE2E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1591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78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15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85074-5F2B-4C81-8DF3-169599AFADE0}"/>
              </a:ext>
            </a:extLst>
          </p:cNvPr>
          <p:cNvSpPr>
            <a:spLocks noGrp="1"/>
          </p:cNvSpPr>
          <p:nvPr>
            <p:ph type="ctrTitle"/>
          </p:nvPr>
        </p:nvSpPr>
        <p:spPr/>
        <p:txBody>
          <a:bodyPr/>
          <a:lstStyle/>
          <a:p>
            <a:endParaRPr kumimoji="1" lang="ja-JP" altLang="en-US" dirty="0"/>
          </a:p>
        </p:txBody>
      </p:sp>
      <p:sp>
        <p:nvSpPr>
          <p:cNvPr id="3" name="字幕 2">
            <a:extLst>
              <a:ext uri="{FF2B5EF4-FFF2-40B4-BE49-F238E27FC236}">
                <a16:creationId xmlns:a16="http://schemas.microsoft.com/office/drawing/2014/main" id="{87BB4770-F4AD-44C6-A25F-A4AB89D77F3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07477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C7EFA-891A-4071-8090-0EC42EDF51B0}"/>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CA1A5CF1-D22B-402C-A973-F2F3852A0C9E}"/>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4505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F5E74-34DE-439F-B7A7-075702D9D91D}"/>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DCA2126A-F930-4480-8CD9-72D2F489E4C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15912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87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45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97BB8-D3CC-4754-9027-F7BF9ACB340B}"/>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784C7EB3-8336-406E-983D-2D9DB02960A3}"/>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60698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0558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858</Words>
  <Application>Microsoft Office PowerPoint</Application>
  <PresentationFormat>ワイド画面</PresentationFormat>
  <Paragraphs>111</Paragraphs>
  <Slides>10</Slides>
  <Notes>10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keita</dc:creator>
  <cp:lastModifiedBy>keita</cp:lastModifiedBy>
  <cp:revision>14</cp:revision>
  <dcterms:created xsi:type="dcterms:W3CDTF">2021-01-14T12:41:34Z</dcterms:created>
  <dcterms:modified xsi:type="dcterms:W3CDTF">2021-01-14T13:54:10Z</dcterms:modified>
</cp:coreProperties>
</file>