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9"/>
  </p:notesMasterIdLst>
  <p:sldIdLst>
    <p:sldId id="256" r:id="rId3"/>
    <p:sldId id="266" r:id="rId4"/>
    <p:sldId id="267" r:id="rId5"/>
    <p:sldId id="257" r:id="rId6"/>
    <p:sldId id="258" r:id="rId7"/>
    <p:sldId id="259" r:id="rId8"/>
    <p:sldId id="268" r:id="rId9"/>
    <p:sldId id="260" r:id="rId10"/>
    <p:sldId id="270" r:id="rId11"/>
    <p:sldId id="261" r:id="rId12"/>
    <p:sldId id="262" r:id="rId13"/>
    <p:sldId id="271" r:id="rId14"/>
    <p:sldId id="263" r:id="rId15"/>
    <p:sldId id="269" r:id="rId16"/>
    <p:sldId id="264" r:id="rId17"/>
    <p:sldId id="265"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Garamond" panose="020204040303010108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AC3804-8A0E-4BDD-BB54-94A2482DBA38}">
  <a:tblStyle styleId="{BAAC3804-8A0E-4BDD-BB54-94A2482DBA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5" name="Google Shape;2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bdcb1b552_5_1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40" name="Google Shape;340;g3bdcb1b552_5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bdcb1b552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bdcb1b552_3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2834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c4e5d9d8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c4e5d9d87_0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bdcb1b552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bdcb1b552_3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407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These word clouds show the association between certain words and each type of cancer. These were generated from the final, curated dictionary of words from both the medical thesaurus and the reports themselves</a:t>
            </a:r>
            <a:endParaRPr/>
          </a:p>
        </p:txBody>
      </p:sp>
      <p:sp>
        <p:nvSpPr>
          <p:cNvPr id="372" name="Google Shape;3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latin typeface="Calibri"/>
                <a:ea typeface="Calibri"/>
                <a:cs typeface="Calibri"/>
                <a:sym typeface="Calibri"/>
              </a:rPr>
              <a:t>Here we’ll add reports which had trickier sections, which led our model to choose a different cancer type. Our next step would ideally have been to generate a ruleset on top of our model so that these could be handled on a more narrow basis.</a:t>
            </a:r>
            <a:endParaRPr/>
          </a:p>
          <a:p>
            <a:pPr marL="0" marR="0" lvl="0" indent="0" algn="l" rtl="0">
              <a:spcBef>
                <a:spcPts val="0"/>
              </a:spcBef>
              <a:spcAft>
                <a:spcPts val="0"/>
              </a:spcAft>
              <a:buNone/>
            </a:pPr>
            <a:r>
              <a:rPr lang="en-US" sz="1200" b="0" i="0" u="none" strike="noStrike" cap="none">
                <a:latin typeface="Calibri"/>
                <a:ea typeface="Calibri"/>
                <a:cs typeface="Calibri"/>
                <a:sym typeface="Calibri"/>
              </a:rPr>
              <a:t>Negation, prior history of a different cancer, missing sections, and “OTHER” being a catch-all for any other type of reportable cancer were some of the major issues.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77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4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latin typeface="Calibri"/>
                <a:ea typeface="Calibri"/>
                <a:cs typeface="Calibri"/>
                <a:sym typeface="Calibri"/>
              </a:rPr>
              <a:t>http://www.orchardsoft.com/files/reports/OrchardPathologyPatientReportExamples.pdf</a:t>
            </a:r>
            <a:endParaRPr sz="1200" b="0" i="0" u="none" strike="noStrike" cap="none">
              <a:latin typeface="Calibri"/>
              <a:ea typeface="Calibri"/>
              <a:cs typeface="Calibri"/>
              <a:sym typeface="Calibri"/>
            </a:endParaRPr>
          </a:p>
          <a:p>
            <a:pPr marL="0" marR="0" lvl="0" indent="0" algn="l" rtl="0">
              <a:spcBef>
                <a:spcPts val="0"/>
              </a:spcBef>
              <a:spcAft>
                <a:spcPts val="0"/>
              </a:spcAft>
              <a:buNone/>
            </a:pPr>
            <a:r>
              <a:rPr lang="en-US" sz="1200" b="0" i="0" u="none" strike="noStrike" cap="none">
                <a:latin typeface="Calibri"/>
                <a:ea typeface="Calibri"/>
                <a:cs typeface="Calibri"/>
                <a:sym typeface="Calibri"/>
              </a:rPr>
              <a:t>We had to make sense of a similar block of text. Our data had special characters (e.g. \\XOD, highlighted) that had to be cleaned up first before looking at the data</a:t>
            </a:r>
            <a:r>
              <a:rPr lang="en-US"/>
              <a:t>, which we added to simulate what our data looked like.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During our process we formatted our reports similarly to this in case we needed to look at individual ones</a:t>
            </a:r>
            <a:endParaRPr/>
          </a:p>
        </p:txBody>
      </p:sp>
      <p:sp>
        <p:nvSpPr>
          <p:cNvPr id="322" name="Google Shape;3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531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bdcb1b552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bdcb1b552_1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bdcb1b55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bdcb1b552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259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x">
  <p:cSld name="TITLE_AND_BODY">
    <p:spTree>
      <p:nvGrpSpPr>
        <p:cNvPr id="1" name="Shape 9"/>
        <p:cNvGrpSpPr/>
        <p:nvPr/>
      </p:nvGrpSpPr>
      <p:grpSpPr>
        <a:xfrm>
          <a:off x="0" y="0"/>
          <a:ext cx="0" cy="0"/>
          <a:chOff x="0" y="0"/>
          <a:chExt cx="0" cy="0"/>
        </a:xfrm>
      </p:grpSpPr>
      <p:cxnSp>
        <p:nvCxnSpPr>
          <p:cNvPr id="10" name="Google Shape;10;p2"/>
          <p:cNvCxnSpPr/>
          <p:nvPr/>
        </p:nvCxnSpPr>
        <p:spPr>
          <a:xfrm rot="10800000" flipH="1">
            <a:off x="437882" y="6536028"/>
            <a:ext cx="10892106" cy="6441"/>
          </a:xfrm>
          <a:prstGeom prst="straightConnector1">
            <a:avLst/>
          </a:prstGeom>
          <a:noFill/>
          <a:ln w="38100" cap="flat" cmpd="sng">
            <a:solidFill>
              <a:srgbClr val="9FC0E9"/>
            </a:solidFill>
            <a:prstDash val="solid"/>
            <a:miter lim="8000"/>
            <a:headEnd type="none" w="sm" len="sm"/>
            <a:tailEnd type="none" w="sm" len="sm"/>
          </a:ln>
        </p:spPr>
      </p:cxnSp>
      <p:cxnSp>
        <p:nvCxnSpPr>
          <p:cNvPr id="11" name="Google Shape;11;p2"/>
          <p:cNvCxnSpPr/>
          <p:nvPr/>
        </p:nvCxnSpPr>
        <p:spPr>
          <a:xfrm rot="10800000" flipH="1">
            <a:off x="437881" y="471487"/>
            <a:ext cx="11431277" cy="51180"/>
          </a:xfrm>
          <a:prstGeom prst="straightConnector1">
            <a:avLst/>
          </a:prstGeom>
          <a:noFill/>
          <a:ln w="38100" cap="flat" cmpd="sng">
            <a:solidFill>
              <a:srgbClr val="9FC0E9"/>
            </a:solidFill>
            <a:prstDash val="solid"/>
            <a:miter lim="8000"/>
            <a:headEnd type="none" w="sm" len="sm"/>
            <a:tailEnd type="none" w="sm" len="sm"/>
          </a:ln>
        </p:spPr>
      </p:cxnSp>
      <p:sp>
        <p:nvSpPr>
          <p:cNvPr id="12" name="Google Shape;12;p2"/>
          <p:cNvSpPr txBox="1">
            <a:spLocks noGrp="1"/>
          </p:cNvSpPr>
          <p:nvPr>
            <p:ph type="sldNum" idx="12"/>
          </p:nvPr>
        </p:nvSpPr>
        <p:spPr>
          <a:xfrm>
            <a:off x="11565859" y="6388797"/>
            <a:ext cx="303298" cy="3073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888888"/>
              </a:buClr>
              <a:buSzPts val="1400"/>
              <a:buFont typeface="Century Gothic"/>
              <a:buNone/>
              <a:defRPr sz="1400" b="1" i="0" u="none" strike="noStrike" cap="none">
                <a:solidFill>
                  <a:srgbClr val="888888"/>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53" name="Google Shape;53;p12"/>
          <p:cNvSpPr txBox="1">
            <a:spLocks noGrp="1"/>
          </p:cNvSpPr>
          <p:nvPr>
            <p:ph type="body" idx="1"/>
          </p:nvPr>
        </p:nvSpPr>
        <p:spPr>
          <a:xfrm>
            <a:off x="5183187" y="987428"/>
            <a:ext cx="6172201" cy="4873626"/>
          </a:xfrm>
          <a:prstGeom prst="rect">
            <a:avLst/>
          </a:prstGeom>
          <a:noFill/>
          <a:ln>
            <a:noFill/>
          </a:ln>
        </p:spPr>
        <p:txBody>
          <a:bodyPr spcFirstLastPara="1" wrap="square" lIns="45700" tIns="45700" rIns="45700" bIns="45700" anchor="t" anchorCtr="0"/>
          <a:lstStyle>
            <a:lvl1pPr marL="457200" marR="0" lvl="0"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54" name="Google Shape;54;p12"/>
          <p:cNvSpPr txBox="1">
            <a:spLocks noGrp="1"/>
          </p:cNvSpPr>
          <p:nvPr>
            <p:ph type="body" idx="2"/>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55" name="Google Shape;55;p12"/>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58" name="Google Shape;58;p13"/>
          <p:cNvSpPr>
            <a:spLocks noGrp="1"/>
          </p:cNvSpPr>
          <p:nvPr>
            <p:ph type="pic" idx="2"/>
          </p:nvPr>
        </p:nvSpPr>
        <p:spPr>
          <a:xfrm>
            <a:off x="5183187" y="987428"/>
            <a:ext cx="6172201" cy="4873626"/>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59" name="Google Shape;59;p13"/>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1pPr>
            <a:lvl2pPr marL="914400" marR="0" lvl="1"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60" name="Google Shape;60;p13"/>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63" name="Google Shape;63;p1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64" name="Google Shape;64;p14"/>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724902" y="365125"/>
            <a:ext cx="2628901" cy="5811838"/>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838202" y="365125"/>
            <a:ext cx="7734301" cy="58118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68" name="Google Shape;68;p15"/>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9"/>
        <p:cNvGrpSpPr/>
        <p:nvPr/>
      </p:nvGrpSpPr>
      <p:grpSpPr>
        <a:xfrm>
          <a:off x="0" y="0"/>
          <a:ext cx="0" cy="0"/>
          <a:chOff x="0" y="0"/>
          <a:chExt cx="0" cy="0"/>
        </a:xfrm>
      </p:grpSpPr>
      <p:pic>
        <p:nvPicPr>
          <p:cNvPr id="70" name="Google Shape;70;p16" descr="Picture 6"/>
          <p:cNvPicPr preferRelativeResize="0"/>
          <p:nvPr/>
        </p:nvPicPr>
        <p:blipFill rotWithShape="1">
          <a:blip r:embed="rId2">
            <a:alphaModFix/>
          </a:blip>
          <a:srcRect/>
          <a:stretch/>
        </p:blipFill>
        <p:spPr>
          <a:xfrm>
            <a:off x="228603" y="137160"/>
            <a:ext cx="2179999" cy="868681"/>
          </a:xfrm>
          <a:prstGeom prst="rect">
            <a:avLst/>
          </a:prstGeom>
          <a:noFill/>
          <a:ln>
            <a:noFill/>
          </a:ln>
        </p:spPr>
      </p:pic>
      <p:sp>
        <p:nvSpPr>
          <p:cNvPr id="71" name="Google Shape;71;p16"/>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2"/>
        <p:cNvGrpSpPr/>
        <p:nvPr/>
      </p:nvGrpSpPr>
      <p:grpSpPr>
        <a:xfrm>
          <a:off x="0" y="0"/>
          <a:ext cx="0" cy="0"/>
          <a:chOff x="0" y="0"/>
          <a:chExt cx="0" cy="0"/>
        </a:xfrm>
      </p:grpSpPr>
      <p:sp>
        <p:nvSpPr>
          <p:cNvPr id="73" name="Google Shape;73;p17"/>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74" name="Google Shape;74;p17"/>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75" name="Google Shape;75;p17"/>
          <p:cNvSpPr/>
          <p:nvPr/>
        </p:nvSpPr>
        <p:spPr>
          <a:xfrm>
            <a:off x="10866119" y="6356351"/>
            <a:ext cx="1325881" cy="502920"/>
          </a:xfrm>
          <a:prstGeom prst="rect">
            <a:avLst/>
          </a:prstGeom>
          <a:solidFill>
            <a:srgbClr val="FFFFFF"/>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76" name="Google Shape;76;p17" descr="Picture 8"/>
          <p:cNvPicPr preferRelativeResize="0"/>
          <p:nvPr/>
        </p:nvPicPr>
        <p:blipFill rotWithShape="1">
          <a:blip r:embed="rId2">
            <a:alphaModFix/>
          </a:blip>
          <a:srcRect/>
          <a:stretch/>
        </p:blipFill>
        <p:spPr>
          <a:xfrm>
            <a:off x="10866119" y="6347885"/>
            <a:ext cx="1280161" cy="510115"/>
          </a:xfrm>
          <a:prstGeom prst="rect">
            <a:avLst/>
          </a:prstGeom>
          <a:noFill/>
          <a:ln>
            <a:noFill/>
          </a:ln>
        </p:spPr>
      </p:pic>
      <p:sp>
        <p:nvSpPr>
          <p:cNvPr id="77" name="Google Shape;77;p17"/>
          <p:cNvSpPr txBox="1">
            <a:spLocks noGrp="1"/>
          </p:cNvSpPr>
          <p:nvPr>
            <p:ph type="title"/>
          </p:nvPr>
        </p:nvSpPr>
        <p:spPr>
          <a:xfrm>
            <a:off x="317500" y="2351768"/>
            <a:ext cx="11557000" cy="819151"/>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5400"/>
              <a:buFont typeface="Garamond"/>
              <a:buNone/>
              <a:defRPr sz="54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8" name="Google Shape;78;p17"/>
          <p:cNvSpPr txBox="1">
            <a:spLocks noGrp="1"/>
          </p:cNvSpPr>
          <p:nvPr>
            <p:ph type="body" idx="1"/>
          </p:nvPr>
        </p:nvSpPr>
        <p:spPr>
          <a:xfrm>
            <a:off x="317500" y="3639349"/>
            <a:ext cx="11557000" cy="1252538"/>
          </a:xfrm>
          <a:prstGeom prst="rect">
            <a:avLst/>
          </a:prstGeom>
          <a:noFill/>
          <a:ln>
            <a:noFill/>
          </a:ln>
        </p:spPr>
        <p:txBody>
          <a:bodyPr spcFirstLastPara="1" wrap="square" lIns="0" tIns="0" rIns="0" bIns="0" anchor="t" anchorCtr="0"/>
          <a:lstStyle>
            <a:lvl1pPr marL="457200" marR="0" lvl="0"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1pPr>
            <a:lvl2pPr marL="914400" marR="0" lvl="1"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2pPr>
            <a:lvl3pPr marL="1371600" marR="0" lvl="2"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3pPr>
            <a:lvl4pPr marL="1828800" marR="0" lvl="3"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4pPr>
            <a:lvl5pPr marL="2286000" marR="0" lvl="4"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79" name="Google Shape;79;p17"/>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80" name="Google Shape;80;p17"/>
          <p:cNvSpPr/>
          <p:nvPr/>
        </p:nvSpPr>
        <p:spPr>
          <a:xfrm>
            <a:off x="0" y="528643"/>
            <a:ext cx="12192000" cy="501649"/>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 name="Google Shape;81;p17"/>
          <p:cNvSpPr txBox="1">
            <a:spLocks noGrp="1"/>
          </p:cNvSpPr>
          <p:nvPr>
            <p:ph type="body" idx="2"/>
          </p:nvPr>
        </p:nvSpPr>
        <p:spPr>
          <a:xfrm>
            <a:off x="317502" y="4915808"/>
            <a:ext cx="3768437" cy="838201"/>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82"/>
        <p:cNvGrpSpPr/>
        <p:nvPr/>
      </p:nvGrpSpPr>
      <p:grpSpPr>
        <a:xfrm>
          <a:off x="0" y="0"/>
          <a:ext cx="0" cy="0"/>
          <a:chOff x="0" y="0"/>
          <a:chExt cx="0" cy="0"/>
        </a:xfrm>
      </p:grpSpPr>
      <p:sp>
        <p:nvSpPr>
          <p:cNvPr id="83" name="Google Shape;83;p18"/>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84" name="Google Shape;84;p18"/>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85" name="Google Shape;85;p18"/>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86" name="Google Shape;86;p18"/>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2">
    <p:spTree>
      <p:nvGrpSpPr>
        <p:cNvPr id="1" name="Shape 87"/>
        <p:cNvGrpSpPr/>
        <p:nvPr/>
      </p:nvGrpSpPr>
      <p:grpSpPr>
        <a:xfrm>
          <a:off x="0" y="0"/>
          <a:ext cx="0" cy="0"/>
          <a:chOff x="0" y="0"/>
          <a:chExt cx="0" cy="0"/>
        </a:xfrm>
      </p:grpSpPr>
      <p:sp>
        <p:nvSpPr>
          <p:cNvPr id="88" name="Google Shape;88;p19"/>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89" name="Google Shape;89;p19"/>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90" name="Google Shape;90;p19"/>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91" name="Google Shape;91;p19"/>
          <p:cNvSpPr/>
          <p:nvPr/>
        </p:nvSpPr>
        <p:spPr>
          <a:xfrm>
            <a:off x="141515" y="375558"/>
            <a:ext cx="11974287" cy="63681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2">
    <p:spTree>
      <p:nvGrpSpPr>
        <p:cNvPr id="1" name="Shape 92"/>
        <p:cNvGrpSpPr/>
        <p:nvPr/>
      </p:nvGrpSpPr>
      <p:grpSpPr>
        <a:xfrm>
          <a:off x="0" y="0"/>
          <a:ext cx="0" cy="0"/>
          <a:chOff x="0" y="0"/>
          <a:chExt cx="0" cy="0"/>
        </a:xfrm>
      </p:grpSpPr>
      <p:sp>
        <p:nvSpPr>
          <p:cNvPr id="93" name="Google Shape;93;p20"/>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94" name="Google Shape;94;p20"/>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95" name="Google Shape;95;p20"/>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96" name="Google Shape;96;p20"/>
          <p:cNvSpPr txBox="1">
            <a:spLocks noGrp="1"/>
          </p:cNvSpPr>
          <p:nvPr>
            <p:ph type="body" idx="1"/>
          </p:nvPr>
        </p:nvSpPr>
        <p:spPr>
          <a:xfrm>
            <a:off x="320196" y="887767"/>
            <a:ext cx="11551613" cy="5289197"/>
          </a:xfrm>
          <a:prstGeom prst="rect">
            <a:avLst/>
          </a:prstGeom>
          <a:noFill/>
          <a:ln>
            <a:noFill/>
          </a:ln>
        </p:spPr>
        <p:txBody>
          <a:bodyPr spcFirstLastPara="1" wrap="square" lIns="45700" tIns="45700" rIns="45700" bIns="4570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97" name="Google Shape;97;p20"/>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SE THIS">
  <p:cSld name="USE THIS">
    <p:spTree>
      <p:nvGrpSpPr>
        <p:cNvPr id="1" name="Shape 13"/>
        <p:cNvGrpSpPr/>
        <p:nvPr/>
      </p:nvGrpSpPr>
      <p:grpSpPr>
        <a:xfrm>
          <a:off x="0" y="0"/>
          <a:ext cx="0" cy="0"/>
          <a:chOff x="0" y="0"/>
          <a:chExt cx="0" cy="0"/>
        </a:xfrm>
      </p:grpSpPr>
      <p:sp>
        <p:nvSpPr>
          <p:cNvPr id="14" name="Google Shape;14;p3"/>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5" name="Google Shape;15;p3"/>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6" name="Google Shape;16;p3"/>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7" name="Google Shape;17;p3"/>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8" name="Google Shape;18;p3"/>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8"/>
        <p:cNvGrpSpPr/>
        <p:nvPr/>
      </p:nvGrpSpPr>
      <p:grpSpPr>
        <a:xfrm>
          <a:off x="0" y="0"/>
          <a:ext cx="0" cy="0"/>
          <a:chOff x="0" y="0"/>
          <a:chExt cx="0" cy="0"/>
        </a:xfrm>
      </p:grpSpPr>
      <p:sp>
        <p:nvSpPr>
          <p:cNvPr id="99" name="Google Shape;99;p21"/>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00" name="Google Shape;100;p21"/>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01" name="Google Shape;101;p21"/>
          <p:cNvSpPr txBox="1">
            <a:spLocks noGrp="1"/>
          </p:cNvSpPr>
          <p:nvPr>
            <p:ph type="title"/>
          </p:nvPr>
        </p:nvSpPr>
        <p:spPr>
          <a:xfrm>
            <a:off x="317500" y="2351768"/>
            <a:ext cx="11557000" cy="819151"/>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5400"/>
              <a:buFont typeface="Garamond"/>
              <a:buNone/>
              <a:defRPr sz="54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02" name="Google Shape;102;p21"/>
          <p:cNvSpPr txBox="1">
            <a:spLocks noGrp="1"/>
          </p:cNvSpPr>
          <p:nvPr>
            <p:ph type="body" idx="1"/>
          </p:nvPr>
        </p:nvSpPr>
        <p:spPr>
          <a:xfrm>
            <a:off x="317500" y="3170922"/>
            <a:ext cx="11557000" cy="1252538"/>
          </a:xfrm>
          <a:prstGeom prst="rect">
            <a:avLst/>
          </a:prstGeom>
          <a:noFill/>
          <a:ln>
            <a:noFill/>
          </a:ln>
        </p:spPr>
        <p:txBody>
          <a:bodyPr spcFirstLastPara="1" wrap="square" lIns="0" tIns="0" rIns="0" bIns="0" anchor="t" anchorCtr="0"/>
          <a:lstStyle>
            <a:lvl1pPr marL="457200" marR="0" lvl="0"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1pPr>
            <a:lvl2pPr marL="914400" marR="0" lvl="1"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2pPr>
            <a:lvl3pPr marL="1371600" marR="0" lvl="2"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3pPr>
            <a:lvl4pPr marL="1828800" marR="0" lvl="3"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4pPr>
            <a:lvl5pPr marL="2286000" marR="0" lvl="4"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03" name="Google Shape;103;p21"/>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04" name="Google Shape;104;p21"/>
          <p:cNvSpPr/>
          <p:nvPr/>
        </p:nvSpPr>
        <p:spPr>
          <a:xfrm>
            <a:off x="0" y="528643"/>
            <a:ext cx="12192000" cy="501649"/>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05" name="Google Shape;105;p21"/>
          <p:cNvCxnSpPr/>
          <p:nvPr/>
        </p:nvCxnSpPr>
        <p:spPr>
          <a:xfrm>
            <a:off x="320195" y="3037572"/>
            <a:ext cx="11551614" cy="2"/>
          </a:xfrm>
          <a:prstGeom prst="straightConnector1">
            <a:avLst/>
          </a:prstGeom>
          <a:noFill/>
          <a:ln w="19050" cap="flat" cmpd="sng">
            <a:solidFill>
              <a:srgbClr val="55565B"/>
            </a:solidFill>
            <a:prstDash val="solid"/>
            <a:miter lim="8000"/>
            <a:headEnd type="none" w="sm" len="sm"/>
            <a:tailEnd type="none" w="sm" len="sm"/>
          </a:ln>
        </p:spPr>
      </p:cxnSp>
      <p:sp>
        <p:nvSpPr>
          <p:cNvPr id="106" name="Google Shape;106;p21"/>
          <p:cNvSpPr txBox="1">
            <a:spLocks noGrp="1"/>
          </p:cNvSpPr>
          <p:nvPr>
            <p:ph type="body" idx="2"/>
          </p:nvPr>
        </p:nvSpPr>
        <p:spPr>
          <a:xfrm>
            <a:off x="317502" y="4423455"/>
            <a:ext cx="3768437" cy="838201"/>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USE THIS">
  <p:cSld name="1_USE THIS">
    <p:spTree>
      <p:nvGrpSpPr>
        <p:cNvPr id="1" name="Shape 107"/>
        <p:cNvGrpSpPr/>
        <p:nvPr/>
      </p:nvGrpSpPr>
      <p:grpSpPr>
        <a:xfrm>
          <a:off x="0" y="0"/>
          <a:ext cx="0" cy="0"/>
          <a:chOff x="0" y="0"/>
          <a:chExt cx="0" cy="0"/>
        </a:xfrm>
      </p:grpSpPr>
      <p:sp>
        <p:nvSpPr>
          <p:cNvPr id="108" name="Google Shape;108;p22"/>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09" name="Google Shape;109;p22"/>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10" name="Google Shape;110;p22"/>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11" name="Google Shape;111;p22"/>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12" name="Google Shape;112;p22"/>
          <p:cNvSpPr txBox="1">
            <a:spLocks noGrp="1"/>
          </p:cNvSpPr>
          <p:nvPr>
            <p:ph type="body" idx="1"/>
          </p:nvPr>
        </p:nvSpPr>
        <p:spPr>
          <a:xfrm>
            <a:off x="320196" y="730134"/>
            <a:ext cx="11551613" cy="5446829"/>
          </a:xfrm>
          <a:prstGeom prst="rect">
            <a:avLst/>
          </a:prstGeom>
          <a:noFill/>
          <a:ln>
            <a:noFill/>
          </a:ln>
        </p:spPr>
        <p:txBody>
          <a:bodyPr spcFirstLastPara="1" wrap="square" lIns="0" tIns="0" rIns="0" bIns="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13"/>
        <p:cNvGrpSpPr/>
        <p:nvPr/>
      </p:nvGrpSpPr>
      <p:grpSpPr>
        <a:xfrm>
          <a:off x="0" y="0"/>
          <a:ext cx="0" cy="0"/>
          <a:chOff x="0" y="0"/>
          <a:chExt cx="0" cy="0"/>
        </a:xfrm>
      </p:grpSpPr>
      <p:sp>
        <p:nvSpPr>
          <p:cNvPr id="114" name="Google Shape;114;p23"/>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15" name="Google Shape;115;p23"/>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16" name="Google Shape;116;p23"/>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17" name="Google Shape;117;p23"/>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118"/>
        <p:cNvGrpSpPr/>
        <p:nvPr/>
      </p:nvGrpSpPr>
      <p:grpSpPr>
        <a:xfrm>
          <a:off x="0" y="0"/>
          <a:ext cx="0" cy="0"/>
          <a:chOff x="0" y="0"/>
          <a:chExt cx="0" cy="0"/>
        </a:xfrm>
      </p:grpSpPr>
      <p:sp>
        <p:nvSpPr>
          <p:cNvPr id="119" name="Google Shape;119;p24"/>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20" name="Google Shape;120;p24"/>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21" name="Google Shape;121;p24"/>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22" name="Google Shape;122;p24"/>
          <p:cNvSpPr/>
          <p:nvPr/>
        </p:nvSpPr>
        <p:spPr>
          <a:xfrm>
            <a:off x="141515" y="375558"/>
            <a:ext cx="11974287" cy="63681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23"/>
        <p:cNvGrpSpPr/>
        <p:nvPr/>
      </p:nvGrpSpPr>
      <p:grpSpPr>
        <a:xfrm>
          <a:off x="0" y="0"/>
          <a:ext cx="0" cy="0"/>
          <a:chOff x="0" y="0"/>
          <a:chExt cx="0" cy="0"/>
        </a:xfrm>
      </p:grpSpPr>
      <p:sp>
        <p:nvSpPr>
          <p:cNvPr id="124" name="Google Shape;124;p25"/>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25" name="Google Shape;125;p25"/>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26" name="Google Shape;126;p25"/>
          <p:cNvSpPr txBox="1">
            <a:spLocks noGrp="1"/>
          </p:cNvSpPr>
          <p:nvPr>
            <p:ph type="sldNum" idx="12"/>
          </p:nvPr>
        </p:nvSpPr>
        <p:spPr>
          <a:xfrm>
            <a:off x="11565859" y="6388797"/>
            <a:ext cx="303298" cy="3073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cxnSp>
        <p:nvCxnSpPr>
          <p:cNvPr id="127" name="Google Shape;127;p25"/>
          <p:cNvCxnSpPr/>
          <p:nvPr/>
        </p:nvCxnSpPr>
        <p:spPr>
          <a:xfrm rot="10800000" flipH="1">
            <a:off x="437882" y="6536028"/>
            <a:ext cx="10892106" cy="6441"/>
          </a:xfrm>
          <a:prstGeom prst="straightConnector1">
            <a:avLst/>
          </a:prstGeom>
          <a:noFill/>
          <a:ln w="38100" cap="flat" cmpd="sng">
            <a:solidFill>
              <a:schemeClr val="accent6"/>
            </a:solidFill>
            <a:prstDash val="solid"/>
            <a:miter lim="8000"/>
            <a:headEnd type="none" w="sm" len="sm"/>
            <a:tailEnd type="none" w="sm" len="sm"/>
          </a:ln>
        </p:spPr>
      </p:cxnSp>
      <p:cxnSp>
        <p:nvCxnSpPr>
          <p:cNvPr id="128" name="Google Shape;128;p25"/>
          <p:cNvCxnSpPr/>
          <p:nvPr/>
        </p:nvCxnSpPr>
        <p:spPr>
          <a:xfrm rot="10800000" flipH="1">
            <a:off x="437880" y="471487"/>
            <a:ext cx="11431277" cy="51180"/>
          </a:xfrm>
          <a:prstGeom prst="straightConnector1">
            <a:avLst/>
          </a:prstGeom>
          <a:noFill/>
          <a:ln w="38100" cap="flat" cmpd="sng">
            <a:solidFill>
              <a:schemeClr val="accent6"/>
            </a:solidFill>
            <a:prstDash val="solid"/>
            <a:miter lim="8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USE THIS" type="tx">
  <p:cSld name="TITLE_AND_BODY">
    <p:spTree>
      <p:nvGrpSpPr>
        <p:cNvPr id="1" name="Shape 133"/>
        <p:cNvGrpSpPr/>
        <p:nvPr/>
      </p:nvGrpSpPr>
      <p:grpSpPr>
        <a:xfrm>
          <a:off x="0" y="0"/>
          <a:ext cx="0" cy="0"/>
          <a:chOff x="0" y="0"/>
          <a:chExt cx="0" cy="0"/>
        </a:xfrm>
      </p:grpSpPr>
      <p:sp>
        <p:nvSpPr>
          <p:cNvPr id="134" name="Google Shape;134;p27"/>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35" name="Google Shape;135;p27"/>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36" name="Google Shape;136;p27"/>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37" name="Google Shape;137;p27"/>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38" name="Google Shape;138;p27"/>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lstStyle>
            <a:lvl1pPr marR="0" lvl="0" algn="ctr" rtl="0">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41" name="Google Shape;141;p28"/>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lstStyle>
            <a:lvl1pPr marL="457200" marR="0" lvl="0"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1pPr>
            <a:lvl2pPr marL="914400" marR="0" lvl="1"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2pPr>
            <a:lvl3pPr marL="1371600" marR="0" lvl="2"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3pPr>
            <a:lvl4pPr marL="1828800" marR="0" lvl="3"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4pPr>
            <a:lvl5pPr marL="2286000" marR="0" lvl="4"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42" name="Google Shape;142;p28"/>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45" name="Google Shape;145;p2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46" name="Google Shape;146;p29"/>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831850" y="1709741"/>
            <a:ext cx="10515601" cy="2852738"/>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49" name="Google Shape;149;p30"/>
          <p:cNvSpPr txBox="1">
            <a:spLocks noGrp="1"/>
          </p:cNvSpPr>
          <p:nvPr>
            <p:ph type="body" idx="1"/>
          </p:nvPr>
        </p:nvSpPr>
        <p:spPr>
          <a:xfrm>
            <a:off x="831850" y="4589467"/>
            <a:ext cx="10515601" cy="1500188"/>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50" name="Google Shape;150;p30"/>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3" name="Google Shape;153;p31"/>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54" name="Google Shape;154;p31"/>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SE THIS">
  <p:cSld name="USE THIS 2">
    <p:spTree>
      <p:nvGrpSpPr>
        <p:cNvPr id="1" name="Shape 19"/>
        <p:cNvGrpSpPr/>
        <p:nvPr/>
      </p:nvGrpSpPr>
      <p:grpSpPr>
        <a:xfrm>
          <a:off x="0" y="0"/>
          <a:ext cx="0" cy="0"/>
          <a:chOff x="0" y="0"/>
          <a:chExt cx="0" cy="0"/>
        </a:xfrm>
      </p:grpSpPr>
      <p:sp>
        <p:nvSpPr>
          <p:cNvPr id="20" name="Google Shape;20;p4"/>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1" name="Google Shape;21;p4"/>
          <p:cNvCxnSpPr/>
          <p:nvPr/>
        </p:nvCxnSpPr>
        <p:spPr>
          <a:xfrm>
            <a:off x="320195" y="754885"/>
            <a:ext cx="11551615" cy="1"/>
          </a:xfrm>
          <a:prstGeom prst="straightConnector1">
            <a:avLst/>
          </a:prstGeom>
          <a:noFill/>
          <a:ln w="12700" cap="flat" cmpd="sng">
            <a:solidFill>
              <a:srgbClr val="9FC0E9"/>
            </a:solidFill>
            <a:prstDash val="solid"/>
            <a:miter lim="8000"/>
            <a:headEnd type="none" w="sm" len="sm"/>
            <a:tailEnd type="none" w="sm" len="sm"/>
          </a:ln>
        </p:spPr>
      </p:cxnSp>
      <p:sp>
        <p:nvSpPr>
          <p:cNvPr id="22" name="Google Shape;22;p4"/>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4" name="Google Shape;24;p4"/>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839787" y="365128"/>
            <a:ext cx="10515601"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7" name="Google Shape;157;p32"/>
          <p:cNvSpPr txBox="1">
            <a:spLocks noGrp="1"/>
          </p:cNvSpPr>
          <p:nvPr>
            <p:ph type="body" idx="1"/>
          </p:nvPr>
        </p:nvSpPr>
        <p:spPr>
          <a:xfrm>
            <a:off x="839788" y="1681163"/>
            <a:ext cx="5157789" cy="823913"/>
          </a:xfrm>
          <a:prstGeom prst="rect">
            <a:avLst/>
          </a:prstGeom>
          <a:noFill/>
          <a:ln>
            <a:noFill/>
          </a:ln>
        </p:spPr>
        <p:txBody>
          <a:bodyPr spcFirstLastPara="1" wrap="square" lIns="45700" tIns="45700" rIns="45700" bIns="45700" anchor="b" anchorCtr="0"/>
          <a:lstStyle>
            <a:lvl1pPr marL="457200" marR="0" lvl="0"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1pPr>
            <a:lvl2pPr marL="914400" marR="0" lvl="1"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58" name="Google Shape;158;p32"/>
          <p:cNvSpPr txBox="1">
            <a:spLocks noGrp="1"/>
          </p:cNvSpPr>
          <p:nvPr>
            <p:ph type="body" idx="2"/>
          </p:nvPr>
        </p:nvSpPr>
        <p:spPr>
          <a:xfrm>
            <a:off x="6172201" y="1681163"/>
            <a:ext cx="5183189" cy="823913"/>
          </a:xfrm>
          <a:prstGeom prst="rect">
            <a:avLst/>
          </a:prstGeom>
          <a:noFill/>
          <a:ln>
            <a:noFill/>
          </a:ln>
        </p:spPr>
        <p:txBody>
          <a:bodyPr spcFirstLastPara="1" wrap="square" lIns="45700" tIns="45700" rIns="45700" bIns="45700" anchor="b"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59" name="Google Shape;159;p32"/>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62" name="Google Shape;162;p33"/>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3"/>
        <p:cNvGrpSpPr/>
        <p:nvPr/>
      </p:nvGrpSpPr>
      <p:grpSpPr>
        <a:xfrm>
          <a:off x="0" y="0"/>
          <a:ext cx="0" cy="0"/>
          <a:chOff x="0" y="0"/>
          <a:chExt cx="0" cy="0"/>
        </a:xfrm>
      </p:grpSpPr>
      <p:sp>
        <p:nvSpPr>
          <p:cNvPr id="164" name="Google Shape;164;p34"/>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67" name="Google Shape;167;p35"/>
          <p:cNvSpPr txBox="1">
            <a:spLocks noGrp="1"/>
          </p:cNvSpPr>
          <p:nvPr>
            <p:ph type="body" idx="1"/>
          </p:nvPr>
        </p:nvSpPr>
        <p:spPr>
          <a:xfrm>
            <a:off x="5183187" y="987428"/>
            <a:ext cx="6172201" cy="4873626"/>
          </a:xfrm>
          <a:prstGeom prst="rect">
            <a:avLst/>
          </a:prstGeom>
          <a:noFill/>
          <a:ln>
            <a:noFill/>
          </a:ln>
        </p:spPr>
        <p:txBody>
          <a:bodyPr spcFirstLastPara="1" wrap="square" lIns="45700" tIns="45700" rIns="45700" bIns="45700" anchor="t" anchorCtr="0"/>
          <a:lstStyle>
            <a:lvl1pPr marL="457200" marR="0" lvl="0"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90000"/>
              </a:lnSpc>
              <a:spcBef>
                <a:spcPts val="10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68" name="Google Shape;168;p35"/>
          <p:cNvSpPr txBox="1">
            <a:spLocks noGrp="1"/>
          </p:cNvSpPr>
          <p:nvPr>
            <p:ph type="body" idx="2"/>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69" name="Google Shape;169;p35"/>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36"/>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72" name="Google Shape;172;p36"/>
          <p:cNvSpPr>
            <a:spLocks noGrp="1"/>
          </p:cNvSpPr>
          <p:nvPr>
            <p:ph type="pic" idx="2"/>
          </p:nvPr>
        </p:nvSpPr>
        <p:spPr>
          <a:xfrm>
            <a:off x="5183187" y="987428"/>
            <a:ext cx="6172201" cy="4873626"/>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73" name="Google Shape;173;p36"/>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1pPr>
            <a:lvl2pPr marL="914400" marR="0" lvl="1"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74" name="Google Shape;174;p36"/>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77" name="Google Shape;177;p37"/>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78" name="Google Shape;178;p37"/>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79"/>
        <p:cNvGrpSpPr/>
        <p:nvPr/>
      </p:nvGrpSpPr>
      <p:grpSpPr>
        <a:xfrm>
          <a:off x="0" y="0"/>
          <a:ext cx="0" cy="0"/>
          <a:chOff x="0" y="0"/>
          <a:chExt cx="0" cy="0"/>
        </a:xfrm>
      </p:grpSpPr>
      <p:sp>
        <p:nvSpPr>
          <p:cNvPr id="180" name="Google Shape;180;p38"/>
          <p:cNvSpPr txBox="1">
            <a:spLocks noGrp="1"/>
          </p:cNvSpPr>
          <p:nvPr>
            <p:ph type="title"/>
          </p:nvPr>
        </p:nvSpPr>
        <p:spPr>
          <a:xfrm>
            <a:off x="8724902" y="365125"/>
            <a:ext cx="2628901" cy="5811838"/>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81" name="Google Shape;181;p38"/>
          <p:cNvSpPr txBox="1">
            <a:spLocks noGrp="1"/>
          </p:cNvSpPr>
          <p:nvPr>
            <p:ph type="body" idx="1"/>
          </p:nvPr>
        </p:nvSpPr>
        <p:spPr>
          <a:xfrm>
            <a:off x="838202" y="365125"/>
            <a:ext cx="7734301" cy="58118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82" name="Google Shape;182;p38"/>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3"/>
        <p:cNvGrpSpPr/>
        <p:nvPr/>
      </p:nvGrpSpPr>
      <p:grpSpPr>
        <a:xfrm>
          <a:off x="0" y="0"/>
          <a:ext cx="0" cy="0"/>
          <a:chOff x="0" y="0"/>
          <a:chExt cx="0" cy="0"/>
        </a:xfrm>
      </p:grpSpPr>
      <p:pic>
        <p:nvPicPr>
          <p:cNvPr id="184" name="Google Shape;184;p39" descr="Picture 6"/>
          <p:cNvPicPr preferRelativeResize="0"/>
          <p:nvPr/>
        </p:nvPicPr>
        <p:blipFill rotWithShape="1">
          <a:blip r:embed="rId2">
            <a:alphaModFix/>
          </a:blip>
          <a:srcRect/>
          <a:stretch/>
        </p:blipFill>
        <p:spPr>
          <a:xfrm>
            <a:off x="228603" y="137160"/>
            <a:ext cx="2179999" cy="868681"/>
          </a:xfrm>
          <a:prstGeom prst="rect">
            <a:avLst/>
          </a:prstGeom>
          <a:noFill/>
          <a:ln>
            <a:noFill/>
          </a:ln>
        </p:spPr>
      </p:pic>
      <p:sp>
        <p:nvSpPr>
          <p:cNvPr id="185" name="Google Shape;185;p39"/>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6"/>
        <p:cNvGrpSpPr/>
        <p:nvPr/>
      </p:nvGrpSpPr>
      <p:grpSpPr>
        <a:xfrm>
          <a:off x="0" y="0"/>
          <a:ext cx="0" cy="0"/>
          <a:chOff x="0" y="0"/>
          <a:chExt cx="0" cy="0"/>
        </a:xfrm>
      </p:grpSpPr>
      <p:sp>
        <p:nvSpPr>
          <p:cNvPr id="187" name="Google Shape;187;p40"/>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88" name="Google Shape;188;p40"/>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89" name="Google Shape;189;p40"/>
          <p:cNvSpPr/>
          <p:nvPr/>
        </p:nvSpPr>
        <p:spPr>
          <a:xfrm>
            <a:off x="10866119" y="6356351"/>
            <a:ext cx="1325881" cy="502920"/>
          </a:xfrm>
          <a:prstGeom prst="rect">
            <a:avLst/>
          </a:prstGeom>
          <a:solidFill>
            <a:srgbClr val="FFFFFF"/>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90" name="Google Shape;190;p40" descr="Picture 8"/>
          <p:cNvPicPr preferRelativeResize="0"/>
          <p:nvPr/>
        </p:nvPicPr>
        <p:blipFill rotWithShape="1">
          <a:blip r:embed="rId2">
            <a:alphaModFix/>
          </a:blip>
          <a:srcRect/>
          <a:stretch/>
        </p:blipFill>
        <p:spPr>
          <a:xfrm>
            <a:off x="10866119" y="6347885"/>
            <a:ext cx="1280161" cy="510115"/>
          </a:xfrm>
          <a:prstGeom prst="rect">
            <a:avLst/>
          </a:prstGeom>
          <a:noFill/>
          <a:ln>
            <a:noFill/>
          </a:ln>
        </p:spPr>
      </p:pic>
      <p:sp>
        <p:nvSpPr>
          <p:cNvPr id="191" name="Google Shape;191;p40"/>
          <p:cNvSpPr txBox="1">
            <a:spLocks noGrp="1"/>
          </p:cNvSpPr>
          <p:nvPr>
            <p:ph type="title"/>
          </p:nvPr>
        </p:nvSpPr>
        <p:spPr>
          <a:xfrm>
            <a:off x="317500" y="2351768"/>
            <a:ext cx="11557000" cy="819151"/>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5400"/>
              <a:buFont typeface="Garamond"/>
              <a:buNone/>
              <a:defRPr sz="54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92" name="Google Shape;192;p40"/>
          <p:cNvSpPr txBox="1">
            <a:spLocks noGrp="1"/>
          </p:cNvSpPr>
          <p:nvPr>
            <p:ph type="body" idx="1"/>
          </p:nvPr>
        </p:nvSpPr>
        <p:spPr>
          <a:xfrm>
            <a:off x="317500" y="3639349"/>
            <a:ext cx="11557000" cy="1252538"/>
          </a:xfrm>
          <a:prstGeom prst="rect">
            <a:avLst/>
          </a:prstGeom>
          <a:noFill/>
          <a:ln>
            <a:noFill/>
          </a:ln>
        </p:spPr>
        <p:txBody>
          <a:bodyPr spcFirstLastPara="1" wrap="square" lIns="0" tIns="0" rIns="0" bIns="0" anchor="t" anchorCtr="0"/>
          <a:lstStyle>
            <a:lvl1pPr marL="457200" marR="0" lvl="0"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1pPr>
            <a:lvl2pPr marL="914400" marR="0" lvl="1"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2pPr>
            <a:lvl3pPr marL="1371600" marR="0" lvl="2"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3pPr>
            <a:lvl4pPr marL="1828800" marR="0" lvl="3"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4pPr>
            <a:lvl5pPr marL="2286000" marR="0" lvl="4"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93" name="Google Shape;193;p40"/>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94" name="Google Shape;194;p40"/>
          <p:cNvSpPr/>
          <p:nvPr/>
        </p:nvSpPr>
        <p:spPr>
          <a:xfrm>
            <a:off x="0" y="528643"/>
            <a:ext cx="12192000" cy="501649"/>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5" name="Google Shape;195;p40"/>
          <p:cNvSpPr txBox="1">
            <a:spLocks noGrp="1"/>
          </p:cNvSpPr>
          <p:nvPr>
            <p:ph type="body" idx="2"/>
          </p:nvPr>
        </p:nvSpPr>
        <p:spPr>
          <a:xfrm>
            <a:off x="317502" y="4915808"/>
            <a:ext cx="3768437" cy="838201"/>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96"/>
        <p:cNvGrpSpPr/>
        <p:nvPr/>
      </p:nvGrpSpPr>
      <p:grpSpPr>
        <a:xfrm>
          <a:off x="0" y="0"/>
          <a:ext cx="0" cy="0"/>
          <a:chOff x="0" y="0"/>
          <a:chExt cx="0" cy="0"/>
        </a:xfrm>
      </p:grpSpPr>
      <p:sp>
        <p:nvSpPr>
          <p:cNvPr id="197" name="Google Shape;197;p41"/>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198" name="Google Shape;198;p41"/>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199" name="Google Shape;199;p41"/>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00" name="Google Shape;200;p41"/>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lstStyle>
            <a:lvl1pPr marR="0" lvl="0" algn="ctr" rtl="0">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7" name="Google Shape;27;p5"/>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lstStyle>
            <a:lvl1pPr marL="457200" marR="0" lvl="0"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1pPr>
            <a:lvl2pPr marL="914400" marR="0" lvl="1"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2pPr>
            <a:lvl3pPr marL="1371600" marR="0" lvl="2"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3pPr>
            <a:lvl4pPr marL="1828800" marR="0" lvl="3"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4pPr>
            <a:lvl5pPr marL="2286000" marR="0" lvl="4" indent="-2286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28" name="Google Shape;28;p5"/>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2">
    <p:spTree>
      <p:nvGrpSpPr>
        <p:cNvPr id="1" name="Shape 201"/>
        <p:cNvGrpSpPr/>
        <p:nvPr/>
      </p:nvGrpSpPr>
      <p:grpSpPr>
        <a:xfrm>
          <a:off x="0" y="0"/>
          <a:ext cx="0" cy="0"/>
          <a:chOff x="0" y="0"/>
          <a:chExt cx="0" cy="0"/>
        </a:xfrm>
      </p:grpSpPr>
      <p:sp>
        <p:nvSpPr>
          <p:cNvPr id="202" name="Google Shape;202;p42"/>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03" name="Google Shape;203;p42"/>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04" name="Google Shape;204;p42"/>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05" name="Google Shape;205;p42"/>
          <p:cNvSpPr/>
          <p:nvPr/>
        </p:nvSpPr>
        <p:spPr>
          <a:xfrm>
            <a:off x="141515" y="375558"/>
            <a:ext cx="11974287" cy="63681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Content">
  <p:cSld name="Title and Content 2">
    <p:spTree>
      <p:nvGrpSpPr>
        <p:cNvPr id="1" name="Shape 206"/>
        <p:cNvGrpSpPr/>
        <p:nvPr/>
      </p:nvGrpSpPr>
      <p:grpSpPr>
        <a:xfrm>
          <a:off x="0" y="0"/>
          <a:ext cx="0" cy="0"/>
          <a:chOff x="0" y="0"/>
          <a:chExt cx="0" cy="0"/>
        </a:xfrm>
      </p:grpSpPr>
      <p:sp>
        <p:nvSpPr>
          <p:cNvPr id="207" name="Google Shape;207;p43"/>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08" name="Google Shape;208;p43"/>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09" name="Google Shape;209;p43"/>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10" name="Google Shape;210;p43"/>
          <p:cNvSpPr txBox="1">
            <a:spLocks noGrp="1"/>
          </p:cNvSpPr>
          <p:nvPr>
            <p:ph type="body" idx="1"/>
          </p:nvPr>
        </p:nvSpPr>
        <p:spPr>
          <a:xfrm>
            <a:off x="320196" y="887767"/>
            <a:ext cx="11551613" cy="5289197"/>
          </a:xfrm>
          <a:prstGeom prst="rect">
            <a:avLst/>
          </a:prstGeom>
          <a:noFill/>
          <a:ln>
            <a:noFill/>
          </a:ln>
        </p:spPr>
        <p:txBody>
          <a:bodyPr spcFirstLastPara="1" wrap="square" lIns="45700" tIns="45700" rIns="45700" bIns="4570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211" name="Google Shape;211;p43"/>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2"/>
        <p:cNvGrpSpPr/>
        <p:nvPr/>
      </p:nvGrpSpPr>
      <p:grpSpPr>
        <a:xfrm>
          <a:off x="0" y="0"/>
          <a:ext cx="0" cy="0"/>
          <a:chOff x="0" y="0"/>
          <a:chExt cx="0" cy="0"/>
        </a:xfrm>
      </p:grpSpPr>
      <p:sp>
        <p:nvSpPr>
          <p:cNvPr id="213" name="Google Shape;213;p44"/>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14" name="Google Shape;214;p44"/>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15" name="Google Shape;215;p44"/>
          <p:cNvSpPr txBox="1">
            <a:spLocks noGrp="1"/>
          </p:cNvSpPr>
          <p:nvPr>
            <p:ph type="title"/>
          </p:nvPr>
        </p:nvSpPr>
        <p:spPr>
          <a:xfrm>
            <a:off x="317500" y="2351768"/>
            <a:ext cx="11557000" cy="819151"/>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5400"/>
              <a:buFont typeface="Garamond"/>
              <a:buNone/>
              <a:defRPr sz="54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16" name="Google Shape;216;p44"/>
          <p:cNvSpPr txBox="1">
            <a:spLocks noGrp="1"/>
          </p:cNvSpPr>
          <p:nvPr>
            <p:ph type="body" idx="1"/>
          </p:nvPr>
        </p:nvSpPr>
        <p:spPr>
          <a:xfrm>
            <a:off x="317500" y="3170922"/>
            <a:ext cx="11557000" cy="1252538"/>
          </a:xfrm>
          <a:prstGeom prst="rect">
            <a:avLst/>
          </a:prstGeom>
          <a:noFill/>
          <a:ln>
            <a:noFill/>
          </a:ln>
        </p:spPr>
        <p:txBody>
          <a:bodyPr spcFirstLastPara="1" wrap="square" lIns="0" tIns="0" rIns="0" bIns="0" anchor="t" anchorCtr="0"/>
          <a:lstStyle>
            <a:lvl1pPr marL="457200" marR="0" lvl="0"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1pPr>
            <a:lvl2pPr marL="914400" marR="0" lvl="1"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2pPr>
            <a:lvl3pPr marL="1371600" marR="0" lvl="2"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3pPr>
            <a:lvl4pPr marL="1828800" marR="0" lvl="3"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4pPr>
            <a:lvl5pPr marL="2286000" marR="0" lvl="4" indent="-228600" algn="l" rtl="0">
              <a:lnSpc>
                <a:spcPct val="90000"/>
              </a:lnSpc>
              <a:spcBef>
                <a:spcPts val="0"/>
              </a:spcBef>
              <a:spcAft>
                <a:spcPts val="0"/>
              </a:spcAft>
              <a:buClr>
                <a:srgbClr val="A6A6A6"/>
              </a:buClr>
              <a:buSzPts val="2400"/>
              <a:buFont typeface="Arial"/>
              <a:buNone/>
              <a:defRPr sz="2400" b="0" i="0" u="none" strike="noStrike" cap="none">
                <a:solidFill>
                  <a:srgbClr val="A6A6A6"/>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217" name="Google Shape;217;p44"/>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18" name="Google Shape;218;p44"/>
          <p:cNvSpPr/>
          <p:nvPr/>
        </p:nvSpPr>
        <p:spPr>
          <a:xfrm>
            <a:off x="0" y="528643"/>
            <a:ext cx="12192000" cy="501649"/>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19" name="Google Shape;219;p44"/>
          <p:cNvCxnSpPr/>
          <p:nvPr/>
        </p:nvCxnSpPr>
        <p:spPr>
          <a:xfrm>
            <a:off x="320195" y="3037572"/>
            <a:ext cx="11551614" cy="2"/>
          </a:xfrm>
          <a:prstGeom prst="straightConnector1">
            <a:avLst/>
          </a:prstGeom>
          <a:noFill/>
          <a:ln w="19050" cap="flat" cmpd="sng">
            <a:solidFill>
              <a:srgbClr val="55565B"/>
            </a:solidFill>
            <a:prstDash val="solid"/>
            <a:miter lim="8000"/>
            <a:headEnd type="none" w="sm" len="sm"/>
            <a:tailEnd type="none" w="sm" len="sm"/>
          </a:ln>
        </p:spPr>
      </p:cxnSp>
      <p:sp>
        <p:nvSpPr>
          <p:cNvPr id="220" name="Google Shape;220;p44"/>
          <p:cNvSpPr txBox="1">
            <a:spLocks noGrp="1"/>
          </p:cNvSpPr>
          <p:nvPr>
            <p:ph type="body" idx="2"/>
          </p:nvPr>
        </p:nvSpPr>
        <p:spPr>
          <a:xfrm>
            <a:off x="317502" y="4423455"/>
            <a:ext cx="3768437" cy="838201"/>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USE THIS">
  <p:cSld name="1_USE THIS">
    <p:spTree>
      <p:nvGrpSpPr>
        <p:cNvPr id="1" name="Shape 221"/>
        <p:cNvGrpSpPr/>
        <p:nvPr/>
      </p:nvGrpSpPr>
      <p:grpSpPr>
        <a:xfrm>
          <a:off x="0" y="0"/>
          <a:ext cx="0" cy="0"/>
          <a:chOff x="0" y="0"/>
          <a:chExt cx="0" cy="0"/>
        </a:xfrm>
      </p:grpSpPr>
      <p:sp>
        <p:nvSpPr>
          <p:cNvPr id="222" name="Google Shape;222;p45"/>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3" name="Google Shape;223;p45"/>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24" name="Google Shape;224;p45"/>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25" name="Google Shape;225;p45"/>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26" name="Google Shape;226;p45"/>
          <p:cNvSpPr txBox="1">
            <a:spLocks noGrp="1"/>
          </p:cNvSpPr>
          <p:nvPr>
            <p:ph type="body" idx="1"/>
          </p:nvPr>
        </p:nvSpPr>
        <p:spPr>
          <a:xfrm>
            <a:off x="320196" y="730134"/>
            <a:ext cx="11551613" cy="5446829"/>
          </a:xfrm>
          <a:prstGeom prst="rect">
            <a:avLst/>
          </a:prstGeom>
          <a:noFill/>
          <a:ln>
            <a:noFill/>
          </a:ln>
        </p:spPr>
        <p:txBody>
          <a:bodyPr spcFirstLastPara="1" wrap="square" lIns="0" tIns="0" rIns="0" bIns="0" anchor="t" anchorCtr="0"/>
          <a:lstStyle>
            <a:lvl1pPr marL="457200" marR="0" lvl="0"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1pPr>
            <a:lvl2pPr marL="914400" marR="0" lvl="1"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2pPr>
            <a:lvl3pPr marL="1371600" marR="0" lvl="2"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3pPr>
            <a:lvl4pPr marL="1828800" marR="0" lvl="3"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4pPr>
            <a:lvl5pPr marL="2286000" marR="0" lvl="4" indent="-330200" algn="l" rtl="0">
              <a:lnSpc>
                <a:spcPct val="90000"/>
              </a:lnSpc>
              <a:spcBef>
                <a:spcPts val="1000"/>
              </a:spcBef>
              <a:spcAft>
                <a:spcPts val="0"/>
              </a:spcAft>
              <a:buClr>
                <a:srgbClr val="000000"/>
              </a:buClr>
              <a:buSzPts val="1600"/>
              <a:buFont typeface="Arial"/>
              <a:buChar char="•"/>
              <a:defRPr sz="1600" b="0" i="0" u="none" strike="noStrike" cap="none">
                <a:solidFill>
                  <a:srgbClr val="000000"/>
                </a:solidFill>
                <a:latin typeface="Garamond"/>
                <a:ea typeface="Garamond"/>
                <a:cs typeface="Garamond"/>
                <a:sym typeface="Garamond"/>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27"/>
        <p:cNvGrpSpPr/>
        <p:nvPr/>
      </p:nvGrpSpPr>
      <p:grpSpPr>
        <a:xfrm>
          <a:off x="0" y="0"/>
          <a:ext cx="0" cy="0"/>
          <a:chOff x="0" y="0"/>
          <a:chExt cx="0" cy="0"/>
        </a:xfrm>
      </p:grpSpPr>
      <p:sp>
        <p:nvSpPr>
          <p:cNvPr id="228" name="Google Shape;228;p46"/>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9" name="Google Shape;229;p46"/>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30" name="Google Shape;230;p46"/>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lstStyle>
            <a:lvl1pPr marR="0" lvl="0" algn="l" rtl="0">
              <a:lnSpc>
                <a:spcPct val="90000"/>
              </a:lnSpc>
              <a:spcBef>
                <a:spcPts val="0"/>
              </a:spcBef>
              <a:spcAft>
                <a:spcPts val="0"/>
              </a:spcAft>
              <a:buClr>
                <a:srgbClr val="000000"/>
              </a:buClr>
              <a:buSzPts val="1800"/>
              <a:buFont typeface="Garamond"/>
              <a:buNone/>
              <a:defRPr sz="1800" b="1" i="0" u="none" strike="noStrike" cap="none">
                <a:solidFill>
                  <a:srgbClr val="000000"/>
                </a:solidFill>
                <a:latin typeface="Garamond"/>
                <a:ea typeface="Garamond"/>
                <a:cs typeface="Garamond"/>
                <a:sym typeface="Garamond"/>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31" name="Google Shape;231;p46"/>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32"/>
        <p:cNvGrpSpPr/>
        <p:nvPr/>
      </p:nvGrpSpPr>
      <p:grpSpPr>
        <a:xfrm>
          <a:off x="0" y="0"/>
          <a:ext cx="0" cy="0"/>
          <a:chOff x="0" y="0"/>
          <a:chExt cx="0" cy="0"/>
        </a:xfrm>
      </p:grpSpPr>
      <p:sp>
        <p:nvSpPr>
          <p:cNvPr id="233" name="Google Shape;233;p47"/>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34" name="Google Shape;234;p47"/>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35" name="Google Shape;235;p47"/>
          <p:cNvSpPr txBox="1">
            <a:spLocks noGrp="1"/>
          </p:cNvSpPr>
          <p:nvPr>
            <p:ph type="sldNum" idx="12"/>
          </p:nvPr>
        </p:nvSpPr>
        <p:spPr>
          <a:xfrm>
            <a:off x="10073819" y="6466855"/>
            <a:ext cx="263982"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36" name="Google Shape;236;p47"/>
          <p:cNvSpPr/>
          <p:nvPr/>
        </p:nvSpPr>
        <p:spPr>
          <a:xfrm>
            <a:off x="141515" y="375558"/>
            <a:ext cx="11974287" cy="63681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37"/>
        <p:cNvGrpSpPr/>
        <p:nvPr/>
      </p:nvGrpSpPr>
      <p:grpSpPr>
        <a:xfrm>
          <a:off x="0" y="0"/>
          <a:ext cx="0" cy="0"/>
          <a:chOff x="0" y="0"/>
          <a:chExt cx="0" cy="0"/>
        </a:xfrm>
      </p:grpSpPr>
      <p:sp>
        <p:nvSpPr>
          <p:cNvPr id="238" name="Google Shape;238;p48"/>
          <p:cNvSpPr/>
          <p:nvPr/>
        </p:nvSpPr>
        <p:spPr>
          <a:xfrm>
            <a:off x="0" y="6356355"/>
            <a:ext cx="12192000" cy="501649"/>
          </a:xfrm>
          <a:prstGeom prst="rect">
            <a:avLst/>
          </a:prstGeom>
          <a:solidFill>
            <a:srgbClr val="9FC0E9"/>
          </a:solidFill>
          <a:ln w="12700" cap="flat" cmpd="sng">
            <a:solidFill>
              <a:srgbClr val="9FC0E9"/>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39" name="Google Shape;239;p48"/>
          <p:cNvCxnSpPr/>
          <p:nvPr/>
        </p:nvCxnSpPr>
        <p:spPr>
          <a:xfrm>
            <a:off x="320195" y="754884"/>
            <a:ext cx="11551614" cy="2"/>
          </a:xfrm>
          <a:prstGeom prst="straightConnector1">
            <a:avLst/>
          </a:prstGeom>
          <a:noFill/>
          <a:ln w="12700" cap="flat" cmpd="sng">
            <a:solidFill>
              <a:srgbClr val="9FC0E9"/>
            </a:solidFill>
            <a:prstDash val="solid"/>
            <a:miter lim="8000"/>
            <a:headEnd type="none" w="sm" len="sm"/>
            <a:tailEnd type="none" w="sm" len="sm"/>
          </a:ln>
        </p:spPr>
      </p:cxnSp>
      <p:sp>
        <p:nvSpPr>
          <p:cNvPr id="240" name="Google Shape;240;p48"/>
          <p:cNvSpPr txBox="1">
            <a:spLocks noGrp="1"/>
          </p:cNvSpPr>
          <p:nvPr>
            <p:ph type="sldNum" idx="12"/>
          </p:nvPr>
        </p:nvSpPr>
        <p:spPr>
          <a:xfrm>
            <a:off x="11565859" y="6388797"/>
            <a:ext cx="303298" cy="3073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FFFFF"/>
              </a:buClr>
              <a:buSzPts val="1400"/>
              <a:buFont typeface="Century Gothic"/>
              <a:buNone/>
              <a:defRPr sz="1400" b="1" i="0" u="none" strike="noStrike" cap="none">
                <a:solidFill>
                  <a:srgbClr val="FFFFFF"/>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cxnSp>
        <p:nvCxnSpPr>
          <p:cNvPr id="241" name="Google Shape;241;p48"/>
          <p:cNvCxnSpPr/>
          <p:nvPr/>
        </p:nvCxnSpPr>
        <p:spPr>
          <a:xfrm rot="10800000" flipH="1">
            <a:off x="437882" y="6536028"/>
            <a:ext cx="10892106" cy="6441"/>
          </a:xfrm>
          <a:prstGeom prst="straightConnector1">
            <a:avLst/>
          </a:prstGeom>
          <a:noFill/>
          <a:ln w="38100" cap="flat" cmpd="sng">
            <a:solidFill>
              <a:schemeClr val="accent6"/>
            </a:solidFill>
            <a:prstDash val="solid"/>
            <a:miter lim="8000"/>
            <a:headEnd type="none" w="sm" len="sm"/>
            <a:tailEnd type="none" w="sm" len="sm"/>
          </a:ln>
        </p:spPr>
      </p:cxnSp>
      <p:cxnSp>
        <p:nvCxnSpPr>
          <p:cNvPr id="242" name="Google Shape;242;p48"/>
          <p:cNvCxnSpPr/>
          <p:nvPr/>
        </p:nvCxnSpPr>
        <p:spPr>
          <a:xfrm rot="10800000" flipH="1">
            <a:off x="437880" y="471487"/>
            <a:ext cx="11431277" cy="51180"/>
          </a:xfrm>
          <a:prstGeom prst="straightConnector1">
            <a:avLst/>
          </a:prstGeom>
          <a:noFill/>
          <a:ln w="38100" cap="flat" cmpd="sng">
            <a:solidFill>
              <a:schemeClr val="accent6"/>
            </a:solidFill>
            <a:prstDash val="solid"/>
            <a:miter lim="8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31" name="Google Shape;31;p6"/>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32" name="Google Shape;32;p6"/>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1850" y="1709741"/>
            <a:ext cx="10515601" cy="2852738"/>
          </a:xfrm>
          <a:prstGeom prst="rect">
            <a:avLst/>
          </a:prstGeom>
          <a:noFill/>
          <a:ln>
            <a:noFill/>
          </a:ln>
        </p:spPr>
        <p:txBody>
          <a:bodyPr spcFirstLastPara="1" wrap="square" lIns="45700" tIns="45700" rIns="45700" bIns="45700" anchor="b" anchorCtr="0"/>
          <a:lstStyle>
            <a:lvl1pPr marR="0" lvl="0" algn="l" rtl="0">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35" name="Google Shape;35;p7"/>
          <p:cNvSpPr txBox="1">
            <a:spLocks noGrp="1"/>
          </p:cNvSpPr>
          <p:nvPr>
            <p:ph type="body" idx="1"/>
          </p:nvPr>
        </p:nvSpPr>
        <p:spPr>
          <a:xfrm>
            <a:off x="831850" y="4589467"/>
            <a:ext cx="10515601" cy="1500188"/>
          </a:xfrm>
          <a:prstGeom prst="rect">
            <a:avLst/>
          </a:prstGeom>
          <a:noFill/>
          <a:ln>
            <a:noFill/>
          </a:ln>
        </p:spPr>
        <p:txBody>
          <a:bodyPr spcFirstLastPara="1" wrap="square" lIns="45700" tIns="45700" rIns="45700"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36" name="Google Shape;36;p7"/>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39" name="Google Shape;39;p8"/>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40" name="Google Shape;40;p8"/>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839787" y="365128"/>
            <a:ext cx="10515601"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43" name="Google Shape;43;p9"/>
          <p:cNvSpPr txBox="1">
            <a:spLocks noGrp="1"/>
          </p:cNvSpPr>
          <p:nvPr>
            <p:ph type="body" idx="1"/>
          </p:nvPr>
        </p:nvSpPr>
        <p:spPr>
          <a:xfrm>
            <a:off x="839788" y="1681163"/>
            <a:ext cx="5157789" cy="823913"/>
          </a:xfrm>
          <a:prstGeom prst="rect">
            <a:avLst/>
          </a:prstGeom>
          <a:noFill/>
          <a:ln>
            <a:noFill/>
          </a:ln>
        </p:spPr>
        <p:txBody>
          <a:bodyPr spcFirstLastPara="1" wrap="square" lIns="45700" tIns="45700" rIns="45700" bIns="45700" anchor="b" anchorCtr="0"/>
          <a:lstStyle>
            <a:lvl1pPr marL="457200" marR="0" lvl="0"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1pPr>
            <a:lvl2pPr marL="914400" marR="0" lvl="1"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2pPr>
            <a:lvl3pPr marL="1371600" marR="0" lvl="2"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3pPr>
            <a:lvl4pPr marL="1828800" marR="0" lvl="3"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4pPr>
            <a:lvl5pPr marL="2286000" marR="0" lvl="4" indent="-228600" algn="l" rtl="0">
              <a:lnSpc>
                <a:spcPct val="90000"/>
              </a:lnSpc>
              <a:spcBef>
                <a:spcPts val="10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44" name="Google Shape;44;p9"/>
          <p:cNvSpPr txBox="1">
            <a:spLocks noGrp="1"/>
          </p:cNvSpPr>
          <p:nvPr>
            <p:ph type="body" idx="2"/>
          </p:nvPr>
        </p:nvSpPr>
        <p:spPr>
          <a:xfrm>
            <a:off x="6172201" y="1681163"/>
            <a:ext cx="5183189" cy="823913"/>
          </a:xfrm>
          <a:prstGeom prst="rect">
            <a:avLst/>
          </a:prstGeom>
          <a:noFill/>
          <a:ln>
            <a:noFill/>
          </a:ln>
        </p:spPr>
        <p:txBody>
          <a:bodyPr spcFirstLastPara="1" wrap="square" lIns="45700" tIns="45700" rIns="45700" bIns="45700" anchor="b"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45" name="Google Shape;45;p9"/>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48" name="Google Shape;48;p10"/>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838200" y="365128"/>
            <a:ext cx="10515600" cy="1325564"/>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31" name="Google Shape;131;p26"/>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132" name="Google Shape;132;p26"/>
          <p:cNvSpPr txBox="1">
            <a:spLocks noGrp="1"/>
          </p:cNvSpPr>
          <p:nvPr>
            <p:ph type="sldNum" idx="12"/>
          </p:nvPr>
        </p:nvSpPr>
        <p:spPr>
          <a:xfrm>
            <a:off x="11089818" y="6404296"/>
            <a:ext cx="263983"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9"/>
          <p:cNvSpPr txBox="1"/>
          <p:nvPr/>
        </p:nvSpPr>
        <p:spPr>
          <a:xfrm>
            <a:off x="3675501" y="525375"/>
            <a:ext cx="4740600" cy="1182600"/>
          </a:xfrm>
          <a:prstGeom prst="rect">
            <a:avLst/>
          </a:prstGeom>
          <a:noFill/>
          <a:ln>
            <a:noFill/>
          </a:ln>
        </p:spPr>
        <p:txBody>
          <a:bodyPr spcFirstLastPara="1" wrap="square" lIns="45700" tIns="45700" rIns="45700" bIns="45700" anchor="t" anchorCtr="0">
            <a:noAutofit/>
          </a:bodyPr>
          <a:lstStyle/>
          <a:p>
            <a:pPr marL="0" marR="0" lvl="0" indent="0" algn="ctr" rtl="0">
              <a:lnSpc>
                <a:spcPct val="90000"/>
              </a:lnSpc>
              <a:spcBef>
                <a:spcPts val="0"/>
              </a:spcBef>
              <a:spcAft>
                <a:spcPts val="0"/>
              </a:spcAft>
              <a:buClr>
                <a:srgbClr val="000000"/>
              </a:buClr>
              <a:buSzPts val="2000"/>
              <a:buFont typeface="Garamond"/>
              <a:buNone/>
            </a:pPr>
            <a:r>
              <a:rPr lang="en-US" sz="2000" b="0" i="0" u="none" strike="noStrike" cap="none">
                <a:solidFill>
                  <a:srgbClr val="000000"/>
                </a:solidFill>
                <a:latin typeface="Garamond"/>
                <a:ea typeface="Garamond"/>
                <a:cs typeface="Garamond"/>
                <a:sym typeface="Garamond"/>
              </a:rPr>
              <a:t>NAACCR Cancer Informatics Hackathon</a:t>
            </a:r>
            <a:endParaRPr/>
          </a:p>
          <a:p>
            <a:pPr marL="0" marR="0" lvl="0" indent="0" algn="ctr" rtl="0">
              <a:lnSpc>
                <a:spcPct val="90000"/>
              </a:lnSpc>
              <a:spcBef>
                <a:spcPts val="1000"/>
              </a:spcBef>
              <a:spcAft>
                <a:spcPts val="0"/>
              </a:spcAft>
              <a:buClr>
                <a:srgbClr val="000000"/>
              </a:buClr>
              <a:buSzPts val="2000"/>
              <a:buFont typeface="Garamond"/>
              <a:buNone/>
            </a:pPr>
            <a:r>
              <a:rPr lang="en-US" sz="2000" b="0" i="0" u="none" strike="noStrike" cap="none">
                <a:solidFill>
                  <a:srgbClr val="000000"/>
                </a:solidFill>
                <a:latin typeface="Garamond"/>
                <a:ea typeface="Garamond"/>
                <a:cs typeface="Garamond"/>
                <a:sym typeface="Garamond"/>
              </a:rPr>
              <a:t>Team: NLP Commanders,</a:t>
            </a:r>
            <a:r>
              <a:rPr lang="en-US" sz="2800">
                <a:latin typeface="Calibri"/>
                <a:ea typeface="Calibri"/>
                <a:cs typeface="Calibri"/>
                <a:sym typeface="Calibri"/>
              </a:rPr>
              <a:t> </a:t>
            </a:r>
            <a:r>
              <a:rPr lang="en-US" sz="2000" b="0" i="0" u="none" strike="noStrike" cap="none">
                <a:solidFill>
                  <a:srgbClr val="000000"/>
                </a:solidFill>
                <a:latin typeface="Garamond"/>
                <a:ea typeface="Garamond"/>
                <a:cs typeface="Garamond"/>
                <a:sym typeface="Garamond"/>
              </a:rPr>
              <a:t>June 2018</a:t>
            </a:r>
            <a:endParaRPr/>
          </a:p>
        </p:txBody>
      </p:sp>
      <p:sp>
        <p:nvSpPr>
          <p:cNvPr id="248" name="Google Shape;248;p49"/>
          <p:cNvSpPr txBox="1">
            <a:spLocks noGrp="1"/>
          </p:cNvSpPr>
          <p:nvPr>
            <p:ph type="sldNum" idx="4294967295"/>
          </p:nvPr>
        </p:nvSpPr>
        <p:spPr>
          <a:xfrm>
            <a:off x="11665437" y="6388797"/>
            <a:ext cx="203720" cy="307341"/>
          </a:xfrm>
          <a:prstGeom prst="rect">
            <a:avLst/>
          </a:prstGeom>
          <a:noFill/>
          <a:ln>
            <a:noFill/>
          </a:ln>
        </p:spPr>
        <p:txBody>
          <a:bodyPr spcFirstLastPara="1" wrap="square" lIns="45700" tIns="45700" rIns="45700" bIns="45700" anchor="ctr" anchorCtr="0">
            <a:noAutofit/>
          </a:bodyPr>
          <a:lstStyle/>
          <a:p>
            <a:pPr marL="0" marR="0" lvl="0" indent="0" algn="r" rtl="0">
              <a:lnSpc>
                <a:spcPct val="100000"/>
              </a:lnSpc>
              <a:spcBef>
                <a:spcPts val="0"/>
              </a:spcBef>
              <a:spcAft>
                <a:spcPts val="0"/>
              </a:spcAft>
              <a:buClr>
                <a:srgbClr val="888888"/>
              </a:buClr>
              <a:buSzPts val="1400"/>
              <a:buFont typeface="Century Gothic"/>
              <a:buNone/>
            </a:pPr>
            <a:fld id="{00000000-1234-1234-1234-123412341234}" type="slidenum">
              <a:rPr lang="en-US" sz="1400" b="1" i="0" u="none" strike="noStrike" cap="none">
                <a:solidFill>
                  <a:srgbClr val="888888"/>
                </a:solidFill>
                <a:latin typeface="Century Gothic"/>
                <a:ea typeface="Century Gothic"/>
                <a:cs typeface="Century Gothic"/>
                <a:sym typeface="Century Gothic"/>
              </a:rPr>
              <a:t>1</a:t>
            </a:fld>
            <a:endParaRPr sz="1400" b="1" i="0" u="none" strike="noStrike" cap="none">
              <a:solidFill>
                <a:srgbClr val="888888"/>
              </a:solidFill>
              <a:latin typeface="Century Gothic"/>
              <a:ea typeface="Century Gothic"/>
              <a:cs typeface="Century Gothic"/>
              <a:sym typeface="Century Gothic"/>
            </a:endParaRPr>
          </a:p>
        </p:txBody>
      </p:sp>
      <p:sp>
        <p:nvSpPr>
          <p:cNvPr id="249" name="Google Shape;249;p49"/>
          <p:cNvSpPr txBox="1"/>
          <p:nvPr/>
        </p:nvSpPr>
        <p:spPr>
          <a:xfrm>
            <a:off x="2705850" y="52100"/>
            <a:ext cx="6780300" cy="5358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3100"/>
              <a:buFont typeface="Garamond"/>
              <a:buNone/>
            </a:pPr>
            <a:r>
              <a:rPr lang="en-US" sz="1800"/>
              <a:t>Natural Language Processing of NAACCR Cancer Registry Data</a:t>
            </a:r>
            <a:endParaRPr sz="1800"/>
          </a:p>
        </p:txBody>
      </p:sp>
      <p:pic>
        <p:nvPicPr>
          <p:cNvPr id="250" name="Google Shape;250;p49" descr="Picture 2"/>
          <p:cNvPicPr preferRelativeResize="0"/>
          <p:nvPr/>
        </p:nvPicPr>
        <p:blipFill rotWithShape="1">
          <a:blip r:embed="rId3">
            <a:alphaModFix/>
          </a:blip>
          <a:srcRect/>
          <a:stretch/>
        </p:blipFill>
        <p:spPr>
          <a:xfrm>
            <a:off x="5183900" y="3939100"/>
            <a:ext cx="1447175" cy="1447175"/>
          </a:xfrm>
          <a:prstGeom prst="rect">
            <a:avLst/>
          </a:prstGeom>
          <a:noFill/>
          <a:ln>
            <a:noFill/>
          </a:ln>
        </p:spPr>
      </p:pic>
      <p:sp>
        <p:nvSpPr>
          <p:cNvPr id="251" name="Google Shape;251;p49"/>
          <p:cNvSpPr txBox="1"/>
          <p:nvPr/>
        </p:nvSpPr>
        <p:spPr>
          <a:xfrm rot="-5400000">
            <a:off x="-486929" y="3244334"/>
            <a:ext cx="1857582" cy="358141"/>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Garamond"/>
              <a:buNone/>
            </a:pPr>
            <a:r>
              <a:rPr lang="en-US" sz="1800" b="0" i="0" u="none" strike="noStrike" cap="none">
                <a:solidFill>
                  <a:srgbClr val="000000"/>
                </a:solidFill>
                <a:latin typeface="Garamond"/>
                <a:ea typeface="Garamond"/>
                <a:cs typeface="Garamond"/>
                <a:sym typeface="Garamond"/>
              </a:rPr>
              <a:t>Our Team</a:t>
            </a:r>
            <a:endParaRPr/>
          </a:p>
        </p:txBody>
      </p:sp>
      <p:cxnSp>
        <p:nvCxnSpPr>
          <p:cNvPr id="252" name="Google Shape;252;p49"/>
          <p:cNvCxnSpPr/>
          <p:nvPr/>
        </p:nvCxnSpPr>
        <p:spPr>
          <a:xfrm flipH="1">
            <a:off x="706856" y="2494612"/>
            <a:ext cx="7217" cy="1734747"/>
          </a:xfrm>
          <a:prstGeom prst="straightConnector1">
            <a:avLst/>
          </a:prstGeom>
          <a:noFill/>
          <a:ln w="12700" cap="flat" cmpd="sng">
            <a:solidFill>
              <a:srgbClr val="000000"/>
            </a:solidFill>
            <a:prstDash val="solid"/>
            <a:miter lim="8000"/>
            <a:headEnd type="none" w="sm" len="sm"/>
            <a:tailEnd type="none" w="sm" len="sm"/>
          </a:ln>
        </p:spPr>
      </p:cxnSp>
      <p:grpSp>
        <p:nvGrpSpPr>
          <p:cNvPr id="253" name="Google Shape;253;p49"/>
          <p:cNvGrpSpPr/>
          <p:nvPr/>
        </p:nvGrpSpPr>
        <p:grpSpPr>
          <a:xfrm>
            <a:off x="4650568" y="5423047"/>
            <a:ext cx="2486777" cy="372052"/>
            <a:chOff x="0" y="62894"/>
            <a:chExt cx="2486777" cy="372052"/>
          </a:xfrm>
        </p:grpSpPr>
        <p:sp>
          <p:nvSpPr>
            <p:cNvPr id="254" name="Google Shape;254;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5" name="Google Shape;255;p49"/>
            <p:cNvSpPr txBox="1"/>
            <p:nvPr/>
          </p:nvSpPr>
          <p:spPr>
            <a:xfrm>
              <a:off x="0" y="101600"/>
              <a:ext cx="2486777" cy="29464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a:solidFill>
                    <a:srgbClr val="FFFFFF"/>
                  </a:solidFill>
                  <a:latin typeface="Garamond"/>
                  <a:ea typeface="Garamond"/>
                  <a:cs typeface="Garamond"/>
                  <a:sym typeface="Garamond"/>
                </a:rPr>
                <a:t>Dr. Patrick McNeillie</a:t>
              </a:r>
              <a:endParaRPr sz="1300" b="1" i="0" u="none" strike="noStrike" cap="none">
                <a:solidFill>
                  <a:srgbClr val="FFFFFF"/>
                </a:solidFill>
                <a:latin typeface="Garamond"/>
                <a:ea typeface="Garamond"/>
                <a:cs typeface="Garamond"/>
                <a:sym typeface="Garamond"/>
              </a:endParaRPr>
            </a:p>
          </p:txBody>
        </p:sp>
      </p:grpSp>
      <p:grpSp>
        <p:nvGrpSpPr>
          <p:cNvPr id="256" name="Google Shape;256;p49"/>
          <p:cNvGrpSpPr/>
          <p:nvPr/>
        </p:nvGrpSpPr>
        <p:grpSpPr>
          <a:xfrm>
            <a:off x="4658668" y="5780605"/>
            <a:ext cx="2516438" cy="1038000"/>
            <a:chOff x="296700" y="-94550"/>
            <a:chExt cx="2516438" cy="1038000"/>
          </a:xfrm>
        </p:grpSpPr>
        <p:sp>
          <p:nvSpPr>
            <p:cNvPr id="257" name="Google Shape;257;p49"/>
            <p:cNvSpPr/>
            <p:nvPr/>
          </p:nvSpPr>
          <p:spPr>
            <a:xfrm>
              <a:off x="296700" y="-94550"/>
              <a:ext cx="2487300" cy="600300"/>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58" name="Google Shape;258;p49"/>
            <p:cNvSpPr txBox="1"/>
            <p:nvPr/>
          </p:nvSpPr>
          <p:spPr>
            <a:xfrm>
              <a:off x="325838" y="-75050"/>
              <a:ext cx="2487300" cy="1018500"/>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University of North Carolina 2005</a:t>
              </a:r>
              <a:endParaRPr sz="1800" b="0" i="0" u="none" strike="noStrike" cap="none">
                <a:solidFill>
                  <a:srgbClr val="FFFFFF"/>
                </a:solidFill>
                <a:latin typeface="Calibri"/>
                <a:ea typeface="Calibri"/>
                <a:cs typeface="Calibri"/>
                <a:sym typeface="Calibri"/>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UNC Medical School 2012</a:t>
              </a:r>
              <a:endParaRPr sz="1800" b="0" i="0" u="none" strike="noStrike" cap="none">
                <a:solidFill>
                  <a:srgbClr val="FFFFFF"/>
                </a:solidFill>
                <a:latin typeface="Calibri"/>
                <a:ea typeface="Calibri"/>
                <a:cs typeface="Calibri"/>
                <a:sym typeface="Calibri"/>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IBM Watson 2012-2017</a:t>
              </a:r>
              <a:endParaRPr sz="1800" b="0" i="0" u="none" strike="noStrike" cap="none">
                <a:solidFill>
                  <a:srgbClr val="FFFFFF"/>
                </a:solidFill>
                <a:latin typeface="Calibri"/>
                <a:ea typeface="Calibri"/>
                <a:cs typeface="Calibri"/>
                <a:sym typeface="Calibri"/>
              </a:endParaRPr>
            </a:p>
          </p:txBody>
        </p:sp>
      </p:grpSp>
      <p:grpSp>
        <p:nvGrpSpPr>
          <p:cNvPr id="259" name="Google Shape;259;p49"/>
          <p:cNvGrpSpPr/>
          <p:nvPr/>
        </p:nvGrpSpPr>
        <p:grpSpPr>
          <a:xfrm>
            <a:off x="8492296" y="5781060"/>
            <a:ext cx="2487168" cy="600166"/>
            <a:chOff x="0" y="0"/>
            <a:chExt cx="2487168" cy="600166"/>
          </a:xfrm>
        </p:grpSpPr>
        <p:sp>
          <p:nvSpPr>
            <p:cNvPr id="260" name="Google Shape;260;p49"/>
            <p:cNvSpPr/>
            <p:nvPr/>
          </p:nvSpPr>
          <p:spPr>
            <a:xfrm>
              <a:off x="0" y="0"/>
              <a:ext cx="2487168" cy="600166"/>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61" name="Google Shape;261;p49"/>
            <p:cNvSpPr txBox="1"/>
            <p:nvPr/>
          </p:nvSpPr>
          <p:spPr>
            <a:xfrm>
              <a:off x="0" y="0"/>
              <a:ext cx="2487168" cy="600161"/>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National Institute of Technology Jaipur</a:t>
              </a:r>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M.S. of Chemical Engineering Carnegie Mellon University</a:t>
              </a:r>
              <a:endParaRPr sz="1800" b="0" i="0" u="none" strike="noStrike" cap="none">
                <a:solidFill>
                  <a:srgbClr val="FFFFFF"/>
                </a:solidFill>
                <a:latin typeface="Calibri"/>
                <a:ea typeface="Calibri"/>
                <a:cs typeface="Calibri"/>
                <a:sym typeface="Calibri"/>
              </a:endParaRPr>
            </a:p>
          </p:txBody>
        </p:sp>
      </p:grpSp>
      <p:grpSp>
        <p:nvGrpSpPr>
          <p:cNvPr id="262" name="Google Shape;262;p49"/>
          <p:cNvGrpSpPr/>
          <p:nvPr/>
        </p:nvGrpSpPr>
        <p:grpSpPr>
          <a:xfrm>
            <a:off x="8492296" y="5401709"/>
            <a:ext cx="2486777" cy="372052"/>
            <a:chOff x="0" y="62894"/>
            <a:chExt cx="2486777" cy="372052"/>
          </a:xfrm>
        </p:grpSpPr>
        <p:sp>
          <p:nvSpPr>
            <p:cNvPr id="263" name="Google Shape;263;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4" name="Google Shape;264;p49"/>
            <p:cNvSpPr txBox="1"/>
            <p:nvPr/>
          </p:nvSpPr>
          <p:spPr>
            <a:xfrm>
              <a:off x="0" y="101600"/>
              <a:ext cx="2486777" cy="29464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a:solidFill>
                    <a:srgbClr val="FFFFFF"/>
                  </a:solidFill>
                  <a:latin typeface="Garamond"/>
                  <a:ea typeface="Garamond"/>
                  <a:cs typeface="Garamond"/>
                  <a:sym typeface="Garamond"/>
                </a:rPr>
                <a:t>Aakash Bhatia</a:t>
              </a:r>
              <a:endParaRPr sz="1300" b="1" i="0" u="none" strike="noStrike" cap="none">
                <a:solidFill>
                  <a:srgbClr val="FFFFFF"/>
                </a:solidFill>
                <a:latin typeface="Garamond"/>
                <a:ea typeface="Garamond"/>
                <a:cs typeface="Garamond"/>
                <a:sym typeface="Garamond"/>
              </a:endParaRPr>
            </a:p>
          </p:txBody>
        </p:sp>
      </p:grpSp>
      <p:grpSp>
        <p:nvGrpSpPr>
          <p:cNvPr id="265" name="Google Shape;265;p49"/>
          <p:cNvGrpSpPr/>
          <p:nvPr/>
        </p:nvGrpSpPr>
        <p:grpSpPr>
          <a:xfrm>
            <a:off x="4650585" y="2772126"/>
            <a:ext cx="2486777" cy="372052"/>
            <a:chOff x="0" y="62894"/>
            <a:chExt cx="2486777" cy="372052"/>
          </a:xfrm>
        </p:grpSpPr>
        <p:sp>
          <p:nvSpPr>
            <p:cNvPr id="266" name="Google Shape;266;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7" name="Google Shape;267;p49"/>
            <p:cNvSpPr txBox="1"/>
            <p:nvPr/>
          </p:nvSpPr>
          <p:spPr>
            <a:xfrm>
              <a:off x="0" y="101600"/>
              <a:ext cx="2486777" cy="29464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a:solidFill>
                    <a:srgbClr val="FFFFFF"/>
                  </a:solidFill>
                  <a:latin typeface="Garamond"/>
                  <a:ea typeface="Garamond"/>
                  <a:cs typeface="Garamond"/>
                  <a:sym typeface="Garamond"/>
                </a:rPr>
                <a:t>Aditya Chindhade</a:t>
              </a:r>
              <a:endParaRPr sz="1300" b="1" i="0" u="none" strike="noStrike" cap="none">
                <a:solidFill>
                  <a:srgbClr val="FFFFFF"/>
                </a:solidFill>
                <a:latin typeface="Garamond"/>
                <a:ea typeface="Garamond"/>
                <a:cs typeface="Garamond"/>
                <a:sym typeface="Garamond"/>
              </a:endParaRPr>
            </a:p>
          </p:txBody>
        </p:sp>
      </p:grpSp>
      <p:pic>
        <p:nvPicPr>
          <p:cNvPr id="268" name="Google Shape;268;p49"/>
          <p:cNvPicPr preferRelativeResize="0"/>
          <p:nvPr/>
        </p:nvPicPr>
        <p:blipFill rotWithShape="1">
          <a:blip r:embed="rId4">
            <a:alphaModFix/>
          </a:blip>
          <a:srcRect/>
          <a:stretch/>
        </p:blipFill>
        <p:spPr>
          <a:xfrm>
            <a:off x="5222925" y="1456425"/>
            <a:ext cx="1289275" cy="1289275"/>
          </a:xfrm>
          <a:prstGeom prst="rect">
            <a:avLst/>
          </a:prstGeom>
          <a:noFill/>
          <a:ln>
            <a:noFill/>
          </a:ln>
        </p:spPr>
      </p:pic>
      <p:grpSp>
        <p:nvGrpSpPr>
          <p:cNvPr id="269" name="Google Shape;269;p49"/>
          <p:cNvGrpSpPr/>
          <p:nvPr/>
        </p:nvGrpSpPr>
        <p:grpSpPr>
          <a:xfrm>
            <a:off x="1189438" y="2749931"/>
            <a:ext cx="2486777" cy="372052"/>
            <a:chOff x="0" y="62894"/>
            <a:chExt cx="2486777" cy="372052"/>
          </a:xfrm>
        </p:grpSpPr>
        <p:sp>
          <p:nvSpPr>
            <p:cNvPr id="270" name="Google Shape;270;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1" name="Google Shape;271;p49"/>
            <p:cNvSpPr txBox="1"/>
            <p:nvPr/>
          </p:nvSpPr>
          <p:spPr>
            <a:xfrm>
              <a:off x="0" y="101600"/>
              <a:ext cx="2486700" cy="294600"/>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a:solidFill>
                    <a:srgbClr val="FFFFFF"/>
                  </a:solidFill>
                  <a:latin typeface="Garamond"/>
                  <a:ea typeface="Garamond"/>
                  <a:cs typeface="Garamond"/>
                  <a:sym typeface="Garamond"/>
                </a:rPr>
                <a:t>Kedar Dabhadkar</a:t>
              </a:r>
              <a:endParaRPr sz="1300" b="1" i="0" u="none" strike="noStrike" cap="none">
                <a:solidFill>
                  <a:srgbClr val="FFFFFF"/>
                </a:solidFill>
                <a:latin typeface="Garamond"/>
                <a:ea typeface="Garamond"/>
                <a:cs typeface="Garamond"/>
                <a:sym typeface="Garamond"/>
              </a:endParaRPr>
            </a:p>
          </p:txBody>
        </p:sp>
      </p:grpSp>
      <p:pic>
        <p:nvPicPr>
          <p:cNvPr id="272" name="Google Shape;272;p49"/>
          <p:cNvPicPr preferRelativeResize="0"/>
          <p:nvPr/>
        </p:nvPicPr>
        <p:blipFill rotWithShape="1">
          <a:blip r:embed="rId5">
            <a:alphaModFix/>
          </a:blip>
          <a:srcRect/>
          <a:stretch/>
        </p:blipFill>
        <p:spPr>
          <a:xfrm>
            <a:off x="1580213" y="1241700"/>
            <a:ext cx="1464225" cy="1464225"/>
          </a:xfrm>
          <a:prstGeom prst="rect">
            <a:avLst/>
          </a:prstGeom>
          <a:noFill/>
          <a:ln>
            <a:noFill/>
          </a:ln>
        </p:spPr>
      </p:pic>
      <p:grpSp>
        <p:nvGrpSpPr>
          <p:cNvPr id="273" name="Google Shape;273;p49"/>
          <p:cNvGrpSpPr/>
          <p:nvPr/>
        </p:nvGrpSpPr>
        <p:grpSpPr>
          <a:xfrm>
            <a:off x="8605337" y="2659662"/>
            <a:ext cx="2486777" cy="372052"/>
            <a:chOff x="0" y="62894"/>
            <a:chExt cx="2486777" cy="372052"/>
          </a:xfrm>
        </p:grpSpPr>
        <p:sp>
          <p:nvSpPr>
            <p:cNvPr id="274" name="Google Shape;274;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49"/>
            <p:cNvSpPr txBox="1"/>
            <p:nvPr/>
          </p:nvSpPr>
          <p:spPr>
            <a:xfrm>
              <a:off x="0" y="101600"/>
              <a:ext cx="2486777" cy="29464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dirty="0">
                  <a:solidFill>
                    <a:srgbClr val="FFFFFF"/>
                  </a:solidFill>
                  <a:latin typeface="Garamond"/>
                  <a:ea typeface="Garamond"/>
                  <a:cs typeface="Garamond"/>
                  <a:sym typeface="Garamond"/>
                </a:rPr>
                <a:t>Dr. Jeffrey Bond</a:t>
              </a:r>
              <a:endParaRPr sz="1300" b="1" i="0" u="none" strike="noStrike" cap="none" dirty="0">
                <a:solidFill>
                  <a:srgbClr val="FFFFFF"/>
                </a:solidFill>
                <a:latin typeface="Garamond"/>
                <a:ea typeface="Garamond"/>
                <a:cs typeface="Garamond"/>
                <a:sym typeface="Garamond"/>
              </a:endParaRPr>
            </a:p>
          </p:txBody>
        </p:sp>
      </p:grpSp>
      <p:pic>
        <p:nvPicPr>
          <p:cNvPr id="276" name="Google Shape;276;p49"/>
          <p:cNvPicPr preferRelativeResize="0"/>
          <p:nvPr/>
        </p:nvPicPr>
        <p:blipFill rotWithShape="1">
          <a:blip r:embed="rId6">
            <a:alphaModFix/>
          </a:blip>
          <a:srcRect/>
          <a:stretch/>
        </p:blipFill>
        <p:spPr>
          <a:xfrm>
            <a:off x="9460375" y="1157749"/>
            <a:ext cx="1100077" cy="1464225"/>
          </a:xfrm>
          <a:prstGeom prst="rect">
            <a:avLst/>
          </a:prstGeom>
          <a:noFill/>
          <a:ln>
            <a:noFill/>
          </a:ln>
        </p:spPr>
      </p:pic>
      <p:grpSp>
        <p:nvGrpSpPr>
          <p:cNvPr id="277" name="Google Shape;277;p49"/>
          <p:cNvGrpSpPr/>
          <p:nvPr/>
        </p:nvGrpSpPr>
        <p:grpSpPr>
          <a:xfrm>
            <a:off x="1033310" y="5447239"/>
            <a:ext cx="2486777" cy="372052"/>
            <a:chOff x="0" y="62894"/>
            <a:chExt cx="2486777" cy="372052"/>
          </a:xfrm>
        </p:grpSpPr>
        <p:sp>
          <p:nvSpPr>
            <p:cNvPr id="278" name="Google Shape;278;p49"/>
            <p:cNvSpPr/>
            <p:nvPr/>
          </p:nvSpPr>
          <p:spPr>
            <a:xfrm>
              <a:off x="0" y="62894"/>
              <a:ext cx="2486777" cy="372052"/>
            </a:xfrm>
            <a:prstGeom prst="rect">
              <a:avLst/>
            </a:prstGeom>
            <a:solidFill>
              <a:srgbClr val="9FC0E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9" name="Google Shape;279;p49"/>
            <p:cNvSpPr txBox="1"/>
            <p:nvPr/>
          </p:nvSpPr>
          <p:spPr>
            <a:xfrm>
              <a:off x="0" y="101600"/>
              <a:ext cx="2486777" cy="294641"/>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300"/>
                <a:buFont typeface="Garamond"/>
                <a:buNone/>
              </a:pPr>
              <a:r>
                <a:rPr lang="en-US" sz="1300" b="1" i="0" u="none" strike="noStrike" cap="none">
                  <a:solidFill>
                    <a:srgbClr val="FFFFFF"/>
                  </a:solidFill>
                  <a:latin typeface="Garamond"/>
                  <a:ea typeface="Garamond"/>
                  <a:cs typeface="Garamond"/>
                  <a:sym typeface="Garamond"/>
                </a:rPr>
                <a:t>Mohit Thakur</a:t>
              </a:r>
              <a:endParaRPr/>
            </a:p>
          </p:txBody>
        </p:sp>
      </p:grpSp>
      <p:pic>
        <p:nvPicPr>
          <p:cNvPr id="280" name="Google Shape;280;p49"/>
          <p:cNvPicPr preferRelativeResize="0"/>
          <p:nvPr/>
        </p:nvPicPr>
        <p:blipFill rotWithShape="1">
          <a:blip r:embed="rId7">
            <a:alphaModFix/>
          </a:blip>
          <a:srcRect/>
          <a:stretch/>
        </p:blipFill>
        <p:spPr>
          <a:xfrm>
            <a:off x="1580225" y="3960074"/>
            <a:ext cx="1403064" cy="1464225"/>
          </a:xfrm>
          <a:prstGeom prst="rect">
            <a:avLst/>
          </a:prstGeom>
          <a:noFill/>
          <a:ln>
            <a:noFill/>
          </a:ln>
        </p:spPr>
      </p:pic>
      <p:grpSp>
        <p:nvGrpSpPr>
          <p:cNvPr id="281" name="Google Shape;281;p49"/>
          <p:cNvGrpSpPr/>
          <p:nvPr/>
        </p:nvGrpSpPr>
        <p:grpSpPr>
          <a:xfrm>
            <a:off x="4377589" y="3135711"/>
            <a:ext cx="3130598" cy="769438"/>
            <a:chOff x="0" y="0"/>
            <a:chExt cx="2487168" cy="769438"/>
          </a:xfrm>
        </p:grpSpPr>
        <p:sp>
          <p:nvSpPr>
            <p:cNvPr id="282" name="Google Shape;282;p49"/>
            <p:cNvSpPr/>
            <p:nvPr/>
          </p:nvSpPr>
          <p:spPr>
            <a:xfrm>
              <a:off x="0" y="0"/>
              <a:ext cx="2487168" cy="600166"/>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83" name="Google Shape;283;p49"/>
            <p:cNvSpPr txBox="1"/>
            <p:nvPr/>
          </p:nvSpPr>
          <p:spPr>
            <a:xfrm>
              <a:off x="0" y="0"/>
              <a:ext cx="2487168" cy="769438"/>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Birla Institute of Technology and Science 2017</a:t>
              </a:r>
              <a:endParaRPr sz="1800" b="0" i="0" u="none" strike="noStrike" cap="none">
                <a:solidFill>
                  <a:srgbClr val="FFFFFF"/>
                </a:solidFill>
                <a:latin typeface="Calibri"/>
                <a:ea typeface="Calibri"/>
                <a:cs typeface="Calibri"/>
                <a:sym typeface="Calibri"/>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M.S of Science in Chemical Engineering Carnegie Mellon University</a:t>
              </a:r>
              <a:endParaRPr sz="1800" b="0" i="0" u="none" strike="noStrike" cap="none">
                <a:solidFill>
                  <a:srgbClr val="FFFFFF"/>
                </a:solidFill>
                <a:latin typeface="Calibri"/>
                <a:ea typeface="Calibri"/>
                <a:cs typeface="Calibri"/>
                <a:sym typeface="Calibri"/>
              </a:endParaRPr>
            </a:p>
          </p:txBody>
        </p:sp>
      </p:grpSp>
      <p:grpSp>
        <p:nvGrpSpPr>
          <p:cNvPr id="284" name="Google Shape;284;p49"/>
          <p:cNvGrpSpPr/>
          <p:nvPr/>
        </p:nvGrpSpPr>
        <p:grpSpPr>
          <a:xfrm>
            <a:off x="1043008" y="3114951"/>
            <a:ext cx="2887258" cy="610553"/>
            <a:chOff x="0" y="-10253"/>
            <a:chExt cx="2487300" cy="610553"/>
          </a:xfrm>
        </p:grpSpPr>
        <p:sp>
          <p:nvSpPr>
            <p:cNvPr id="285" name="Google Shape;285;p49"/>
            <p:cNvSpPr/>
            <p:nvPr/>
          </p:nvSpPr>
          <p:spPr>
            <a:xfrm>
              <a:off x="0" y="0"/>
              <a:ext cx="2487300" cy="600300"/>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86" name="Google Shape;286;p49"/>
            <p:cNvSpPr txBox="1"/>
            <p:nvPr/>
          </p:nvSpPr>
          <p:spPr>
            <a:xfrm>
              <a:off x="78689" y="-10253"/>
              <a:ext cx="2329800" cy="600300"/>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Institute of Chemical Technology, Mumbai</a:t>
              </a:r>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M.S. of Science in Chemical Engineering Carnegie Mellon University</a:t>
              </a:r>
              <a:endParaRPr sz="1800" b="0" i="0" u="none" strike="noStrike" cap="none">
                <a:solidFill>
                  <a:srgbClr val="FFFFFF"/>
                </a:solidFill>
                <a:latin typeface="Calibri"/>
                <a:ea typeface="Calibri"/>
                <a:cs typeface="Calibri"/>
                <a:sym typeface="Calibri"/>
              </a:endParaRPr>
            </a:p>
          </p:txBody>
        </p:sp>
      </p:grpSp>
      <p:grpSp>
        <p:nvGrpSpPr>
          <p:cNvPr id="287" name="Google Shape;287;p49"/>
          <p:cNvGrpSpPr/>
          <p:nvPr/>
        </p:nvGrpSpPr>
        <p:grpSpPr>
          <a:xfrm>
            <a:off x="8471326" y="2958840"/>
            <a:ext cx="2880389" cy="535948"/>
            <a:chOff x="0" y="0"/>
            <a:chExt cx="2487168" cy="600166"/>
          </a:xfrm>
        </p:grpSpPr>
        <p:sp>
          <p:nvSpPr>
            <p:cNvPr id="288" name="Google Shape;288;p49"/>
            <p:cNvSpPr/>
            <p:nvPr/>
          </p:nvSpPr>
          <p:spPr>
            <a:xfrm>
              <a:off x="0" y="0"/>
              <a:ext cx="2487168" cy="600166"/>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89" name="Google Shape;289;p49"/>
            <p:cNvSpPr txBox="1"/>
            <p:nvPr/>
          </p:nvSpPr>
          <p:spPr>
            <a:xfrm>
              <a:off x="0" y="0"/>
              <a:ext cx="2487168" cy="430884"/>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Wisconsin Cancer Reporting System</a:t>
              </a:r>
              <a:endParaRPr/>
            </a:p>
            <a:p>
              <a:pPr marL="177791" marR="0" lvl="0" indent="-177791" algn="l" rtl="0">
                <a:lnSpc>
                  <a:spcPct val="100000"/>
                </a:lnSpc>
                <a:spcBef>
                  <a:spcPts val="0"/>
                </a:spcBef>
                <a:spcAft>
                  <a:spcPts val="0"/>
                </a:spcAft>
                <a:buClr>
                  <a:srgbClr val="000000"/>
                </a:buClr>
                <a:buSzPts val="1100"/>
                <a:buFont typeface="Garamond"/>
                <a:buChar char="▪"/>
              </a:pPr>
              <a:r>
                <a:rPr lang="en-US" sz="1100" b="0" i="0" u="none" strike="noStrike" cap="none">
                  <a:solidFill>
                    <a:srgbClr val="000000"/>
                  </a:solidFill>
                  <a:latin typeface="Garamond"/>
                  <a:ea typeface="Garamond"/>
                  <a:cs typeface="Garamond"/>
                  <a:sym typeface="Garamond"/>
                </a:rPr>
                <a:t>PhD in Biophysics, University of Rochester</a:t>
              </a:r>
              <a:endParaRPr sz="1800" b="0" i="0" u="none" strike="noStrike" cap="none">
                <a:solidFill>
                  <a:srgbClr val="FFFFFF"/>
                </a:solidFill>
                <a:latin typeface="Calibri"/>
                <a:ea typeface="Calibri"/>
                <a:cs typeface="Calibri"/>
                <a:sym typeface="Calibri"/>
              </a:endParaRPr>
            </a:p>
          </p:txBody>
        </p:sp>
      </p:grpSp>
      <p:grpSp>
        <p:nvGrpSpPr>
          <p:cNvPr id="290" name="Google Shape;290;p49"/>
          <p:cNvGrpSpPr/>
          <p:nvPr/>
        </p:nvGrpSpPr>
        <p:grpSpPr>
          <a:xfrm>
            <a:off x="916075" y="5802301"/>
            <a:ext cx="3461519" cy="586841"/>
            <a:chOff x="-145069" y="6"/>
            <a:chExt cx="3410700" cy="763618"/>
          </a:xfrm>
        </p:grpSpPr>
        <p:sp>
          <p:nvSpPr>
            <p:cNvPr id="291" name="Google Shape;291;p49"/>
            <p:cNvSpPr/>
            <p:nvPr/>
          </p:nvSpPr>
          <p:spPr>
            <a:xfrm>
              <a:off x="-145069" y="6"/>
              <a:ext cx="2632500" cy="697500"/>
            </a:xfrm>
            <a:prstGeom prst="rect">
              <a:avLst/>
            </a:prstGeom>
            <a:solidFill>
              <a:srgbClr val="F2F2F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Garamond"/>
                <a:buNone/>
              </a:pPr>
              <a:endParaRPr sz="1800" b="0" i="0" u="none" strike="noStrike" cap="none">
                <a:solidFill>
                  <a:srgbClr val="000000"/>
                </a:solidFill>
                <a:latin typeface="Calibri"/>
                <a:ea typeface="Calibri"/>
                <a:cs typeface="Calibri"/>
                <a:sym typeface="Calibri"/>
              </a:endParaRPr>
            </a:p>
          </p:txBody>
        </p:sp>
        <p:sp>
          <p:nvSpPr>
            <p:cNvPr id="292" name="Google Shape;292;p49"/>
            <p:cNvSpPr txBox="1"/>
            <p:nvPr/>
          </p:nvSpPr>
          <p:spPr>
            <a:xfrm>
              <a:off x="-145069" y="66125"/>
              <a:ext cx="3410700" cy="697500"/>
            </a:xfrm>
            <a:prstGeom prst="rect">
              <a:avLst/>
            </a:prstGeom>
            <a:noFill/>
            <a:ln>
              <a:noFill/>
            </a:ln>
          </p:spPr>
          <p:txBody>
            <a:bodyPr spcFirstLastPara="1" wrap="square" lIns="45700" tIns="45700" rIns="45700" bIns="45700" anchor="t" anchorCtr="0">
              <a:noAutofit/>
            </a:bodyPr>
            <a:lstStyle/>
            <a:p>
              <a:pPr marL="177791" marR="0" lvl="0" indent="-177791" algn="l" rtl="0">
                <a:lnSpc>
                  <a:spcPct val="100000"/>
                </a:lnSpc>
                <a:spcBef>
                  <a:spcPts val="0"/>
                </a:spcBef>
                <a:spcAft>
                  <a:spcPts val="0"/>
                </a:spcAft>
                <a:buClr>
                  <a:srgbClr val="000000"/>
                </a:buClr>
                <a:buSzPts val="1100"/>
                <a:buFont typeface="Garamond"/>
                <a:buChar char="▪"/>
              </a:pPr>
              <a:r>
                <a:rPr lang="en-US" sz="1100">
                  <a:latin typeface="Garamond"/>
                  <a:ea typeface="Garamond"/>
                  <a:cs typeface="Garamond"/>
                  <a:sym typeface="Garamond"/>
                </a:rPr>
                <a:t>The College of New Jersey</a:t>
              </a:r>
              <a:endParaRPr sz="1100"/>
            </a:p>
            <a:p>
              <a:pPr marL="177791" marR="0" lvl="0" indent="-177791" algn="l" rtl="0">
                <a:lnSpc>
                  <a:spcPct val="100000"/>
                </a:lnSpc>
                <a:spcBef>
                  <a:spcPts val="0"/>
                </a:spcBef>
                <a:spcAft>
                  <a:spcPts val="0"/>
                </a:spcAft>
                <a:buClr>
                  <a:srgbClr val="000000"/>
                </a:buClr>
                <a:buSzPts val="1100"/>
                <a:buFont typeface="Garamond"/>
                <a:buChar char="▪"/>
              </a:pPr>
              <a:r>
                <a:rPr lang="en-US" sz="1100">
                  <a:latin typeface="Garamond"/>
                  <a:ea typeface="Garamond"/>
                  <a:cs typeface="Garamond"/>
                  <a:sym typeface="Garamond"/>
                </a:rPr>
                <a:t>MS Bioinformatics Georgia Tech University</a:t>
              </a:r>
              <a:endParaRPr sz="1100" b="0" i="0" u="none" strike="noStrike" cap="none">
                <a:solidFill>
                  <a:srgbClr val="FFFFFF"/>
                </a:solidFill>
                <a:latin typeface="Calibri"/>
                <a:ea typeface="Calibri"/>
                <a:cs typeface="Calibri"/>
                <a:sym typeface="Calibri"/>
              </a:endParaRPr>
            </a:p>
          </p:txBody>
        </p:sp>
      </p:grpSp>
      <p:pic>
        <p:nvPicPr>
          <p:cNvPr id="293" name="Google Shape;293;p49"/>
          <p:cNvPicPr preferRelativeResize="0"/>
          <p:nvPr/>
        </p:nvPicPr>
        <p:blipFill>
          <a:blip r:embed="rId8">
            <a:alphaModFix/>
          </a:blip>
          <a:stretch>
            <a:fillRect/>
          </a:stretch>
        </p:blipFill>
        <p:spPr>
          <a:xfrm>
            <a:off x="9012301" y="3756286"/>
            <a:ext cx="1447176" cy="16320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1800"/>
              <a:buFont typeface="Garamond"/>
              <a:buNone/>
            </a:pPr>
            <a:r>
              <a:rPr lang="en-US" sz="2800" dirty="0" smtClean="0"/>
              <a:t>3. Baseline </a:t>
            </a:r>
            <a:r>
              <a:rPr lang="en-US" sz="2800" dirty="0"/>
              <a:t>Model</a:t>
            </a:r>
            <a:r>
              <a:rPr lang="en-US" sz="2800" b="1" i="0" u="none" strike="noStrike" cap="none" dirty="0">
                <a:solidFill>
                  <a:srgbClr val="000000"/>
                </a:solidFill>
                <a:sym typeface="Garamond"/>
              </a:rPr>
              <a:t>- counter</a:t>
            </a:r>
            <a:endParaRPr sz="2800" b="1" i="0" u="none" strike="noStrike" cap="none" dirty="0">
              <a:solidFill>
                <a:srgbClr val="000000"/>
              </a:solidFill>
              <a:sym typeface="Garamond"/>
            </a:endParaRPr>
          </a:p>
        </p:txBody>
      </p:sp>
      <p:sp>
        <p:nvSpPr>
          <p:cNvPr id="343" name="Google Shape;343;p54"/>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noAutofit/>
          </a:bodyPr>
          <a:lstStyle/>
          <a:p>
            <a:pPr marL="228589" marR="0" lvl="0" indent="-228589" algn="l"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Garamond"/>
                <a:ea typeface="Garamond"/>
                <a:cs typeface="Garamond"/>
                <a:sym typeface="Garamond"/>
              </a:rPr>
              <a:t>Count the occurrences of 4 keywords: </a:t>
            </a:r>
            <a:r>
              <a:rPr lang="en-US" sz="1600" b="1" i="0" u="none" strike="noStrike" cap="none">
                <a:solidFill>
                  <a:srgbClr val="000000"/>
                </a:solidFill>
              </a:rPr>
              <a:t>Prostate, Lung, Cancer, Breast</a:t>
            </a:r>
            <a:r>
              <a:rPr lang="en-US" sz="1600" b="0" i="0" u="none" strike="noStrike" cap="none">
                <a:solidFill>
                  <a:srgbClr val="000000"/>
                </a:solidFill>
                <a:latin typeface="Garamond"/>
                <a:ea typeface="Garamond"/>
                <a:cs typeface="Garamond"/>
                <a:sym typeface="Garamond"/>
              </a:rPr>
              <a:t> in records.</a:t>
            </a:r>
            <a:endParaRPr/>
          </a:p>
          <a:p>
            <a:pPr marL="228589" marR="0" lvl="0" indent="-228589" algn="l" rtl="0">
              <a:lnSpc>
                <a:spcPct val="90000"/>
              </a:lnSpc>
              <a:spcBef>
                <a:spcPts val="1000"/>
              </a:spcBef>
              <a:spcAft>
                <a:spcPts val="0"/>
              </a:spcAft>
              <a:buClr>
                <a:srgbClr val="000000"/>
              </a:buClr>
              <a:buSzPts val="1600"/>
              <a:buFont typeface="Arial"/>
              <a:buChar char="▪"/>
            </a:pPr>
            <a:r>
              <a:rPr lang="en-US" sz="1600" b="0" i="0" u="none" strike="noStrike" cap="none">
                <a:solidFill>
                  <a:srgbClr val="000000"/>
                </a:solidFill>
                <a:latin typeface="Garamond"/>
                <a:ea typeface="Garamond"/>
                <a:cs typeface="Garamond"/>
                <a:sym typeface="Garamond"/>
              </a:rPr>
              <a:t>Classify the site based on the highest occurring keyword</a:t>
            </a:r>
            <a:endParaRPr/>
          </a:p>
          <a:p>
            <a:pPr marL="228589" marR="0" lvl="0" indent="-126989" algn="l" rtl="0">
              <a:lnSpc>
                <a:spcPct val="90000"/>
              </a:lnSpc>
              <a:spcBef>
                <a:spcPts val="1000"/>
              </a:spcBef>
              <a:spcAft>
                <a:spcPts val="0"/>
              </a:spcAft>
              <a:buClr>
                <a:srgbClr val="000000"/>
              </a:buClr>
              <a:buSzPts val="1600"/>
              <a:buFont typeface="Arial"/>
              <a:buNone/>
            </a:pPr>
            <a:endParaRPr sz="1600" b="0" i="0" u="none" strike="noStrike" cap="none">
              <a:solidFill>
                <a:srgbClr val="000000"/>
              </a:solidFill>
              <a:latin typeface="Garamond"/>
              <a:ea typeface="Garamond"/>
              <a:cs typeface="Garamond"/>
              <a:sym typeface="Garamond"/>
            </a:endParaRPr>
          </a:p>
        </p:txBody>
      </p:sp>
      <p:pic>
        <p:nvPicPr>
          <p:cNvPr id="344" name="Google Shape;344;p54"/>
          <p:cNvPicPr preferRelativeResize="0"/>
          <p:nvPr/>
        </p:nvPicPr>
        <p:blipFill rotWithShape="1">
          <a:blip r:embed="rId3">
            <a:alphaModFix/>
          </a:blip>
          <a:srcRect/>
          <a:stretch/>
        </p:blipFill>
        <p:spPr>
          <a:xfrm>
            <a:off x="470848" y="1728498"/>
            <a:ext cx="11200129" cy="3682840"/>
          </a:xfrm>
          <a:prstGeom prst="rect">
            <a:avLst/>
          </a:prstGeom>
          <a:noFill/>
          <a:ln>
            <a:noFill/>
          </a:ln>
        </p:spPr>
      </p:pic>
      <p:sp>
        <p:nvSpPr>
          <p:cNvPr id="345" name="Google Shape;345;p54"/>
          <p:cNvSpPr txBox="1"/>
          <p:nvPr/>
        </p:nvSpPr>
        <p:spPr>
          <a:xfrm>
            <a:off x="6927275" y="2095500"/>
            <a:ext cx="658200" cy="62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6" name="Google Shape;346;p54"/>
          <p:cNvSpPr txBox="1"/>
          <p:nvPr/>
        </p:nvSpPr>
        <p:spPr>
          <a:xfrm>
            <a:off x="6806000" y="2051525"/>
            <a:ext cx="658200" cy="62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7" name="Google Shape;347;p54"/>
          <p:cNvSpPr/>
          <p:nvPr/>
        </p:nvSpPr>
        <p:spPr>
          <a:xfrm>
            <a:off x="6858000" y="1991600"/>
            <a:ext cx="658200" cy="796500"/>
          </a:xfrm>
          <a:prstGeom prst="frame">
            <a:avLst>
              <a:gd name="adj1"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54"/>
          <p:cNvSpPr/>
          <p:nvPr/>
        </p:nvSpPr>
        <p:spPr>
          <a:xfrm>
            <a:off x="7931725" y="2667000"/>
            <a:ext cx="658200" cy="796500"/>
          </a:xfrm>
          <a:prstGeom prst="frame">
            <a:avLst>
              <a:gd name="adj1"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54"/>
          <p:cNvSpPr/>
          <p:nvPr/>
        </p:nvSpPr>
        <p:spPr>
          <a:xfrm>
            <a:off x="8898075" y="3338950"/>
            <a:ext cx="658200" cy="796500"/>
          </a:xfrm>
          <a:prstGeom prst="frame">
            <a:avLst>
              <a:gd name="adj1"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54"/>
          <p:cNvSpPr/>
          <p:nvPr/>
        </p:nvSpPr>
        <p:spPr>
          <a:xfrm>
            <a:off x="10200400" y="3976250"/>
            <a:ext cx="547500" cy="796500"/>
          </a:xfrm>
          <a:prstGeom prst="frame">
            <a:avLst>
              <a:gd name="adj1" fmla="val 125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5"/>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a:spcBef>
                <a:spcPts val="0"/>
              </a:spcBef>
              <a:spcAft>
                <a:spcPts val="0"/>
              </a:spcAft>
              <a:buNone/>
            </a:pPr>
            <a:r>
              <a:rPr lang="en-US" sz="2800" dirty="0" smtClean="0"/>
              <a:t>3. Baseline Model Results</a:t>
            </a:r>
            <a:endParaRPr sz="2800" dirty="0"/>
          </a:p>
        </p:txBody>
      </p:sp>
      <p:sp>
        <p:nvSpPr>
          <p:cNvPr id="356" name="Google Shape;356;p55"/>
          <p:cNvSpPr txBox="1">
            <a:spLocks noGrp="1"/>
          </p:cNvSpPr>
          <p:nvPr>
            <p:ph type="body" idx="1"/>
          </p:nvPr>
        </p:nvSpPr>
        <p:spPr>
          <a:xfrm>
            <a:off x="320246" y="873149"/>
            <a:ext cx="11551500" cy="5111700"/>
          </a:xfrm>
          <a:prstGeom prst="rect">
            <a:avLst/>
          </a:prstGeom>
        </p:spPr>
        <p:txBody>
          <a:bodyPr spcFirstLastPara="1" wrap="square" lIns="0" tIns="0" rIns="0" bIns="0" anchor="t" anchorCtr="0">
            <a:noAutofit/>
          </a:bodyPr>
          <a:lstStyle/>
          <a:p>
            <a:pPr marL="0" lvl="0" indent="0">
              <a:spcBef>
                <a:spcPts val="1000"/>
              </a:spcBef>
              <a:spcAft>
                <a:spcPts val="0"/>
              </a:spcAft>
              <a:buClr>
                <a:schemeClr val="dk1"/>
              </a:buClr>
              <a:buSzPts val="1100"/>
              <a:buFont typeface="Arial"/>
              <a:buNone/>
            </a:pPr>
            <a:endParaRPr b="1"/>
          </a:p>
          <a:p>
            <a:pPr marL="0" lvl="0" indent="0">
              <a:spcBef>
                <a:spcPts val="1000"/>
              </a:spcBef>
              <a:spcAft>
                <a:spcPts val="0"/>
              </a:spcAft>
              <a:buNone/>
            </a:pPr>
            <a:endParaRPr/>
          </a:p>
        </p:txBody>
      </p:sp>
      <p:sp>
        <p:nvSpPr>
          <p:cNvPr id="357" name="Google Shape;357;p55"/>
          <p:cNvSpPr/>
          <p:nvPr/>
        </p:nvSpPr>
        <p:spPr>
          <a:xfrm>
            <a:off x="840812" y="2331883"/>
            <a:ext cx="6096000" cy="104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Calibri"/>
              <a:buNone/>
            </a:pPr>
            <a:r>
              <a:rPr lang="en-US" sz="2200">
                <a:solidFill>
                  <a:schemeClr val="dk1"/>
                </a:solidFill>
                <a:latin typeface="Garamond"/>
                <a:ea typeface="Garamond"/>
                <a:cs typeface="Garamond"/>
                <a:sym typeface="Garamond"/>
              </a:rPr>
              <a:t>F1 MACRO: </a:t>
            </a:r>
            <a:endParaRPr sz="2200">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r>
              <a:rPr lang="en-US" sz="2200" b="1">
                <a:solidFill>
                  <a:schemeClr val="dk1"/>
                </a:solidFill>
                <a:latin typeface="Garamond"/>
                <a:ea typeface="Garamond"/>
                <a:cs typeface="Garamond"/>
                <a:sym typeface="Garamond"/>
              </a:rPr>
              <a:t>0.86078</a:t>
            </a:r>
            <a:endParaRPr sz="2200" b="1">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endParaRPr sz="2200">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r>
              <a:rPr lang="en-US" sz="2200" i="0" u="none" strike="noStrike" cap="none">
                <a:solidFill>
                  <a:srgbClr val="000000"/>
                </a:solidFill>
                <a:latin typeface="Calibri"/>
                <a:ea typeface="Calibri"/>
                <a:cs typeface="Calibri"/>
                <a:sym typeface="Calibri"/>
              </a:rPr>
              <a:t>MODEL ACCURACY:</a:t>
            </a:r>
            <a:endParaRPr sz="220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US" sz="2200" b="1">
                <a:latin typeface="Calibri"/>
                <a:ea typeface="Calibri"/>
                <a:cs typeface="Calibri"/>
                <a:sym typeface="Calibri"/>
              </a:rPr>
              <a:t>85.76</a:t>
            </a:r>
            <a:r>
              <a:rPr lang="en-US" sz="2200" b="1" i="0" u="none" strike="noStrike" cap="none">
                <a:solidFill>
                  <a:srgbClr val="000000"/>
                </a:solidFill>
                <a:latin typeface="Calibri"/>
                <a:ea typeface="Calibri"/>
                <a:cs typeface="Calibri"/>
                <a:sym typeface="Calibri"/>
              </a:rPr>
              <a:t>% </a:t>
            </a:r>
            <a:endParaRPr sz="2200" b="1" i="0" u="none" strike="noStrike" cap="none">
              <a:solidFill>
                <a:srgbClr val="000000"/>
              </a:solidFill>
              <a:latin typeface="Calibri"/>
              <a:ea typeface="Calibri"/>
              <a:cs typeface="Calibri"/>
              <a:sym typeface="Calibri"/>
            </a:endParaRPr>
          </a:p>
        </p:txBody>
      </p:sp>
      <p:sp>
        <p:nvSpPr>
          <p:cNvPr id="358" name="Google Shape;358;p55"/>
          <p:cNvSpPr/>
          <p:nvPr/>
        </p:nvSpPr>
        <p:spPr>
          <a:xfrm>
            <a:off x="6373112" y="1859408"/>
            <a:ext cx="6096000" cy="104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200">
                <a:solidFill>
                  <a:schemeClr val="dk1"/>
                </a:solidFill>
                <a:latin typeface="Garamond"/>
                <a:ea typeface="Garamond"/>
                <a:cs typeface="Garamond"/>
                <a:sym typeface="Garamond"/>
              </a:rPr>
              <a:t>Confusion matrix</a:t>
            </a:r>
            <a:endParaRPr sz="2200" i="0" u="none" strike="noStrike" cap="none">
              <a:solidFill>
                <a:srgbClr val="000000"/>
              </a:solidFill>
              <a:latin typeface="Calibri"/>
              <a:ea typeface="Calibri"/>
              <a:cs typeface="Calibri"/>
              <a:sym typeface="Calibri"/>
            </a:endParaRPr>
          </a:p>
        </p:txBody>
      </p:sp>
      <p:pic>
        <p:nvPicPr>
          <p:cNvPr id="359" name="Google Shape;359;p55"/>
          <p:cNvPicPr preferRelativeResize="0"/>
          <p:nvPr/>
        </p:nvPicPr>
        <p:blipFill>
          <a:blip r:embed="rId3">
            <a:alphaModFix/>
          </a:blip>
          <a:stretch>
            <a:fillRect/>
          </a:stretch>
        </p:blipFill>
        <p:spPr>
          <a:xfrm>
            <a:off x="5387825" y="1267700"/>
            <a:ext cx="6483925" cy="432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Title 3"/>
          <p:cNvSpPr>
            <a:spLocks noGrp="1"/>
          </p:cNvSpPr>
          <p:nvPr>
            <p:ph type="title"/>
          </p:nvPr>
        </p:nvSpPr>
        <p:spPr>
          <a:xfrm>
            <a:off x="310922" y="2187307"/>
            <a:ext cx="11557000" cy="819151"/>
          </a:xfrm>
        </p:spPr>
        <p:txBody>
          <a:bodyPr/>
          <a:lstStyle/>
          <a:p>
            <a:r>
              <a:rPr lang="en-US" dirty="0" smtClean="0"/>
              <a:t>4.</a:t>
            </a:r>
            <a:r>
              <a:rPr lang="en-US" dirty="0"/>
              <a:t> Final </a:t>
            </a:r>
            <a:r>
              <a:rPr lang="en-US" dirty="0" smtClean="0"/>
              <a:t>Model-</a:t>
            </a:r>
            <a:br>
              <a:rPr lang="en-US" dirty="0" smtClean="0"/>
            </a:br>
            <a:r>
              <a:rPr lang="en-US" dirty="0" smtClean="0"/>
              <a:t>Naive </a:t>
            </a:r>
            <a:r>
              <a:rPr lang="en-US" dirty="0"/>
              <a:t>Bayes + SVM + Random Forests</a:t>
            </a:r>
          </a:p>
        </p:txBody>
      </p:sp>
    </p:spTree>
    <p:extLst>
      <p:ext uri="{BB962C8B-B14F-4D97-AF65-F5344CB8AC3E}">
        <p14:creationId xmlns:p14="http://schemas.microsoft.com/office/powerpoint/2010/main" val="238338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6"/>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sz="2800" dirty="0" smtClean="0"/>
              <a:t>4. Final Model- </a:t>
            </a:r>
            <a:r>
              <a:rPr lang="en-US" sz="2800" dirty="0"/>
              <a:t>Naive </a:t>
            </a:r>
            <a:r>
              <a:rPr lang="en-US" sz="2800" dirty="0" smtClean="0"/>
              <a:t>Bayes + SVM + Random Forests</a:t>
            </a:r>
            <a:endParaRPr sz="2800" dirty="0"/>
          </a:p>
        </p:txBody>
      </p:sp>
      <p:sp>
        <p:nvSpPr>
          <p:cNvPr id="8" name="Google Shape;332;p53"/>
          <p:cNvSpPr/>
          <p:nvPr/>
        </p:nvSpPr>
        <p:spPr>
          <a:xfrm>
            <a:off x="3894978" y="1634422"/>
            <a:ext cx="2490326" cy="261414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US" b="1" dirty="0" smtClean="0"/>
              <a:t>Naïve Bayes</a:t>
            </a:r>
            <a:endParaRPr b="1" dirty="0"/>
          </a:p>
        </p:txBody>
      </p:sp>
      <p:sp>
        <p:nvSpPr>
          <p:cNvPr id="9" name="Google Shape;332;p53"/>
          <p:cNvSpPr/>
          <p:nvPr/>
        </p:nvSpPr>
        <p:spPr>
          <a:xfrm>
            <a:off x="5596888" y="1634422"/>
            <a:ext cx="2490326" cy="261414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a:spcBef>
                <a:spcPts val="0"/>
              </a:spcBef>
              <a:spcAft>
                <a:spcPts val="0"/>
              </a:spcAft>
              <a:buNone/>
            </a:pPr>
            <a:r>
              <a:rPr lang="en-US" b="1" dirty="0" smtClean="0"/>
              <a:t>	SVM</a:t>
            </a:r>
            <a:endParaRPr b="1" dirty="0"/>
          </a:p>
        </p:txBody>
      </p:sp>
      <p:sp>
        <p:nvSpPr>
          <p:cNvPr id="10" name="Google Shape;332;p53"/>
          <p:cNvSpPr/>
          <p:nvPr/>
        </p:nvSpPr>
        <p:spPr>
          <a:xfrm>
            <a:off x="4745933" y="3168289"/>
            <a:ext cx="2490326" cy="261414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2"/>
            <a:endParaRPr lang="en-US" b="1" dirty="0"/>
          </a:p>
          <a:p>
            <a:pPr lvl="2"/>
            <a:endParaRPr lang="en-US" b="1" dirty="0" smtClean="0"/>
          </a:p>
          <a:p>
            <a:pPr lvl="2" algn="ctr"/>
            <a:r>
              <a:rPr lang="en-US" b="1" dirty="0" smtClean="0"/>
              <a:t>Random</a:t>
            </a:r>
          </a:p>
          <a:p>
            <a:pPr lvl="2" algn="ctr"/>
            <a:r>
              <a:rPr lang="en-US" b="1" dirty="0" smtClean="0"/>
              <a:t>Forests</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5"/>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a:spcBef>
                <a:spcPts val="0"/>
              </a:spcBef>
              <a:spcAft>
                <a:spcPts val="0"/>
              </a:spcAft>
              <a:buNone/>
            </a:pPr>
            <a:r>
              <a:rPr lang="en-US" sz="2800" dirty="0" smtClean="0"/>
              <a:t>4. Final Model Results</a:t>
            </a:r>
            <a:endParaRPr sz="2800" dirty="0"/>
          </a:p>
        </p:txBody>
      </p:sp>
      <p:sp>
        <p:nvSpPr>
          <p:cNvPr id="356" name="Google Shape;356;p55"/>
          <p:cNvSpPr txBox="1">
            <a:spLocks noGrp="1"/>
          </p:cNvSpPr>
          <p:nvPr>
            <p:ph type="body" idx="1"/>
          </p:nvPr>
        </p:nvSpPr>
        <p:spPr>
          <a:xfrm>
            <a:off x="320246" y="873149"/>
            <a:ext cx="11551500" cy="5111700"/>
          </a:xfrm>
          <a:prstGeom prst="rect">
            <a:avLst/>
          </a:prstGeom>
        </p:spPr>
        <p:txBody>
          <a:bodyPr spcFirstLastPara="1" wrap="square" lIns="0" tIns="0" rIns="0" bIns="0" anchor="t" anchorCtr="0">
            <a:noAutofit/>
          </a:bodyPr>
          <a:lstStyle/>
          <a:p>
            <a:pPr marL="0" lvl="0" indent="0">
              <a:spcBef>
                <a:spcPts val="1000"/>
              </a:spcBef>
              <a:spcAft>
                <a:spcPts val="0"/>
              </a:spcAft>
              <a:buClr>
                <a:schemeClr val="dk1"/>
              </a:buClr>
              <a:buSzPts val="1100"/>
              <a:buFont typeface="Arial"/>
              <a:buNone/>
            </a:pPr>
            <a:endParaRPr b="1" dirty="0"/>
          </a:p>
          <a:p>
            <a:pPr marL="0" lvl="0" indent="0">
              <a:spcBef>
                <a:spcPts val="1000"/>
              </a:spcBef>
              <a:spcAft>
                <a:spcPts val="0"/>
              </a:spcAft>
              <a:buNone/>
            </a:pPr>
            <a:endParaRPr dirty="0"/>
          </a:p>
        </p:txBody>
      </p:sp>
      <p:pic>
        <p:nvPicPr>
          <p:cNvPr id="7" name="Google Shape;368;p56"/>
          <p:cNvPicPr preferRelativeResize="0"/>
          <p:nvPr/>
        </p:nvPicPr>
        <p:blipFill>
          <a:blip r:embed="rId3">
            <a:alphaModFix/>
          </a:blip>
          <a:stretch>
            <a:fillRect/>
          </a:stretch>
        </p:blipFill>
        <p:spPr>
          <a:xfrm>
            <a:off x="5818782" y="1633417"/>
            <a:ext cx="6114299" cy="4076199"/>
          </a:xfrm>
          <a:prstGeom prst="rect">
            <a:avLst/>
          </a:prstGeom>
          <a:noFill/>
          <a:ln>
            <a:noFill/>
          </a:ln>
        </p:spPr>
      </p:pic>
      <p:sp>
        <p:nvSpPr>
          <p:cNvPr id="8" name="Google Shape;365;p56"/>
          <p:cNvSpPr/>
          <p:nvPr/>
        </p:nvSpPr>
        <p:spPr>
          <a:xfrm>
            <a:off x="381581" y="3032504"/>
            <a:ext cx="6096000" cy="1046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Calibri"/>
              <a:buNone/>
            </a:pPr>
            <a:r>
              <a:rPr lang="en-US" sz="2200" dirty="0">
                <a:solidFill>
                  <a:schemeClr val="dk1"/>
                </a:solidFill>
                <a:latin typeface="Garamond"/>
                <a:ea typeface="Garamond"/>
                <a:cs typeface="Garamond"/>
                <a:sym typeface="Garamond"/>
              </a:rPr>
              <a:t>F1 MACRO: </a:t>
            </a:r>
            <a:endParaRPr sz="2200" dirty="0">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r>
              <a:rPr lang="en-US" sz="2200" b="1" dirty="0">
                <a:solidFill>
                  <a:schemeClr val="dk1"/>
                </a:solidFill>
                <a:latin typeface="Garamond"/>
                <a:ea typeface="Garamond"/>
                <a:cs typeface="Garamond"/>
                <a:sym typeface="Garamond"/>
              </a:rPr>
              <a:t>0.936</a:t>
            </a:r>
            <a:endParaRPr sz="2200" b="1" dirty="0">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endParaRPr sz="2200" dirty="0">
              <a:solidFill>
                <a:schemeClr val="dk1"/>
              </a:solidFill>
              <a:latin typeface="Garamond"/>
              <a:ea typeface="Garamond"/>
              <a:cs typeface="Garamond"/>
              <a:sym typeface="Garamond"/>
            </a:endParaRPr>
          </a:p>
          <a:p>
            <a:pPr marL="0" marR="0" lvl="0" indent="0" algn="ctr" rtl="0">
              <a:lnSpc>
                <a:spcPct val="100000"/>
              </a:lnSpc>
              <a:spcBef>
                <a:spcPts val="0"/>
              </a:spcBef>
              <a:spcAft>
                <a:spcPts val="0"/>
              </a:spcAft>
              <a:buClr>
                <a:srgbClr val="000000"/>
              </a:buClr>
              <a:buSzPts val="2000"/>
              <a:buFont typeface="Calibri"/>
              <a:buNone/>
            </a:pPr>
            <a:r>
              <a:rPr lang="en-US" sz="2200" i="0" u="none" strike="noStrike" cap="none" dirty="0">
                <a:solidFill>
                  <a:srgbClr val="000000"/>
                </a:solidFill>
                <a:latin typeface="Calibri"/>
                <a:ea typeface="Calibri"/>
                <a:cs typeface="Calibri"/>
                <a:sym typeface="Calibri"/>
              </a:rPr>
              <a:t>MODEL ACCURACY:</a:t>
            </a:r>
            <a:endParaRPr sz="220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US" sz="2200" b="1" dirty="0">
                <a:latin typeface="Calibri"/>
                <a:ea typeface="Calibri"/>
                <a:cs typeface="Calibri"/>
                <a:sym typeface="Calibri"/>
              </a:rPr>
              <a:t>94.09%</a:t>
            </a:r>
            <a:endParaRPr sz="2200" b="1" i="0" u="none" strike="noStrike" cap="none" dirty="0">
              <a:solidFill>
                <a:srgbClr val="000000"/>
              </a:solidFill>
              <a:latin typeface="Calibri"/>
              <a:ea typeface="Calibri"/>
              <a:cs typeface="Calibri"/>
              <a:sym typeface="Calibri"/>
            </a:endParaRPr>
          </a:p>
        </p:txBody>
      </p:sp>
      <p:sp>
        <p:nvSpPr>
          <p:cNvPr id="9" name="Google Shape;366;p56"/>
          <p:cNvSpPr/>
          <p:nvPr/>
        </p:nvSpPr>
        <p:spPr>
          <a:xfrm>
            <a:off x="5264686" y="1272946"/>
            <a:ext cx="6096000" cy="54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200" dirty="0">
                <a:solidFill>
                  <a:schemeClr val="dk1"/>
                </a:solidFill>
                <a:latin typeface="Garamond"/>
                <a:ea typeface="Garamond"/>
                <a:cs typeface="Garamond"/>
                <a:sym typeface="Garamond"/>
              </a:rPr>
              <a:t>Confusion matrix</a:t>
            </a:r>
            <a:endParaRPr sz="220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2322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7"/>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1800"/>
              <a:buFont typeface="Garamond"/>
              <a:buNone/>
            </a:pPr>
            <a:r>
              <a:rPr lang="en-US" sz="2800" b="1" i="0" u="none" strike="noStrike" cap="none" dirty="0" smtClean="0">
                <a:solidFill>
                  <a:srgbClr val="000000"/>
                </a:solidFill>
                <a:sym typeface="Garamond"/>
              </a:rPr>
              <a:t>5. Conclusion</a:t>
            </a:r>
            <a:endParaRPr sz="2800" dirty="0"/>
          </a:p>
        </p:txBody>
      </p:sp>
      <p:pic>
        <p:nvPicPr>
          <p:cNvPr id="375" name="Google Shape;375;p57"/>
          <p:cNvPicPr preferRelativeResize="0"/>
          <p:nvPr/>
        </p:nvPicPr>
        <p:blipFill rotWithShape="1">
          <a:blip r:embed="rId3">
            <a:alphaModFix/>
          </a:blip>
          <a:srcRect/>
          <a:stretch/>
        </p:blipFill>
        <p:spPr>
          <a:xfrm>
            <a:off x="293378" y="3874442"/>
            <a:ext cx="3435130" cy="1717565"/>
          </a:xfrm>
          <a:prstGeom prst="rect">
            <a:avLst/>
          </a:prstGeom>
          <a:noFill/>
          <a:ln>
            <a:noFill/>
          </a:ln>
        </p:spPr>
      </p:pic>
      <p:pic>
        <p:nvPicPr>
          <p:cNvPr id="376" name="Google Shape;376;p57"/>
          <p:cNvPicPr preferRelativeResize="0"/>
          <p:nvPr/>
        </p:nvPicPr>
        <p:blipFill rotWithShape="1">
          <a:blip r:embed="rId4">
            <a:alphaModFix/>
          </a:blip>
          <a:srcRect/>
          <a:stretch/>
        </p:blipFill>
        <p:spPr>
          <a:xfrm>
            <a:off x="8436679" y="3929768"/>
            <a:ext cx="3435130" cy="1717565"/>
          </a:xfrm>
          <a:prstGeom prst="rect">
            <a:avLst/>
          </a:prstGeom>
          <a:noFill/>
          <a:ln>
            <a:noFill/>
          </a:ln>
        </p:spPr>
      </p:pic>
      <p:pic>
        <p:nvPicPr>
          <p:cNvPr id="377" name="Google Shape;377;p57"/>
          <p:cNvPicPr preferRelativeResize="0"/>
          <p:nvPr/>
        </p:nvPicPr>
        <p:blipFill rotWithShape="1">
          <a:blip r:embed="rId5">
            <a:alphaModFix/>
          </a:blip>
          <a:srcRect/>
          <a:stretch/>
        </p:blipFill>
        <p:spPr>
          <a:xfrm>
            <a:off x="8436679" y="1101685"/>
            <a:ext cx="3435130" cy="1717565"/>
          </a:xfrm>
          <a:prstGeom prst="rect">
            <a:avLst/>
          </a:prstGeom>
          <a:noFill/>
          <a:ln>
            <a:noFill/>
          </a:ln>
        </p:spPr>
      </p:pic>
      <p:pic>
        <p:nvPicPr>
          <p:cNvPr id="378" name="Google Shape;378;p57"/>
          <p:cNvPicPr preferRelativeResize="0"/>
          <p:nvPr/>
        </p:nvPicPr>
        <p:blipFill rotWithShape="1">
          <a:blip r:embed="rId6">
            <a:alphaModFix/>
          </a:blip>
          <a:srcRect/>
          <a:stretch/>
        </p:blipFill>
        <p:spPr>
          <a:xfrm>
            <a:off x="4365018" y="2988673"/>
            <a:ext cx="3435130" cy="1717565"/>
          </a:xfrm>
          <a:prstGeom prst="rect">
            <a:avLst/>
          </a:prstGeom>
          <a:noFill/>
          <a:ln>
            <a:noFill/>
          </a:ln>
        </p:spPr>
      </p:pic>
      <p:pic>
        <p:nvPicPr>
          <p:cNvPr id="379" name="Google Shape;379;p57"/>
          <p:cNvPicPr preferRelativeResize="0"/>
          <p:nvPr/>
        </p:nvPicPr>
        <p:blipFill rotWithShape="1">
          <a:blip r:embed="rId7">
            <a:alphaModFix/>
          </a:blip>
          <a:srcRect/>
          <a:stretch/>
        </p:blipFill>
        <p:spPr>
          <a:xfrm>
            <a:off x="306771" y="1101685"/>
            <a:ext cx="3435130" cy="1717565"/>
          </a:xfrm>
          <a:prstGeom prst="rect">
            <a:avLst/>
          </a:prstGeom>
          <a:noFill/>
          <a:ln>
            <a:noFill/>
          </a:ln>
        </p:spPr>
      </p:pic>
      <p:sp>
        <p:nvSpPr>
          <p:cNvPr id="380" name="Google Shape;380;p57"/>
          <p:cNvSpPr txBox="1"/>
          <p:nvPr/>
        </p:nvSpPr>
        <p:spPr>
          <a:xfrm>
            <a:off x="1363402" y="2943575"/>
            <a:ext cx="1401900" cy="3693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PROSTATE</a:t>
            </a:r>
            <a:endParaRPr b="1"/>
          </a:p>
        </p:txBody>
      </p:sp>
      <p:sp>
        <p:nvSpPr>
          <p:cNvPr id="381" name="Google Shape;381;p57"/>
          <p:cNvSpPr txBox="1"/>
          <p:nvPr/>
        </p:nvSpPr>
        <p:spPr>
          <a:xfrm>
            <a:off x="1282327" y="5731150"/>
            <a:ext cx="1062600" cy="3693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BREAST</a:t>
            </a:r>
            <a:endParaRPr b="1"/>
          </a:p>
        </p:txBody>
      </p:sp>
      <p:sp>
        <p:nvSpPr>
          <p:cNvPr id="382" name="Google Shape;382;p57"/>
          <p:cNvSpPr txBox="1"/>
          <p:nvPr/>
        </p:nvSpPr>
        <p:spPr>
          <a:xfrm>
            <a:off x="9837980" y="2892700"/>
            <a:ext cx="1062600" cy="3693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LUNG</a:t>
            </a:r>
            <a:endParaRPr b="1"/>
          </a:p>
        </p:txBody>
      </p:sp>
      <p:sp>
        <p:nvSpPr>
          <p:cNvPr id="383" name="Google Shape;383;p57"/>
          <p:cNvSpPr txBox="1"/>
          <p:nvPr/>
        </p:nvSpPr>
        <p:spPr>
          <a:xfrm>
            <a:off x="9622378" y="5731125"/>
            <a:ext cx="1062600" cy="3693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COLON</a:t>
            </a:r>
            <a:endParaRPr b="1"/>
          </a:p>
        </p:txBody>
      </p:sp>
      <p:sp>
        <p:nvSpPr>
          <p:cNvPr id="384" name="Google Shape;384;p57"/>
          <p:cNvSpPr txBox="1"/>
          <p:nvPr/>
        </p:nvSpPr>
        <p:spPr>
          <a:xfrm>
            <a:off x="5707758" y="4818450"/>
            <a:ext cx="1119300" cy="3693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OTHER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1800"/>
              <a:buFont typeface="Garamond"/>
              <a:buNone/>
            </a:pPr>
            <a:r>
              <a:rPr lang="en-US" sz="2800" dirty="0" smtClean="0"/>
              <a:t>6. Future </a:t>
            </a:r>
            <a:r>
              <a:rPr lang="en-US" sz="2800" dirty="0"/>
              <a:t>work</a:t>
            </a:r>
            <a:endParaRPr sz="2800" dirty="0"/>
          </a:p>
        </p:txBody>
      </p:sp>
      <p:graphicFrame>
        <p:nvGraphicFramePr>
          <p:cNvPr id="390" name="Google Shape;390;p58"/>
          <p:cNvGraphicFramePr/>
          <p:nvPr/>
        </p:nvGraphicFramePr>
        <p:xfrm>
          <a:off x="952500" y="1458325"/>
          <a:ext cx="10287000" cy="4254828"/>
        </p:xfrm>
        <a:graphic>
          <a:graphicData uri="http://schemas.openxmlformats.org/drawingml/2006/table">
            <a:tbl>
              <a:tblPr>
                <a:noFill/>
                <a:tableStyleId>{BAAC3804-8A0E-4BDD-BB54-94A2482DBA38}</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US" b="1">
                          <a:solidFill>
                            <a:schemeClr val="dk1"/>
                          </a:solidFill>
                        </a:rPr>
                        <a:t>Challenges of natural language processing</a:t>
                      </a:r>
                      <a:endParaRPr/>
                    </a:p>
                  </a:txBody>
                  <a:tcPr marL="91425" marR="91425" marT="91425" marB="91425">
                    <a:lnL w="9525"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US" sz="1200" b="1"/>
                        <a:t>Challenge</a:t>
                      </a:r>
                      <a:endParaRPr sz="1200" b="1"/>
                    </a:p>
                  </a:txBody>
                  <a:tcPr marL="91425" marR="91425" marT="91425" marB="91425">
                    <a:lnL w="9525"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US" sz="1200" b="1"/>
                        <a:t>Example</a:t>
                      </a:r>
                      <a:endParaRPr sz="1200" b="1"/>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US" sz="1200"/>
                        <a:t>Negation</a:t>
                      </a:r>
                      <a:endParaRPr sz="1200"/>
                    </a:p>
                  </a:txBody>
                  <a:tcPr marL="91425" marR="91425" marT="91425" marB="91425">
                    <a:lnL w="9525"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US" sz="1200"/>
                        <a:t>“</a:t>
                      </a:r>
                      <a:r>
                        <a:rPr lang="en-US" sz="1200">
                          <a:solidFill>
                            <a:srgbClr val="FF0000"/>
                          </a:solidFill>
                        </a:rPr>
                        <a:t>No evidence of malignancy</a:t>
                      </a:r>
                      <a:r>
                        <a:rPr lang="en-US" sz="1200"/>
                        <a:t>” in support of an OTHER classification.</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US" sz="1200"/>
                        <a:t>Ambiguity with respect to subject</a:t>
                      </a:r>
                      <a:endParaRPr sz="1200"/>
                    </a:p>
                  </a:txBody>
                  <a:tcPr marL="91425" marR="91425" marT="91425" marB="91425">
                    <a:lnL w="9525"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US" sz="1200"/>
                        <a:t>A pathological observation may refer to a </a:t>
                      </a:r>
                      <a:r>
                        <a:rPr lang="en-US" sz="1200">
                          <a:solidFill>
                            <a:srgbClr val="FF0000"/>
                          </a:solidFill>
                        </a:rPr>
                        <a:t>historical sample</a:t>
                      </a:r>
                      <a:r>
                        <a:rPr lang="en-US" sz="1200"/>
                        <a:t>.</a:t>
                      </a:r>
                      <a:r>
                        <a:rPr lang="en-US" sz="1200">
                          <a:solidFill>
                            <a:srgbClr val="FF0000"/>
                          </a:solidFill>
                        </a:rPr>
                        <a:t> </a:t>
                      </a:r>
                      <a:r>
                        <a:rPr lang="en-US" sz="1200"/>
                        <a:t>A LUNG cancer case has the phrase “cancer of the colon” because “the patient has a history of”.</a:t>
                      </a:r>
                      <a:endParaRPr sz="1200"/>
                    </a:p>
                    <a:p>
                      <a:pPr marL="0" lvl="0" indent="0" rtl="0">
                        <a:lnSpc>
                          <a:spcPct val="115000"/>
                        </a:lnSpc>
                        <a:spcBef>
                          <a:spcPts val="0"/>
                        </a:spcBef>
                        <a:spcAft>
                          <a:spcPts val="0"/>
                        </a:spcAft>
                        <a:buNone/>
                      </a:pPr>
                      <a:endParaRPr sz="1200"/>
                    </a:p>
                    <a:p>
                      <a:pPr marL="0" lvl="0" indent="0" rtl="0">
                        <a:lnSpc>
                          <a:spcPct val="115000"/>
                        </a:lnSpc>
                        <a:spcBef>
                          <a:spcPts val="0"/>
                        </a:spcBef>
                        <a:spcAft>
                          <a:spcPts val="0"/>
                        </a:spcAft>
                        <a:buNone/>
                      </a:pPr>
                      <a:r>
                        <a:rPr lang="en-US" sz="1200">
                          <a:solidFill>
                            <a:schemeClr val="dk1"/>
                          </a:solidFill>
                        </a:rPr>
                        <a:t>One pathology report may describe </a:t>
                      </a:r>
                      <a:r>
                        <a:rPr lang="en-US" sz="1200">
                          <a:solidFill>
                            <a:srgbClr val="FF0000"/>
                          </a:solidFill>
                        </a:rPr>
                        <a:t>more than one sample</a:t>
                      </a:r>
                      <a:r>
                        <a:rPr lang="en-US" sz="1200"/>
                        <a:t>.</a:t>
                      </a:r>
                      <a:r>
                        <a:rPr lang="en-US" sz="1200">
                          <a:solidFill>
                            <a:srgbClr val="FF0000"/>
                          </a:solidFill>
                        </a:rPr>
                        <a:t> </a:t>
                      </a:r>
                      <a:r>
                        <a:rPr lang="en-US" sz="1200">
                          <a:solidFill>
                            <a:schemeClr val="dk1"/>
                          </a:solidFill>
                        </a:rPr>
                        <a:t>“</a:t>
                      </a:r>
                      <a:r>
                        <a:rPr lang="en-US" sz="1200">
                          <a:solidFill>
                            <a:srgbClr val="FF0000"/>
                          </a:solidFill>
                        </a:rPr>
                        <a:t>No evidence of malignancy” </a:t>
                      </a:r>
                      <a:r>
                        <a:rPr lang="en-US" sz="1200">
                          <a:solidFill>
                            <a:schemeClr val="dk1"/>
                          </a:solidFill>
                        </a:rPr>
                        <a:t>occurs in a report of a cancer case because it refers to a sample from the tumor margin.</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rtl="0">
                        <a:lnSpc>
                          <a:spcPct val="115000"/>
                        </a:lnSpc>
                        <a:spcBef>
                          <a:spcPts val="0"/>
                        </a:spcBef>
                        <a:spcAft>
                          <a:spcPts val="0"/>
                        </a:spcAft>
                        <a:buNone/>
                      </a:pPr>
                      <a:r>
                        <a:rPr lang="en-US" sz="1200"/>
                        <a:t>Statistical sample size</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rowSpan="2">
                  <a:txBody>
                    <a:bodyPr/>
                    <a:lstStyle/>
                    <a:p>
                      <a:pPr marL="0" lvl="0" indent="0" rtl="0">
                        <a:lnSpc>
                          <a:spcPct val="115000"/>
                        </a:lnSpc>
                        <a:spcBef>
                          <a:spcPts val="0"/>
                        </a:spcBef>
                        <a:spcAft>
                          <a:spcPts val="0"/>
                        </a:spcAft>
                        <a:buNone/>
                      </a:pPr>
                      <a:r>
                        <a:rPr lang="en-US" sz="1200"/>
                        <a:t>The ‘OTHER’ class is a </a:t>
                      </a:r>
                      <a:r>
                        <a:rPr lang="en-US" sz="1200">
                          <a:solidFill>
                            <a:srgbClr val="FF0000"/>
                          </a:solidFill>
                        </a:rPr>
                        <a:t>union of very different classes</a:t>
                      </a:r>
                      <a:r>
                        <a:rPr lang="en-US" sz="1200"/>
                        <a:t>. The OTHER class comprises small numbers of samples representing non-cancer as well as cancer of the blood, skin, stomach, etc.</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rtl="0">
                        <a:lnSpc>
                          <a:spcPct val="115000"/>
                        </a:lnSpc>
                        <a:spcBef>
                          <a:spcPts val="0"/>
                        </a:spcBef>
                        <a:spcAft>
                          <a:spcPts val="0"/>
                        </a:spcAft>
                        <a:buNone/>
                      </a:pPr>
                      <a:r>
                        <a:rPr lang="en-US" sz="1200"/>
                        <a:t>Latent cross classification</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5"/>
                  </a:ext>
                </a:extLst>
              </a:tr>
              <a:tr h="381000">
                <a:tc>
                  <a:txBody>
                    <a:bodyPr/>
                    <a:lstStyle/>
                    <a:p>
                      <a:pPr marL="0" lvl="0" indent="0" rtl="0">
                        <a:lnSpc>
                          <a:spcPct val="115000"/>
                        </a:lnSpc>
                        <a:spcBef>
                          <a:spcPts val="0"/>
                        </a:spcBef>
                        <a:spcAft>
                          <a:spcPts val="0"/>
                        </a:spcAft>
                        <a:buNone/>
                      </a:pPr>
                      <a:r>
                        <a:rPr lang="en-US" sz="1200"/>
                        <a:t>Stochastic independence in the sample</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rtl="0">
                        <a:lnSpc>
                          <a:spcPct val="115000"/>
                        </a:lnSpc>
                        <a:spcBef>
                          <a:spcPts val="0"/>
                        </a:spcBef>
                        <a:spcAft>
                          <a:spcPts val="0"/>
                        </a:spcAft>
                        <a:buNone/>
                      </a:pPr>
                      <a:r>
                        <a:rPr lang="en-US" sz="1200"/>
                        <a:t>The identity of the registry may be associated with both SITE and usage (confounding).</a:t>
                      </a:r>
                      <a:endParaRPr sz="1200"/>
                    </a:p>
                  </a:txBody>
                  <a:tcPr marL="68575" marR="68575" marT="91425" marB="91425">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a:spcBef>
                <a:spcPts val="0"/>
              </a:spcBef>
              <a:spcAft>
                <a:spcPts val="0"/>
              </a:spcAft>
              <a:buNone/>
            </a:pPr>
            <a:r>
              <a:rPr lang="en-US" sz="2800" dirty="0" smtClean="0"/>
              <a:t>Outline</a:t>
            </a:r>
            <a:endParaRPr dirty="0"/>
          </a:p>
        </p:txBody>
      </p:sp>
      <p:sp>
        <p:nvSpPr>
          <p:cNvPr id="300" name="Google Shape;300;p50"/>
          <p:cNvSpPr txBox="1"/>
          <p:nvPr/>
        </p:nvSpPr>
        <p:spPr>
          <a:xfrm>
            <a:off x="917563" y="1472157"/>
            <a:ext cx="6154235" cy="3435341"/>
          </a:xfrm>
          <a:prstGeom prst="rect">
            <a:avLst/>
          </a:prstGeom>
          <a:noFill/>
          <a:ln>
            <a:noFill/>
          </a:ln>
        </p:spPr>
        <p:txBody>
          <a:bodyPr spcFirstLastPara="1" wrap="square" lIns="91425" tIns="91425" rIns="91425" bIns="91425" anchor="t" anchorCtr="0">
            <a:noAutofit/>
          </a:bodyPr>
          <a:lstStyle/>
          <a:p>
            <a:pPr marL="342900" lvl="0" indent="-342900">
              <a:lnSpc>
                <a:spcPct val="200000"/>
              </a:lnSpc>
              <a:spcBef>
                <a:spcPts val="0"/>
              </a:spcBef>
              <a:spcAft>
                <a:spcPts val="0"/>
              </a:spcAft>
              <a:buAutoNum type="arabicPeriod"/>
            </a:pPr>
            <a:r>
              <a:rPr lang="en-US" sz="1800" b="1" dirty="0" smtClean="0"/>
              <a:t>Challenge Introduction</a:t>
            </a:r>
          </a:p>
          <a:p>
            <a:pPr marL="342900" lvl="0" indent="-342900">
              <a:lnSpc>
                <a:spcPct val="200000"/>
              </a:lnSpc>
              <a:spcBef>
                <a:spcPts val="0"/>
              </a:spcBef>
              <a:spcAft>
                <a:spcPts val="0"/>
              </a:spcAft>
              <a:buAutoNum type="arabicPeriod"/>
            </a:pPr>
            <a:r>
              <a:rPr lang="en-US" sz="1800" b="1" dirty="0" smtClean="0"/>
              <a:t>Approach</a:t>
            </a:r>
            <a:endParaRPr lang="en-US" sz="1800" b="1" dirty="0" smtClean="0"/>
          </a:p>
          <a:p>
            <a:pPr marL="342900" lvl="0" indent="-342900">
              <a:lnSpc>
                <a:spcPct val="200000"/>
              </a:lnSpc>
              <a:spcBef>
                <a:spcPts val="0"/>
              </a:spcBef>
              <a:spcAft>
                <a:spcPts val="0"/>
              </a:spcAft>
              <a:buAutoNum type="arabicPeriod"/>
            </a:pPr>
            <a:r>
              <a:rPr lang="en-US" sz="1800" b="1" dirty="0" smtClean="0"/>
              <a:t>Baseline Model</a:t>
            </a:r>
          </a:p>
          <a:p>
            <a:pPr marL="342900" lvl="0" indent="-342900">
              <a:lnSpc>
                <a:spcPct val="200000"/>
              </a:lnSpc>
              <a:spcBef>
                <a:spcPts val="0"/>
              </a:spcBef>
              <a:spcAft>
                <a:spcPts val="0"/>
              </a:spcAft>
              <a:buAutoNum type="arabicPeriod"/>
            </a:pPr>
            <a:r>
              <a:rPr lang="en-US" sz="1800" b="1" dirty="0" smtClean="0"/>
              <a:t>Final Model</a:t>
            </a:r>
          </a:p>
          <a:p>
            <a:pPr marL="342900" lvl="0" indent="-342900">
              <a:lnSpc>
                <a:spcPct val="200000"/>
              </a:lnSpc>
              <a:spcBef>
                <a:spcPts val="0"/>
              </a:spcBef>
              <a:spcAft>
                <a:spcPts val="0"/>
              </a:spcAft>
              <a:buAutoNum type="arabicPeriod"/>
            </a:pPr>
            <a:r>
              <a:rPr lang="en-US" sz="1800" b="1" dirty="0" smtClean="0"/>
              <a:t>Conclusion</a:t>
            </a:r>
          </a:p>
          <a:p>
            <a:pPr marL="342900" lvl="0" indent="-342900">
              <a:lnSpc>
                <a:spcPct val="200000"/>
              </a:lnSpc>
              <a:spcBef>
                <a:spcPts val="0"/>
              </a:spcBef>
              <a:spcAft>
                <a:spcPts val="0"/>
              </a:spcAft>
              <a:buAutoNum type="arabicPeriod"/>
            </a:pPr>
            <a:r>
              <a:rPr lang="en-US" sz="1800" b="1" dirty="0" smtClean="0"/>
              <a:t>Future Work</a:t>
            </a:r>
            <a:endParaRPr lang="en-US" sz="1800" b="1" dirty="0" smtClean="0"/>
          </a:p>
          <a:p>
            <a:pPr marL="342900" lvl="0" indent="-342900">
              <a:spcBef>
                <a:spcPts val="0"/>
              </a:spcBef>
              <a:spcAft>
                <a:spcPts val="0"/>
              </a:spcAft>
              <a:buAutoNum type="arabicPeriod"/>
            </a:pPr>
            <a:endParaRPr lang="en-US" sz="1800" b="1" dirty="0" smtClean="0"/>
          </a:p>
          <a:p>
            <a:pPr marL="342900" lvl="0" indent="-342900">
              <a:spcBef>
                <a:spcPts val="0"/>
              </a:spcBef>
              <a:spcAft>
                <a:spcPts val="0"/>
              </a:spcAft>
              <a:buAutoNum type="arabicPeriod"/>
            </a:pPr>
            <a:endParaRPr sz="1800" b="1" dirty="0"/>
          </a:p>
        </p:txBody>
      </p:sp>
    </p:spTree>
    <p:extLst>
      <p:ext uri="{BB962C8B-B14F-4D97-AF65-F5344CB8AC3E}">
        <p14:creationId xmlns:p14="http://schemas.microsoft.com/office/powerpoint/2010/main" val="160046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Challenge Introduction</a:t>
            </a:r>
            <a:endParaRPr lang="en-US" dirty="0"/>
          </a:p>
        </p:txBody>
      </p:sp>
    </p:spTree>
    <p:extLst>
      <p:ext uri="{BB962C8B-B14F-4D97-AF65-F5344CB8AC3E}">
        <p14:creationId xmlns:p14="http://schemas.microsoft.com/office/powerpoint/2010/main" val="365075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a:spcBef>
                <a:spcPts val="0"/>
              </a:spcBef>
              <a:spcAft>
                <a:spcPts val="0"/>
              </a:spcAft>
              <a:buNone/>
            </a:pPr>
            <a:r>
              <a:rPr lang="en-US" sz="2800" dirty="0"/>
              <a:t>Problem Statement</a:t>
            </a:r>
            <a:endParaRPr sz="2800" dirty="0"/>
          </a:p>
        </p:txBody>
      </p:sp>
      <p:pic>
        <p:nvPicPr>
          <p:cNvPr id="299" name="Google Shape;299;p50"/>
          <p:cNvPicPr preferRelativeResize="0"/>
          <p:nvPr/>
        </p:nvPicPr>
        <p:blipFill>
          <a:blip r:embed="rId3">
            <a:alphaModFix/>
          </a:blip>
          <a:stretch>
            <a:fillRect/>
          </a:stretch>
        </p:blipFill>
        <p:spPr>
          <a:xfrm>
            <a:off x="1851700" y="2323148"/>
            <a:ext cx="2095500" cy="2095500"/>
          </a:xfrm>
          <a:prstGeom prst="rect">
            <a:avLst/>
          </a:prstGeom>
          <a:noFill/>
          <a:ln>
            <a:noFill/>
          </a:ln>
        </p:spPr>
      </p:pic>
      <p:sp>
        <p:nvSpPr>
          <p:cNvPr id="300" name="Google Shape;300;p50"/>
          <p:cNvSpPr txBox="1"/>
          <p:nvPr/>
        </p:nvSpPr>
        <p:spPr>
          <a:xfrm>
            <a:off x="1851700" y="4682425"/>
            <a:ext cx="18975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Expert’s notes</a:t>
            </a:r>
            <a:endParaRPr sz="1800" b="1"/>
          </a:p>
        </p:txBody>
      </p:sp>
      <p:sp>
        <p:nvSpPr>
          <p:cNvPr id="301" name="Google Shape;301;p50"/>
          <p:cNvSpPr/>
          <p:nvPr/>
        </p:nvSpPr>
        <p:spPr>
          <a:xfrm>
            <a:off x="5292075" y="2850850"/>
            <a:ext cx="1211700" cy="10401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1800" b="1"/>
              <a:t>Code</a:t>
            </a:r>
            <a:endParaRPr sz="1800" b="1">
              <a:solidFill>
                <a:srgbClr val="FFFFFF"/>
              </a:solidFill>
            </a:endParaRPr>
          </a:p>
        </p:txBody>
      </p:sp>
      <p:cxnSp>
        <p:nvCxnSpPr>
          <p:cNvPr id="302" name="Google Shape;302;p50"/>
          <p:cNvCxnSpPr/>
          <p:nvPr/>
        </p:nvCxnSpPr>
        <p:spPr>
          <a:xfrm rot="10800000" flipH="1">
            <a:off x="6503775" y="2179450"/>
            <a:ext cx="1337100" cy="1194300"/>
          </a:xfrm>
          <a:prstGeom prst="bentConnector3">
            <a:avLst>
              <a:gd name="adj1" fmla="val 50000"/>
            </a:avLst>
          </a:prstGeom>
          <a:noFill/>
          <a:ln w="76200" cap="flat" cmpd="sng">
            <a:solidFill>
              <a:srgbClr val="000000"/>
            </a:solidFill>
            <a:prstDash val="solid"/>
            <a:round/>
            <a:headEnd type="none" w="med" len="med"/>
            <a:tailEnd type="none" w="med" len="med"/>
          </a:ln>
        </p:spPr>
      </p:cxnSp>
      <p:cxnSp>
        <p:nvCxnSpPr>
          <p:cNvPr id="303" name="Google Shape;303;p50"/>
          <p:cNvCxnSpPr>
            <a:stCxn id="301" idx="3"/>
          </p:cNvCxnSpPr>
          <p:nvPr/>
        </p:nvCxnSpPr>
        <p:spPr>
          <a:xfrm rot="10800000" flipH="1">
            <a:off x="6503775" y="2885200"/>
            <a:ext cx="1325700" cy="485700"/>
          </a:xfrm>
          <a:prstGeom prst="bentConnector3">
            <a:avLst>
              <a:gd name="adj1" fmla="val 50000"/>
            </a:avLst>
          </a:prstGeom>
          <a:noFill/>
          <a:ln w="76200" cap="flat" cmpd="sng">
            <a:solidFill>
              <a:srgbClr val="000000"/>
            </a:solidFill>
            <a:prstDash val="solid"/>
            <a:round/>
            <a:headEnd type="none" w="med" len="med"/>
            <a:tailEnd type="none" w="med" len="med"/>
          </a:ln>
        </p:spPr>
      </p:cxnSp>
      <p:cxnSp>
        <p:nvCxnSpPr>
          <p:cNvPr id="304" name="Google Shape;304;p50"/>
          <p:cNvCxnSpPr>
            <a:stCxn id="301" idx="3"/>
          </p:cNvCxnSpPr>
          <p:nvPr/>
        </p:nvCxnSpPr>
        <p:spPr>
          <a:xfrm>
            <a:off x="6503775" y="3370900"/>
            <a:ext cx="1348500" cy="691500"/>
          </a:xfrm>
          <a:prstGeom prst="bentConnector3">
            <a:avLst>
              <a:gd name="adj1" fmla="val 50000"/>
            </a:avLst>
          </a:prstGeom>
          <a:noFill/>
          <a:ln w="76200" cap="flat" cmpd="sng">
            <a:solidFill>
              <a:srgbClr val="000000"/>
            </a:solidFill>
            <a:prstDash val="solid"/>
            <a:round/>
            <a:headEnd type="none" w="med" len="med"/>
            <a:tailEnd type="none" w="med" len="med"/>
          </a:ln>
        </p:spPr>
      </p:cxnSp>
      <p:cxnSp>
        <p:nvCxnSpPr>
          <p:cNvPr id="305" name="Google Shape;305;p50"/>
          <p:cNvCxnSpPr/>
          <p:nvPr/>
        </p:nvCxnSpPr>
        <p:spPr>
          <a:xfrm rot="-5400000" flipH="1">
            <a:off x="6740800" y="3811000"/>
            <a:ext cx="1560300" cy="685800"/>
          </a:xfrm>
          <a:prstGeom prst="bentConnector3">
            <a:avLst>
              <a:gd name="adj1" fmla="val 99261"/>
            </a:avLst>
          </a:prstGeom>
          <a:noFill/>
          <a:ln w="76200" cap="flat" cmpd="sng">
            <a:solidFill>
              <a:srgbClr val="000000"/>
            </a:solidFill>
            <a:prstDash val="solid"/>
            <a:round/>
            <a:headEnd type="none" w="med" len="med"/>
            <a:tailEnd type="none" w="med" len="med"/>
          </a:ln>
        </p:spPr>
      </p:cxnSp>
      <p:cxnSp>
        <p:nvCxnSpPr>
          <p:cNvPr id="306" name="Google Shape;306;p50"/>
          <p:cNvCxnSpPr>
            <a:stCxn id="301" idx="3"/>
          </p:cNvCxnSpPr>
          <p:nvPr/>
        </p:nvCxnSpPr>
        <p:spPr>
          <a:xfrm rot="10800000" flipH="1">
            <a:off x="6503775" y="3365200"/>
            <a:ext cx="1348500" cy="5700"/>
          </a:xfrm>
          <a:prstGeom prst="straightConnector1">
            <a:avLst/>
          </a:prstGeom>
          <a:noFill/>
          <a:ln w="76200" cap="flat" cmpd="sng">
            <a:solidFill>
              <a:srgbClr val="000000"/>
            </a:solidFill>
            <a:prstDash val="solid"/>
            <a:round/>
            <a:headEnd type="none" w="med" len="med"/>
            <a:tailEnd type="none" w="med" len="med"/>
          </a:ln>
        </p:spPr>
      </p:cxnSp>
      <p:sp>
        <p:nvSpPr>
          <p:cNvPr id="307" name="Google Shape;307;p50"/>
          <p:cNvSpPr txBox="1"/>
          <p:nvPr/>
        </p:nvSpPr>
        <p:spPr>
          <a:xfrm>
            <a:off x="8263900" y="1996450"/>
            <a:ext cx="1794600" cy="32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b="1"/>
              <a:t>LUNG</a:t>
            </a:r>
            <a:endParaRPr b="1"/>
          </a:p>
        </p:txBody>
      </p:sp>
      <p:sp>
        <p:nvSpPr>
          <p:cNvPr id="308" name="Google Shape;308;p50"/>
          <p:cNvSpPr txBox="1"/>
          <p:nvPr/>
        </p:nvSpPr>
        <p:spPr>
          <a:xfrm>
            <a:off x="8263900" y="2603650"/>
            <a:ext cx="1794600" cy="32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t>BREAST</a:t>
            </a:r>
            <a:endParaRPr b="1"/>
          </a:p>
        </p:txBody>
      </p:sp>
      <p:sp>
        <p:nvSpPr>
          <p:cNvPr id="309" name="Google Shape;309;p50"/>
          <p:cNvSpPr txBox="1"/>
          <p:nvPr/>
        </p:nvSpPr>
        <p:spPr>
          <a:xfrm>
            <a:off x="8263900" y="3245725"/>
            <a:ext cx="1794600" cy="32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t>COLON</a:t>
            </a:r>
            <a:endParaRPr b="1"/>
          </a:p>
        </p:txBody>
      </p:sp>
      <p:sp>
        <p:nvSpPr>
          <p:cNvPr id="310" name="Google Shape;310;p50"/>
          <p:cNvSpPr txBox="1"/>
          <p:nvPr/>
        </p:nvSpPr>
        <p:spPr>
          <a:xfrm>
            <a:off x="8263900" y="3830650"/>
            <a:ext cx="1794600" cy="32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t>PROSTRATE</a:t>
            </a:r>
            <a:endParaRPr b="1"/>
          </a:p>
        </p:txBody>
      </p:sp>
      <p:sp>
        <p:nvSpPr>
          <p:cNvPr id="311" name="Google Shape;311;p50"/>
          <p:cNvSpPr txBox="1"/>
          <p:nvPr/>
        </p:nvSpPr>
        <p:spPr>
          <a:xfrm>
            <a:off x="8263900" y="4682425"/>
            <a:ext cx="1794600" cy="320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a:t>OTHER</a:t>
            </a:r>
            <a:endParaRPr b="1"/>
          </a:p>
        </p:txBody>
      </p:sp>
      <p:cxnSp>
        <p:nvCxnSpPr>
          <p:cNvPr id="312" name="Google Shape;312;p50"/>
          <p:cNvCxnSpPr>
            <a:stCxn id="299" idx="3"/>
            <a:endCxn id="301" idx="1"/>
          </p:cNvCxnSpPr>
          <p:nvPr/>
        </p:nvCxnSpPr>
        <p:spPr>
          <a:xfrm>
            <a:off x="3947200" y="3370898"/>
            <a:ext cx="1344900" cy="0"/>
          </a:xfrm>
          <a:prstGeom prst="straightConnector1">
            <a:avLst/>
          </a:prstGeom>
          <a:noFill/>
          <a:ln w="76200"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320196" y="185190"/>
            <a:ext cx="11551613" cy="544946"/>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1800"/>
              <a:buFont typeface="Garamond"/>
              <a:buNone/>
            </a:pPr>
            <a:r>
              <a:rPr lang="en-US" sz="2800" b="1" i="0" u="none" strike="noStrike" cap="none" dirty="0">
                <a:solidFill>
                  <a:srgbClr val="000000"/>
                </a:solidFill>
                <a:latin typeface="Garamond"/>
                <a:ea typeface="Garamond"/>
                <a:cs typeface="Garamond"/>
                <a:sym typeface="Garamond"/>
              </a:rPr>
              <a:t>Unformatted</a:t>
            </a:r>
            <a:r>
              <a:rPr lang="en-US" sz="1800" b="1" i="0" u="none" strike="noStrike" cap="none" dirty="0">
                <a:solidFill>
                  <a:srgbClr val="000000"/>
                </a:solidFill>
                <a:latin typeface="Garamond"/>
                <a:ea typeface="Garamond"/>
                <a:cs typeface="Garamond"/>
                <a:sym typeface="Garamond"/>
              </a:rPr>
              <a:t> </a:t>
            </a:r>
            <a:r>
              <a:rPr lang="en-US" dirty="0"/>
              <a:t>Generated </a:t>
            </a:r>
            <a:r>
              <a:rPr lang="en-US" sz="1800" b="1" i="0" u="none" strike="noStrike" cap="none" dirty="0">
                <a:solidFill>
                  <a:srgbClr val="000000"/>
                </a:solidFill>
                <a:latin typeface="Garamond"/>
                <a:ea typeface="Garamond"/>
                <a:cs typeface="Garamond"/>
                <a:sym typeface="Garamond"/>
              </a:rPr>
              <a:t>Sample Pathology Report (from Orchard Pathology Laboratories)</a:t>
            </a:r>
            <a:endParaRPr dirty="0"/>
          </a:p>
        </p:txBody>
      </p:sp>
      <p:sp>
        <p:nvSpPr>
          <p:cNvPr id="318" name="Google Shape;318;p51"/>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noAutofit/>
          </a:bodyPr>
          <a:lstStyle/>
          <a:p>
            <a:pPr marL="228589" marR="0" lvl="0" indent="-215889" algn="l"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Garamond"/>
                <a:ea typeface="Garamond"/>
                <a:cs typeface="Garamond"/>
                <a:sym typeface="Garamond"/>
              </a:rPr>
              <a:t>Patient Name: Patient, John. M,Age 34 | DOB: 4/12/1979 Phone: (123) 555-1234. EMR: (123) 555-1234., PHYSICIAN INFORMATION: James Provider, MD ABC Medical 400 Royal Drive Anytown USA 12345 Phone: (123) 555-4321 Fax: (999) 555-4322., </a:t>
            </a:r>
            <a:r>
              <a:rPr lang="en-US" sz="1800" b="0" i="0" u="none" strike="noStrike" cap="none">
                <a:solidFill>
                  <a:srgbClr val="FF0000"/>
                </a:solidFill>
                <a:latin typeface="Garamond"/>
                <a:ea typeface="Garamond"/>
                <a:cs typeface="Garamond"/>
                <a:sym typeface="Garamond"/>
              </a:rPr>
              <a:t>\\XOD\\</a:t>
            </a:r>
            <a:r>
              <a:rPr lang="en-US" sz="1800" b="0" i="0" u="none" strike="noStrike" cap="none">
                <a:solidFill>
                  <a:srgbClr val="000000"/>
                </a:solidFill>
                <a:latin typeface="Garamond"/>
                <a:ea typeface="Garamond"/>
                <a:cs typeface="Garamond"/>
                <a:sym typeface="Garamond"/>
              </a:rPr>
              <a:t>REPORT DATE: 2/17/2013 TAT: [26 hours], Specimen: 2 cm polyp ascending colon 2 mm polyp in sigmoid colon Clinical History: Screening colonoscopy. Maternal hx of adenocarcinoma of colon age 57 Gross Examination A. The first container is labeled “ascending colon.” It contains a polypoid piece of tan mucosal tissue measuring 2.0 cm in greatest dimension. The polyp margin is inked, sectioned, and submitted in cassettes Al and A2. B. The second container is labeled “sigmoid colon.” It contains one piece of light tan mucosal tissue 0.2 cm in greatest dimension. Entirely submitted in cassette B. Microscopic Examination Microscopic Examination performed supportive of the Final Diagnosis</a:t>
            </a:r>
            <a:r>
              <a:rPr lang="en-US" sz="1800" b="0" i="0" u="none" strike="noStrike" cap="none">
                <a:solidFill>
                  <a:srgbClr val="FF0000"/>
                </a:solidFill>
                <a:latin typeface="Garamond"/>
                <a:ea typeface="Garamond"/>
                <a:cs typeface="Garamond"/>
                <a:sym typeface="Garamond"/>
              </a:rPr>
              <a:t>\\XODA\\</a:t>
            </a:r>
            <a:r>
              <a:rPr lang="en-US" sz="1800" b="0" i="0" u="none" strike="noStrike" cap="none">
                <a:solidFill>
                  <a:srgbClr val="000000"/>
                </a:solidFill>
                <a:latin typeface="Garamond"/>
                <a:ea typeface="Garamond"/>
                <a:cs typeface="Garamond"/>
                <a:sym typeface="Garamond"/>
              </a:rPr>
              <a:t>, FINAL DIAGNOSIS A. Ascending Colon SESSILE SERRATED ADENOMA (POLYP) WITH LOW-GRADE ADENOMATOUS DYSPLASIA. B. Sigmoid Colon TUBULAR ADENOMA COMMENT: </a:t>
            </a:r>
            <a:r>
              <a:rPr lang="en-US" sz="1800" b="0" i="0" u="none" strike="noStrike" cap="none">
                <a:solidFill>
                  <a:srgbClr val="FF0000"/>
                </a:solidFill>
                <a:latin typeface="Garamond"/>
                <a:ea typeface="Garamond"/>
                <a:cs typeface="Garamond"/>
                <a:sym typeface="Garamond"/>
              </a:rPr>
              <a:t>\\XOD\\</a:t>
            </a:r>
            <a:r>
              <a:rPr lang="en-US" sz="1800" b="0" i="0" u="none" strike="noStrike" cap="none">
                <a:solidFill>
                  <a:srgbClr val="000000"/>
                </a:solidFill>
                <a:latin typeface="Garamond"/>
                <a:ea typeface="Garamond"/>
                <a:cs typeface="Garamond"/>
                <a:sym typeface="Garamond"/>
              </a:rPr>
              <a:t>Patients with sessile serrated adenomas, especially with cytologic dysplasia, are at increased risk for the development of adenocarcinoma showing microsatellite instability. This progression may occur at a more rapid rate than with traditional adenomas. Complete endoscopic excision is recommended if clinically appropriate. If unresectable, repeat colonoscopy at a shortened interval (1 year), with sampling of suspicious areas or surgical resection possibly warranted</a:t>
            </a:r>
            <a:r>
              <a:rPr lang="en-US" sz="1800" b="0" i="0" u="none" strike="noStrike" cap="none">
                <a:solidFill>
                  <a:srgbClr val="FF0000"/>
                </a:solidFill>
                <a:latin typeface="Garamond"/>
                <a:ea typeface="Garamond"/>
                <a:cs typeface="Garamond"/>
                <a:sym typeface="Garamond"/>
              </a:rPr>
              <a:t>.\\XODA\\</a:t>
            </a:r>
            <a:r>
              <a:rPr lang="en-US" sz="1800" b="0" i="0" u="none" strike="noStrike" cap="none">
                <a:solidFill>
                  <a:srgbClr val="000000"/>
                </a:solidFill>
                <a:latin typeface="Garamond"/>
                <a:ea typeface="Garamond"/>
                <a:cs typeface="Garamond"/>
                <a:sym typeface="Garamond"/>
              </a:rPr>
              <a:t> ACCESSION NUMBER 12XX0002,COLLECTION DATE: 2/15/2013 RECEIVED DATE: 2/15/2013 </a:t>
            </a:r>
            <a:endParaRPr sz="1800" b="0" i="0" u="none" strike="noStrike" cap="none">
              <a:solidFill>
                <a:srgbClr val="FF0000"/>
              </a:solidFill>
              <a:latin typeface="Garamond"/>
              <a:ea typeface="Garamond"/>
              <a:cs typeface="Garamond"/>
              <a:sym typeface="Garamond"/>
            </a:endParaRPr>
          </a:p>
        </p:txBody>
      </p:sp>
      <p:sp>
        <p:nvSpPr>
          <p:cNvPr id="319" name="Google Shape;319;p51"/>
          <p:cNvSpPr/>
          <p:nvPr/>
        </p:nvSpPr>
        <p:spPr>
          <a:xfrm>
            <a:off x="3104327" y="5875577"/>
            <a:ext cx="8767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http://www.orchardsoft.com/files/reports/OrchardPathologyPatientReportExamples.pdf</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320196" y="185190"/>
            <a:ext cx="11551500" cy="54480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1800"/>
              <a:buFont typeface="Garamond"/>
              <a:buNone/>
            </a:pPr>
            <a:r>
              <a:rPr lang="en-US" sz="2800" b="1" i="0" u="none" strike="noStrike" cap="none" dirty="0">
                <a:solidFill>
                  <a:srgbClr val="000000"/>
                </a:solidFill>
                <a:latin typeface="Garamond"/>
                <a:ea typeface="Garamond"/>
                <a:cs typeface="Garamond"/>
                <a:sym typeface="Garamond"/>
              </a:rPr>
              <a:t>Formatted</a:t>
            </a:r>
            <a:r>
              <a:rPr lang="en-US" sz="1800" b="1" i="0" u="none" strike="noStrike" cap="none" dirty="0">
                <a:solidFill>
                  <a:srgbClr val="000000"/>
                </a:solidFill>
                <a:latin typeface="Garamond"/>
                <a:ea typeface="Garamond"/>
                <a:cs typeface="Garamond"/>
                <a:sym typeface="Garamond"/>
              </a:rPr>
              <a:t> Generated Sample Pathology Report (from Orchard Pathology Laboratories)</a:t>
            </a:r>
            <a:endParaRPr dirty="0"/>
          </a:p>
        </p:txBody>
      </p:sp>
      <p:sp>
        <p:nvSpPr>
          <p:cNvPr id="325" name="Google Shape;325;p52"/>
          <p:cNvSpPr txBox="1">
            <a:spLocks noGrp="1"/>
          </p:cNvSpPr>
          <p:nvPr>
            <p:ph type="body" idx="1"/>
          </p:nvPr>
        </p:nvSpPr>
        <p:spPr>
          <a:xfrm>
            <a:off x="320196" y="1065324"/>
            <a:ext cx="11551613" cy="5111644"/>
          </a:xfrm>
          <a:prstGeom prst="rect">
            <a:avLst/>
          </a:prstGeom>
          <a:noFill/>
          <a:ln>
            <a:noFill/>
          </a:ln>
        </p:spPr>
        <p:txBody>
          <a:bodyPr spcFirstLastPara="1" wrap="square" lIns="0" tIns="0" rIns="0" bIns="0" anchor="t" anchorCtr="0">
            <a:noAutofit/>
          </a:bodyPr>
          <a:lstStyle/>
          <a:p>
            <a:pPr marL="228589" marR="0" lvl="0" indent="-216206" algn="l" rtl="0">
              <a:lnSpc>
                <a:spcPct val="80000"/>
              </a:lnSpc>
              <a:spcBef>
                <a:spcPts val="0"/>
              </a:spcBef>
              <a:spcAft>
                <a:spcPts val="0"/>
              </a:spcAft>
              <a:buClr>
                <a:srgbClr val="000000"/>
              </a:buClr>
              <a:buSzPts val="1100"/>
              <a:buFont typeface="Arial"/>
              <a:buChar char="▪"/>
            </a:pPr>
            <a:r>
              <a:rPr lang="en-US" sz="1100" b="1" i="0" u="none" strike="noStrike" cap="none">
                <a:solidFill>
                  <a:srgbClr val="000000"/>
                </a:solidFill>
              </a:rPr>
              <a:t>Patient Name: </a:t>
            </a:r>
            <a:r>
              <a:rPr lang="en-US" sz="1100" b="0" i="0" u="none" strike="noStrike" cap="none">
                <a:solidFill>
                  <a:srgbClr val="000000"/>
                </a:solidFill>
                <a:latin typeface="Garamond"/>
                <a:ea typeface="Garamond"/>
                <a:cs typeface="Garamond"/>
                <a:sym typeface="Garamond"/>
              </a:rPr>
              <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Patient, John. | M | DOB: 4/12/1979 | Patient ID :54321-6 | Phone: (123) 555-1234 | EMR: (123) 555-1234 </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Physician Information</a:t>
            </a:r>
            <a:r>
              <a:rPr lang="en-US" sz="1100" b="0" i="0" u="none" strike="noStrike" cap="none">
                <a:solidFill>
                  <a:srgbClr val="000000"/>
                </a:solidFill>
                <a:latin typeface="Garamond"/>
                <a:ea typeface="Garamond"/>
                <a:cs typeface="Garamond"/>
                <a:sym typeface="Garamond"/>
              </a:rPr>
              <a:t>:</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James Provider, MD | ABC Medical 400 Royal Drive Anytown USA 12345  | Phone: (123) 555-4321 | Fax: (999) 555-4322</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Final Diagnosis:</a:t>
            </a:r>
            <a:r>
              <a:rPr lang="en-US" sz="1100" b="0" i="0" u="none" strike="noStrike" cap="none">
                <a:solidFill>
                  <a:srgbClr val="000000"/>
                </a:solidFill>
                <a:latin typeface="Garamond"/>
                <a:ea typeface="Garamond"/>
                <a:cs typeface="Garamond"/>
                <a:sym typeface="Garamond"/>
              </a:rPr>
              <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A. Ascending Colon: SESSILE SERRATED ADENOMA (POLYP) WITH LOW-GRADE ADENOMATOUS DYSPLASIA</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B. Sigmoid Colon: TUBULAR ADENOMA</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Comment:</a:t>
            </a:r>
            <a:r>
              <a:rPr lang="en-US" sz="1100" b="0" i="0" u="none" strike="noStrike" cap="none">
                <a:solidFill>
                  <a:srgbClr val="000000"/>
                </a:solidFill>
                <a:latin typeface="Garamond"/>
                <a:ea typeface="Garamond"/>
                <a:cs typeface="Garamond"/>
                <a:sym typeface="Garamond"/>
              </a:rPr>
              <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Patients with sessile serrated adenomas, especially with cytologic dysplasia, are at increased risk for the development of adenocarcinoma showing microsatellite instability. This progression may occur at a more rapid rate than with traditional adenomas. Complete endoscopic excision is recommended if clinically appropriate. If unresectable, repeat colonoscopy at a shortened interval (1 year), with sampling of suspicious areas or surgical resection possibly warranted.</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Accession Number</a:t>
            </a:r>
            <a:r>
              <a:rPr lang="en-US" sz="1100" b="0" i="0" u="none" strike="noStrike" cap="none">
                <a:solidFill>
                  <a:srgbClr val="000000"/>
                </a:solidFill>
                <a:latin typeface="Garamond"/>
                <a:ea typeface="Garamond"/>
                <a:cs typeface="Garamond"/>
                <a:sym typeface="Garamond"/>
              </a:rPr>
              <a:t>: 12XX0002</a:t>
            </a:r>
            <a:br>
              <a:rPr lang="en-US" sz="1100" b="0" i="0" u="none" strike="noStrike" cap="none">
                <a:solidFill>
                  <a:srgbClr val="000000"/>
                </a:solidFill>
                <a:latin typeface="Garamond"/>
                <a:ea typeface="Garamond"/>
                <a:cs typeface="Garamond"/>
                <a:sym typeface="Garamond"/>
              </a:rPr>
            </a:br>
            <a:r>
              <a:rPr lang="en-US" sz="1100" b="1" i="0" u="none" strike="noStrike" cap="none">
                <a:solidFill>
                  <a:srgbClr val="000000"/>
                </a:solidFill>
              </a:rPr>
              <a:t>Collection Date:</a:t>
            </a:r>
            <a:r>
              <a:rPr lang="en-US" sz="1100" b="0" i="0" u="none" strike="noStrike" cap="none">
                <a:solidFill>
                  <a:srgbClr val="000000"/>
                </a:solidFill>
                <a:latin typeface="Garamond"/>
                <a:ea typeface="Garamond"/>
                <a:cs typeface="Garamond"/>
                <a:sym typeface="Garamond"/>
              </a:rPr>
              <a:t> 2/15/2013</a:t>
            </a:r>
            <a:br>
              <a:rPr lang="en-US" sz="1100" b="0" i="0" u="none" strike="noStrike" cap="none">
                <a:solidFill>
                  <a:srgbClr val="000000"/>
                </a:solidFill>
                <a:latin typeface="Garamond"/>
                <a:ea typeface="Garamond"/>
                <a:cs typeface="Garamond"/>
                <a:sym typeface="Garamond"/>
              </a:rPr>
            </a:br>
            <a:r>
              <a:rPr lang="en-US" sz="1100" b="1" i="0" u="none" strike="noStrike" cap="none">
                <a:solidFill>
                  <a:srgbClr val="000000"/>
                </a:solidFill>
              </a:rPr>
              <a:t>Received Date: </a:t>
            </a:r>
            <a:r>
              <a:rPr lang="en-US" sz="1100" b="0" i="0" u="none" strike="noStrike" cap="none">
                <a:solidFill>
                  <a:srgbClr val="000000"/>
                </a:solidFill>
                <a:latin typeface="Garamond"/>
                <a:ea typeface="Garamond"/>
                <a:cs typeface="Garamond"/>
                <a:sym typeface="Garamond"/>
              </a:rPr>
              <a:t>2/15/2013</a:t>
            </a:r>
            <a:br>
              <a:rPr lang="en-US" sz="1100" b="0" i="0" u="none" strike="noStrike" cap="none">
                <a:solidFill>
                  <a:srgbClr val="000000"/>
                </a:solidFill>
                <a:latin typeface="Garamond"/>
                <a:ea typeface="Garamond"/>
                <a:cs typeface="Garamond"/>
                <a:sym typeface="Garamond"/>
              </a:rPr>
            </a:br>
            <a:r>
              <a:rPr lang="en-US" sz="1100" b="1" i="0" u="none" strike="noStrike" cap="none">
                <a:solidFill>
                  <a:srgbClr val="000000"/>
                </a:solidFill>
              </a:rPr>
              <a:t>Report Date: </a:t>
            </a:r>
            <a:r>
              <a:rPr lang="en-US" sz="1100" b="0" i="0" u="none" strike="noStrike" cap="none">
                <a:solidFill>
                  <a:srgbClr val="000000"/>
                </a:solidFill>
                <a:latin typeface="Garamond"/>
                <a:ea typeface="Garamond"/>
                <a:cs typeface="Garamond"/>
                <a:sym typeface="Garamond"/>
              </a:rPr>
              <a:t>2/17/2013 TAT: [26 hours]</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Specimen: </a:t>
            </a:r>
            <a:r>
              <a:rPr lang="en-US" sz="1100" b="0" i="0" u="none" strike="noStrike" cap="none">
                <a:solidFill>
                  <a:srgbClr val="000000"/>
                </a:solidFill>
                <a:latin typeface="Garamond"/>
                <a:ea typeface="Garamond"/>
                <a:cs typeface="Garamond"/>
                <a:sym typeface="Garamond"/>
              </a:rPr>
              <a:t>2 cm polyp ascending colon 2 mm polyp in sigmoid colon</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Clinical History</a:t>
            </a:r>
            <a:r>
              <a:rPr lang="en-US" sz="1100" b="0" i="0" u="none" strike="noStrike" cap="none">
                <a:solidFill>
                  <a:srgbClr val="000000"/>
                </a:solidFill>
                <a:latin typeface="Garamond"/>
                <a:ea typeface="Garamond"/>
                <a:cs typeface="Garamond"/>
                <a:sym typeface="Garamond"/>
              </a:rPr>
              <a:t>: Screening colonoscopy. Maternal hx of adenocarcinoma of colon age 57</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Gross Examination</a:t>
            </a:r>
            <a:r>
              <a:rPr lang="en-US" sz="1100" b="0" i="0" u="none" strike="noStrike" cap="none">
                <a:solidFill>
                  <a:srgbClr val="000000"/>
                </a:solidFill>
                <a:latin typeface="Garamond"/>
                <a:ea typeface="Garamond"/>
                <a:cs typeface="Garamond"/>
                <a:sym typeface="Garamond"/>
              </a:rPr>
              <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A. The first container is labeled “ascending colon.” It contains a polypoid piece of tan mucosal tissue measuring 2.0 cm in greatest dimension. The polyp margin is inked, sectioned, and submitted in cassettes Al and A2.</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B. The second container is labeled “sigmoid colon.” It contains one piece of light tan mucosal tissue 0.2 cm in greatest dimension. Entirely submitted in cassette B.</a:t>
            </a:r>
            <a:endParaRPr sz="1100"/>
          </a:p>
          <a:p>
            <a:pPr marL="228589" marR="0" lvl="0" indent="-216206" algn="l" rtl="0">
              <a:lnSpc>
                <a:spcPct val="80000"/>
              </a:lnSpc>
              <a:spcBef>
                <a:spcPts val="1000"/>
              </a:spcBef>
              <a:spcAft>
                <a:spcPts val="0"/>
              </a:spcAft>
              <a:buClr>
                <a:srgbClr val="000000"/>
              </a:buClr>
              <a:buSzPts val="1100"/>
              <a:buFont typeface="Arial"/>
              <a:buChar char="▪"/>
            </a:pPr>
            <a:r>
              <a:rPr lang="en-US" sz="1100" b="1" i="0" u="none" strike="noStrike" cap="none">
                <a:solidFill>
                  <a:srgbClr val="000000"/>
                </a:solidFill>
              </a:rPr>
              <a:t>Microscopic Examination:</a:t>
            </a:r>
            <a:r>
              <a:rPr lang="en-US" sz="1100" b="0" i="0" u="none" strike="noStrike" cap="none">
                <a:solidFill>
                  <a:srgbClr val="000000"/>
                </a:solidFill>
                <a:latin typeface="Garamond"/>
                <a:ea typeface="Garamond"/>
                <a:cs typeface="Garamond"/>
                <a:sym typeface="Garamond"/>
              </a:rPr>
              <a:t/>
            </a:r>
            <a:br>
              <a:rPr lang="en-US" sz="1100" b="0" i="0" u="none" strike="noStrike" cap="none">
                <a:solidFill>
                  <a:srgbClr val="000000"/>
                </a:solidFill>
                <a:latin typeface="Garamond"/>
                <a:ea typeface="Garamond"/>
                <a:cs typeface="Garamond"/>
                <a:sym typeface="Garamond"/>
              </a:rPr>
            </a:br>
            <a:r>
              <a:rPr lang="en-US" sz="1100" b="0" i="0" u="none" strike="noStrike" cap="none">
                <a:solidFill>
                  <a:srgbClr val="000000"/>
                </a:solidFill>
                <a:latin typeface="Garamond"/>
                <a:ea typeface="Garamond"/>
                <a:cs typeface="Garamond"/>
                <a:sym typeface="Garamond"/>
              </a:rPr>
              <a:t>Microscopic Examination performed supportive of the Final Diagnosis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 Approach</a:t>
            </a:r>
            <a:endParaRPr lang="en-US" dirty="0"/>
          </a:p>
        </p:txBody>
      </p:sp>
    </p:spTree>
    <p:extLst>
      <p:ext uri="{BB962C8B-B14F-4D97-AF65-F5344CB8AC3E}">
        <p14:creationId xmlns:p14="http://schemas.microsoft.com/office/powerpoint/2010/main" val="20806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320196" y="185190"/>
            <a:ext cx="11551500" cy="544800"/>
          </a:xfrm>
          <a:prstGeom prst="rect">
            <a:avLst/>
          </a:prstGeom>
        </p:spPr>
        <p:txBody>
          <a:bodyPr spcFirstLastPara="1" wrap="square" lIns="0" tIns="0" rIns="0" bIns="0" anchor="b" anchorCtr="0">
            <a:noAutofit/>
          </a:bodyPr>
          <a:lstStyle/>
          <a:p>
            <a:pPr marL="0" lvl="0" indent="0">
              <a:spcBef>
                <a:spcPts val="0"/>
              </a:spcBef>
              <a:spcAft>
                <a:spcPts val="0"/>
              </a:spcAft>
              <a:buNone/>
            </a:pPr>
            <a:r>
              <a:rPr lang="en-US"/>
              <a:t>BAG-OF-WORDS</a:t>
            </a:r>
            <a:endParaRPr/>
          </a:p>
        </p:txBody>
      </p:sp>
      <p:sp>
        <p:nvSpPr>
          <p:cNvPr id="331" name="Google Shape;331;p53"/>
          <p:cNvSpPr txBox="1"/>
          <p:nvPr/>
        </p:nvSpPr>
        <p:spPr>
          <a:xfrm>
            <a:off x="401525" y="1042625"/>
            <a:ext cx="11026500" cy="129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b="1" dirty="0">
                <a:latin typeface="Garamond"/>
                <a:ea typeface="Garamond"/>
                <a:cs typeface="Garamond"/>
                <a:sym typeface="Garamond"/>
              </a:rPr>
              <a:t>Solution: </a:t>
            </a:r>
            <a:endParaRPr sz="2400" b="1" dirty="0">
              <a:latin typeface="Garamond"/>
              <a:ea typeface="Garamond"/>
              <a:cs typeface="Garamond"/>
              <a:sym typeface="Garamond"/>
            </a:endParaRPr>
          </a:p>
          <a:p>
            <a:pPr marL="0" lvl="0" indent="0">
              <a:spcBef>
                <a:spcPts val="0"/>
              </a:spcBef>
              <a:spcAft>
                <a:spcPts val="0"/>
              </a:spcAft>
              <a:buNone/>
            </a:pPr>
            <a:endParaRPr sz="2400" b="1" dirty="0">
              <a:latin typeface="Garamond"/>
              <a:ea typeface="Garamond"/>
              <a:cs typeface="Garamond"/>
              <a:sym typeface="Garamond"/>
            </a:endParaRPr>
          </a:p>
          <a:p>
            <a:pPr marL="1828800" lvl="0" indent="457200">
              <a:spcBef>
                <a:spcPts val="0"/>
              </a:spcBef>
              <a:spcAft>
                <a:spcPts val="0"/>
              </a:spcAft>
              <a:buNone/>
            </a:pPr>
            <a:r>
              <a:rPr lang="en-US" sz="2400" b="1" dirty="0">
                <a:latin typeface="Garamond"/>
                <a:ea typeface="Garamond"/>
                <a:cs typeface="Garamond"/>
                <a:sym typeface="Garamond"/>
              </a:rPr>
              <a:t>Make a special word dictionary!</a:t>
            </a:r>
            <a:endParaRPr sz="2400" b="1" dirty="0">
              <a:latin typeface="Garamond"/>
              <a:ea typeface="Garamond"/>
              <a:cs typeface="Garamond"/>
              <a:sym typeface="Garamond"/>
            </a:endParaRPr>
          </a:p>
        </p:txBody>
      </p:sp>
      <p:sp>
        <p:nvSpPr>
          <p:cNvPr id="332" name="Google Shape;332;p53"/>
          <p:cNvSpPr/>
          <p:nvPr/>
        </p:nvSpPr>
        <p:spPr>
          <a:xfrm>
            <a:off x="655150" y="3325075"/>
            <a:ext cx="2046300" cy="210270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US" b="1"/>
              <a:t>All words</a:t>
            </a:r>
            <a:endParaRPr b="1"/>
          </a:p>
        </p:txBody>
      </p:sp>
      <p:sp>
        <p:nvSpPr>
          <p:cNvPr id="333" name="Google Shape;333;p53"/>
          <p:cNvSpPr/>
          <p:nvPr/>
        </p:nvSpPr>
        <p:spPr>
          <a:xfrm>
            <a:off x="1914259" y="3325075"/>
            <a:ext cx="2046300" cy="210270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US" b="1"/>
              <a:t>		NCI</a:t>
            </a:r>
            <a:endParaRPr b="1"/>
          </a:p>
          <a:p>
            <a:pPr marL="0" lvl="0" indent="457200">
              <a:spcBef>
                <a:spcPts val="0"/>
              </a:spcBef>
              <a:spcAft>
                <a:spcPts val="0"/>
              </a:spcAft>
              <a:buNone/>
            </a:pPr>
            <a:r>
              <a:rPr lang="en-US" b="1"/>
              <a:t>Database</a:t>
            </a:r>
            <a:endParaRPr b="1"/>
          </a:p>
        </p:txBody>
      </p:sp>
      <p:sp>
        <p:nvSpPr>
          <p:cNvPr id="334" name="Google Shape;334;p53"/>
          <p:cNvSpPr/>
          <p:nvPr/>
        </p:nvSpPr>
        <p:spPr>
          <a:xfrm>
            <a:off x="4175906" y="3800831"/>
            <a:ext cx="876600" cy="913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53"/>
          <p:cNvSpPr/>
          <p:nvPr/>
        </p:nvSpPr>
        <p:spPr>
          <a:xfrm>
            <a:off x="5435117" y="3325075"/>
            <a:ext cx="2046300" cy="2102700"/>
          </a:xfrm>
          <a:prstGeom prst="ellipse">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1800" b="1"/>
              <a:t>Medical Expertise</a:t>
            </a:r>
            <a:endParaRPr sz="1800" b="1"/>
          </a:p>
        </p:txBody>
      </p:sp>
      <p:sp>
        <p:nvSpPr>
          <p:cNvPr id="336" name="Google Shape;336;p53"/>
          <p:cNvSpPr/>
          <p:nvPr/>
        </p:nvSpPr>
        <p:spPr>
          <a:xfrm>
            <a:off x="7639950" y="3750275"/>
            <a:ext cx="1014300" cy="10143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53"/>
          <p:cNvSpPr/>
          <p:nvPr/>
        </p:nvSpPr>
        <p:spPr>
          <a:xfrm>
            <a:off x="9404650" y="3523025"/>
            <a:ext cx="2219100" cy="1468800"/>
          </a:xfrm>
          <a:prstGeom prst="flowChartAlternateProcess">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US" sz="1800" b="1"/>
              <a:t>New dictionary of words!</a:t>
            </a: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Title 3"/>
          <p:cNvSpPr>
            <a:spLocks noGrp="1"/>
          </p:cNvSpPr>
          <p:nvPr>
            <p:ph type="title"/>
          </p:nvPr>
        </p:nvSpPr>
        <p:spPr/>
        <p:txBody>
          <a:bodyPr/>
          <a:lstStyle/>
          <a:p>
            <a:r>
              <a:rPr lang="en-US" dirty="0"/>
              <a:t>3. Baseline Model- </a:t>
            </a:r>
            <a:r>
              <a:rPr lang="en-US" dirty="0" smtClean="0"/>
              <a:t>Counter</a:t>
            </a:r>
            <a:endParaRPr lang="en-US" dirty="0"/>
          </a:p>
        </p:txBody>
      </p:sp>
    </p:spTree>
    <p:extLst>
      <p:ext uri="{BB962C8B-B14F-4D97-AF65-F5344CB8AC3E}">
        <p14:creationId xmlns:p14="http://schemas.microsoft.com/office/powerpoint/2010/main" val="36079082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929</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Century Gothic</vt:lpstr>
      <vt:lpstr>Calibri</vt:lpstr>
      <vt:lpstr>Garamond</vt:lpstr>
      <vt:lpstr>Office Theme</vt:lpstr>
      <vt:lpstr>Office Theme</vt:lpstr>
      <vt:lpstr>PowerPoint Presentation</vt:lpstr>
      <vt:lpstr>Outline</vt:lpstr>
      <vt:lpstr>1. Challenge Introduction</vt:lpstr>
      <vt:lpstr>Problem Statement</vt:lpstr>
      <vt:lpstr>Unformatted Generated Sample Pathology Report (from Orchard Pathology Laboratories)</vt:lpstr>
      <vt:lpstr>Formatted Generated Sample Pathology Report (from Orchard Pathology Laboratories)</vt:lpstr>
      <vt:lpstr>2. Approach</vt:lpstr>
      <vt:lpstr>BAG-OF-WORDS</vt:lpstr>
      <vt:lpstr>3. Baseline Model- Counter</vt:lpstr>
      <vt:lpstr>3. Baseline Model- counter</vt:lpstr>
      <vt:lpstr>3. Baseline Model Results</vt:lpstr>
      <vt:lpstr>4. Final Model- Naive Bayes + SVM + Random Forests</vt:lpstr>
      <vt:lpstr>4. Final Model- Naive Bayes + SVM + Random Forests</vt:lpstr>
      <vt:lpstr>4. Final Model Results</vt:lpstr>
      <vt:lpstr>5. Conclusion</vt:lpstr>
      <vt:lpstr>6.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kdabhadk</cp:lastModifiedBy>
  <cp:revision>6</cp:revision>
  <dcterms:modified xsi:type="dcterms:W3CDTF">2018-09-04T20:01:28Z</dcterms:modified>
</cp:coreProperties>
</file>