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  <p:bold r:id="rId12"/>
    </p:embeddedFont>
    <p:embeddedFont>
      <p:font typeface="Roboto Medium" panose="020000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133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74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3698894" y="2534898"/>
            <a:ext cx="72326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YOLO based chess analysis system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5836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By,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93790" y="39821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Group number 2</a:t>
            </a:r>
            <a:endParaRPr lang="en-US" sz="2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FEC2B8-EDC7-AC81-B9C6-A1B460BC1EAA}"/>
              </a:ext>
            </a:extLst>
          </p:cNvPr>
          <p:cNvGrpSpPr/>
          <p:nvPr/>
        </p:nvGrpSpPr>
        <p:grpSpPr>
          <a:xfrm>
            <a:off x="4756170" y="4757983"/>
            <a:ext cx="5118060" cy="1312836"/>
            <a:chOff x="4756170" y="4986035"/>
            <a:chExt cx="5118060" cy="1312836"/>
          </a:xfrm>
        </p:grpSpPr>
        <p:sp>
          <p:nvSpPr>
            <p:cNvPr id="6" name="Text 4"/>
            <p:cNvSpPr/>
            <p:nvPr/>
          </p:nvSpPr>
          <p:spPr>
            <a:xfrm>
              <a:off x="5392767" y="4986035"/>
              <a:ext cx="3844865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850"/>
                </a:lnSpc>
                <a:buNone/>
              </a:pPr>
              <a:r>
                <a:rPr lang="en-US" sz="2800" b="1" dirty="0">
                  <a:solidFill>
                    <a:srgbClr val="CFD0D8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1. Kedar Pravin Damale</a:t>
              </a:r>
              <a:endParaRPr lang="en-US" sz="2800" b="1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5229245" y="5445877"/>
              <a:ext cx="41719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850"/>
                </a:lnSpc>
                <a:buNone/>
              </a:pPr>
              <a:r>
                <a:rPr lang="en-US" sz="2800" b="1" dirty="0">
                  <a:solidFill>
                    <a:srgbClr val="CFD0D8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2. Rehan Riyaz Dhamaskar</a:t>
              </a:r>
              <a:endParaRPr lang="en-US" sz="2800" b="1" dirty="0"/>
            </a:p>
          </p:txBody>
        </p:sp>
        <p:sp>
          <p:nvSpPr>
            <p:cNvPr id="8" name="Text 6"/>
            <p:cNvSpPr/>
            <p:nvPr/>
          </p:nvSpPr>
          <p:spPr>
            <a:xfrm>
              <a:off x="4756170" y="5935968"/>
              <a:ext cx="511806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850"/>
                </a:lnSpc>
                <a:buNone/>
              </a:pPr>
              <a:r>
                <a:rPr lang="en-US" sz="2800" b="1" dirty="0">
                  <a:solidFill>
                    <a:srgbClr val="CFD0D8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3. Prathamesh Mahesh Arleakar</a:t>
              </a:r>
              <a:endParaRPr lang="en-US" sz="2800" b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C4A466-0F89-B3B7-F06A-F2C12CD39076}"/>
              </a:ext>
            </a:extLst>
          </p:cNvPr>
          <p:cNvGrpSpPr/>
          <p:nvPr/>
        </p:nvGrpSpPr>
        <p:grpSpPr>
          <a:xfrm>
            <a:off x="5911850" y="7067352"/>
            <a:ext cx="2806700" cy="725806"/>
            <a:chOff x="793790" y="6331743"/>
            <a:chExt cx="13042821" cy="725806"/>
          </a:xfrm>
        </p:grpSpPr>
        <p:sp>
          <p:nvSpPr>
            <p:cNvPr id="9" name="Text 7"/>
            <p:cNvSpPr/>
            <p:nvPr/>
          </p:nvSpPr>
          <p:spPr>
            <a:xfrm>
              <a:off x="793790" y="6331743"/>
              <a:ext cx="13042821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850"/>
                </a:lnSpc>
                <a:buNone/>
              </a:pPr>
              <a:r>
                <a:rPr lang="en-US" sz="2000" dirty="0">
                  <a:solidFill>
                    <a:srgbClr val="CFD0D8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Under guidance of</a:t>
              </a:r>
              <a:endParaRPr lang="en-US" sz="2000" dirty="0"/>
            </a:p>
          </p:txBody>
        </p:sp>
        <p:sp>
          <p:nvSpPr>
            <p:cNvPr id="10" name="Text 8"/>
            <p:cNvSpPr/>
            <p:nvPr/>
          </p:nvSpPr>
          <p:spPr>
            <a:xfrm>
              <a:off x="793790" y="6694646"/>
              <a:ext cx="13042821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850"/>
                </a:lnSpc>
                <a:buNone/>
              </a:pPr>
              <a:r>
                <a:rPr lang="en-US" sz="2800" b="1" dirty="0">
                  <a:solidFill>
                    <a:srgbClr val="CFD0D8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Prof. Mandar Joshi</a:t>
              </a:r>
              <a:endParaRPr lang="en-US" sz="28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BA382E-2802-1672-7943-6000A4AACC8E}"/>
              </a:ext>
            </a:extLst>
          </p:cNvPr>
          <p:cNvGrpSpPr/>
          <p:nvPr/>
        </p:nvGrpSpPr>
        <p:grpSpPr>
          <a:xfrm>
            <a:off x="4321155" y="889295"/>
            <a:ext cx="5988090" cy="1282700"/>
            <a:chOff x="4479905" y="291083"/>
            <a:chExt cx="5988090" cy="1282700"/>
          </a:xfrm>
        </p:grpSpPr>
        <p:sp>
          <p:nvSpPr>
            <p:cNvPr id="2" name="Text 0"/>
            <p:cNvSpPr/>
            <p:nvPr/>
          </p:nvSpPr>
          <p:spPr>
            <a:xfrm>
              <a:off x="4797405" y="578043"/>
              <a:ext cx="5670590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5550"/>
                </a:lnSpc>
                <a:buNone/>
              </a:pPr>
              <a:r>
                <a:rPr lang="en-US" sz="5400" b="1" dirty="0">
                  <a:solidFill>
                    <a:srgbClr val="FFFFFF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Chessablanka</a:t>
              </a:r>
              <a:endParaRPr lang="en-US" sz="5400" b="1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37FB35C-2B68-EA5D-979F-DE0503086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9905" y="291083"/>
              <a:ext cx="1041400" cy="1282700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1225EF-C07B-FD20-86F9-793E2DC36282}"/>
              </a:ext>
            </a:extLst>
          </p:cNvPr>
          <p:cNvSpPr/>
          <p:nvPr/>
        </p:nvSpPr>
        <p:spPr>
          <a:xfrm>
            <a:off x="12687300" y="7484211"/>
            <a:ext cx="1828800" cy="617894"/>
          </a:xfrm>
          <a:prstGeom prst="rect">
            <a:avLst/>
          </a:prstGeom>
          <a:solidFill>
            <a:srgbClr val="000018"/>
          </a:solidFill>
          <a:ln>
            <a:solidFill>
              <a:srgbClr val="00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0998"/>
            <a:ext cx="446401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Problem statement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793789" y="1942762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One of the most critical skills in chess is the ability to evaluate a position accurately—identifying the best moves and understanding the strongest lines of play. However, doing this manually, especially from a physical board or an image, is time-consuming and prone to errors.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93788" y="3867944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Chessablanka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addresses this challenge by allowing users to upload a photo of a chessboard and receive instant, high-quality analysis—including position evaluation, best move suggestions, and strategic insights—directly through an interactive command-line interface.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BC578-9E6E-850C-CEC6-1A2F924FF3AE}"/>
              </a:ext>
            </a:extLst>
          </p:cNvPr>
          <p:cNvSpPr/>
          <p:nvPr/>
        </p:nvSpPr>
        <p:spPr>
          <a:xfrm>
            <a:off x="12687300" y="7484211"/>
            <a:ext cx="1828800" cy="617894"/>
          </a:xfrm>
          <a:prstGeom prst="rect">
            <a:avLst/>
          </a:prstGeom>
          <a:solidFill>
            <a:srgbClr val="000018"/>
          </a:solidFill>
          <a:ln>
            <a:solidFill>
              <a:srgbClr val="00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1643"/>
            <a:ext cx="3402330" cy="593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Scope</a:t>
            </a:r>
            <a:endParaRPr lang="en-US" sz="4000" dirty="0"/>
          </a:p>
        </p:txBody>
      </p:sp>
      <p:sp>
        <p:nvSpPr>
          <p:cNvPr id="5" name="Text 3"/>
          <p:cNvSpPr/>
          <p:nvPr/>
        </p:nvSpPr>
        <p:spPr>
          <a:xfrm>
            <a:off x="793787" y="386031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Objectives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793787" y="46220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Detect and map chess pieces from an input image using a trained object detection model (YOLOv8 via Roboflow).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793788" y="520925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20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Convert the detected positions into a standard FEN format for compatibility with chess engines.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93788" y="57595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20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position evaluation and best move suggestions using Stockfish.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793788" y="63098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20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the entire process is streamlined through a responsive, easy-to-use CLI interface.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793788" y="68970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20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 users to explore lines of play and understand positional strengths/weaknesses.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5B36A7-B817-A21F-D381-F479F6813E1C}"/>
              </a:ext>
            </a:extLst>
          </p:cNvPr>
          <p:cNvSpPr/>
          <p:nvPr/>
        </p:nvSpPr>
        <p:spPr>
          <a:xfrm>
            <a:off x="12687300" y="7484211"/>
            <a:ext cx="1828800" cy="617894"/>
          </a:xfrm>
          <a:prstGeom prst="rect">
            <a:avLst/>
          </a:prstGeom>
          <a:solidFill>
            <a:srgbClr val="000018"/>
          </a:solidFill>
          <a:ln>
            <a:solidFill>
              <a:srgbClr val="00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4BEDF7-3625-AB8D-37FD-25B8C0CE2938}"/>
              </a:ext>
            </a:extLst>
          </p:cNvPr>
          <p:cNvSpPr txBox="1"/>
          <p:nvPr/>
        </p:nvSpPr>
        <p:spPr>
          <a:xfrm>
            <a:off x="793789" y="1646027"/>
            <a:ext cx="13042821" cy="82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develop an interactive command-line application that  bridges the gap between physical chessboards and digital analysis.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C281EA-2F35-60FC-F024-2FE604C9045A}"/>
              </a:ext>
            </a:extLst>
          </p:cNvPr>
          <p:cNvSpPr txBox="1"/>
          <p:nvPr/>
        </p:nvSpPr>
        <p:spPr>
          <a:xfrm>
            <a:off x="793788" y="2602622"/>
            <a:ext cx="13042821" cy="823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Uses computer vision and chess engine analysis to evaluate real-world board positions from images.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5407" y="691826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Model Training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555407" y="2231621"/>
            <a:ext cx="13339524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Trained 3 models: </a:t>
            </a: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YOLOv12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YOLOv8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and </a:t>
            </a: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RoboCNN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555407" y="2947738"/>
            <a:ext cx="13339524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YOLOv8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was chosen for this project due to its higher accuracy.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55407" y="1552301"/>
            <a:ext cx="13339524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Collected </a:t>
            </a: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600 images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of chess positions, augmented to </a:t>
            </a: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1700 images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(noise, blur, saturation).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555407" y="3677646"/>
            <a:ext cx="13339524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Annotated images with classes like </a:t>
            </a: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black king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white king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etc.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555407" y="4398173"/>
            <a:ext cx="13159462" cy="1470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0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Tested the model's performance on various chessboard images, validating piece detection.</a:t>
            </a:r>
            <a:endParaRPr lang="en-US" sz="240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8" y="4897711"/>
            <a:ext cx="8638262" cy="30537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64FEBA0-3410-AEC9-A306-D8065480C68D}"/>
              </a:ext>
            </a:extLst>
          </p:cNvPr>
          <p:cNvSpPr/>
          <p:nvPr/>
        </p:nvSpPr>
        <p:spPr>
          <a:xfrm>
            <a:off x="12687300" y="7484211"/>
            <a:ext cx="1828800" cy="617894"/>
          </a:xfrm>
          <a:prstGeom prst="rect">
            <a:avLst/>
          </a:prstGeom>
          <a:solidFill>
            <a:srgbClr val="000018"/>
          </a:solidFill>
          <a:ln>
            <a:solidFill>
              <a:srgbClr val="00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5990" y="50621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Results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793790" y="128698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Model Performance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908090" y="20736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YOLOv8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achieved </a:t>
            </a: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mAP@50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of </a:t>
            </a: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98.5%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indicating strong detection accuracy.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939245" y="26985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Precision: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98.5%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High accuracy in detecting chess pieces.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939244" y="33041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Recall: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97.5%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Successfully detected most pieces.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93790" y="424834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Testing Scenarios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939243" y="49948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Tested on diverse images: overhead, angled, and under various lighting conditions.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939246" y="5682670"/>
            <a:ext cx="13011666" cy="906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model performed well in most cases, with a slight dip in accuracy for angled and blurry 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images.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5CE8A5-DF9F-DBEA-3399-6FC3F812050E}"/>
              </a:ext>
            </a:extLst>
          </p:cNvPr>
          <p:cNvSpPr/>
          <p:nvPr/>
        </p:nvSpPr>
        <p:spPr>
          <a:xfrm>
            <a:off x="12687300" y="7484211"/>
            <a:ext cx="1828800" cy="617894"/>
          </a:xfrm>
          <a:prstGeom prst="rect">
            <a:avLst/>
          </a:prstGeom>
          <a:solidFill>
            <a:srgbClr val="000018"/>
          </a:solidFill>
          <a:ln>
            <a:solidFill>
              <a:srgbClr val="00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5190" y="3184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Challenges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793789" y="14431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Accuracy with Angled or Tilted Images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93788" y="20863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model struggles with chessboard images taken at </a:t>
            </a: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non-overhead angles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87" y="28713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Blurry or Low-Quality Images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793790" y="35084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Images with </a:t>
            </a: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 resolution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or </a:t>
            </a: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motion blur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result in inaccurate piece detection.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93790" y="41454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Model's performance drops significantly in less-than-ideal image conditions.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93786" y="48827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Non-Standard Chessboards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793790" y="54963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Irregular chessboard patterns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(e.g., colored squares or unusual designs) confuse the model.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93790" y="61568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Detection performance drops when boards do not adhere to standard layouts or colors.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442671-C2DF-B7D0-2B3B-B4A48263446F}"/>
              </a:ext>
            </a:extLst>
          </p:cNvPr>
          <p:cNvSpPr/>
          <p:nvPr/>
        </p:nvSpPr>
        <p:spPr>
          <a:xfrm>
            <a:off x="12687300" y="7484211"/>
            <a:ext cx="1828800" cy="617894"/>
          </a:xfrm>
          <a:prstGeom prst="rect">
            <a:avLst/>
          </a:prstGeom>
          <a:solidFill>
            <a:srgbClr val="000018"/>
          </a:solidFill>
          <a:ln>
            <a:solidFill>
              <a:srgbClr val="00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3290" y="64484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Conclusion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793789" y="160547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Chessablanka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successfully bridges the gap between physical chessboards and digital analysis, offering real-time position evaluation and move suggestions.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93788" y="26542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</a:t>
            </a: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YOLOv8 model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demonstrated strong accuracy in detecting chess pieces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33400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Stockfish integration</a:t>
            </a: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provide valuable insights, enabling players to analyze their gameplay.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603290" y="48954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Future Directions:</a:t>
            </a:r>
            <a:endParaRPr lang="en-US" sz="3600" dirty="0"/>
          </a:p>
        </p:txBody>
      </p:sp>
      <p:sp>
        <p:nvSpPr>
          <p:cNvPr id="10" name="Text 8"/>
          <p:cNvSpPr/>
          <p:nvPr/>
        </p:nvSpPr>
        <p:spPr>
          <a:xfrm>
            <a:off x="793790" y="56158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 accuracy with better data augmentation, angle correction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3575B8-F5A8-A235-FB01-D3D9FEC31D36}"/>
              </a:ext>
            </a:extLst>
          </p:cNvPr>
          <p:cNvSpPr/>
          <p:nvPr/>
        </p:nvSpPr>
        <p:spPr>
          <a:xfrm>
            <a:off x="12687300" y="7484211"/>
            <a:ext cx="1828800" cy="617894"/>
          </a:xfrm>
          <a:prstGeom prst="rect">
            <a:avLst/>
          </a:prstGeom>
          <a:solidFill>
            <a:srgbClr val="000018"/>
          </a:solidFill>
          <a:ln>
            <a:solidFill>
              <a:srgbClr val="00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EE6EACD4-4D68-0629-F874-280FF4F4B195}"/>
              </a:ext>
            </a:extLst>
          </p:cNvPr>
          <p:cNvSpPr/>
          <p:nvPr/>
        </p:nvSpPr>
        <p:spPr>
          <a:xfrm>
            <a:off x="793790" y="61871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Include images of various FIDE recognized chessboards and pieces 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ED09BA-6733-7A1C-644F-2A3C5E3E713C}"/>
              </a:ext>
            </a:extLst>
          </p:cNvPr>
          <p:cNvSpPr/>
          <p:nvPr/>
        </p:nvSpPr>
        <p:spPr>
          <a:xfrm>
            <a:off x="12687300" y="7484211"/>
            <a:ext cx="1828800" cy="617894"/>
          </a:xfrm>
          <a:prstGeom prst="rect">
            <a:avLst/>
          </a:prstGeom>
          <a:solidFill>
            <a:srgbClr val="000018"/>
          </a:solidFill>
          <a:ln>
            <a:solidFill>
              <a:srgbClr val="00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AD705934-CE1F-C007-7178-33095F47A7FB}"/>
              </a:ext>
            </a:extLst>
          </p:cNvPr>
          <p:cNvSpPr/>
          <p:nvPr/>
        </p:nvSpPr>
        <p:spPr>
          <a:xfrm>
            <a:off x="4479905" y="37604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6600" b="1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Thank You 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163095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530</Words>
  <Application>Microsoft Office PowerPoint</Application>
  <PresentationFormat>Custom</PresentationFormat>
  <Paragraphs>60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Roboto</vt:lpstr>
      <vt:lpstr>Arial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Kedar Damale</cp:lastModifiedBy>
  <cp:revision>2</cp:revision>
  <dcterms:created xsi:type="dcterms:W3CDTF">2025-04-22T16:30:24Z</dcterms:created>
  <dcterms:modified xsi:type="dcterms:W3CDTF">2025-04-22T16:59:34Z</dcterms:modified>
</cp:coreProperties>
</file>