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8" r:id="rId3"/>
    <p:sldId id="267" r:id="rId4"/>
    <p:sldId id="259" r:id="rId5"/>
    <p:sldId id="260" r:id="rId6"/>
    <p:sldId id="262" r:id="rId7"/>
    <p:sldId id="261" r:id="rId8"/>
    <p:sldId id="263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586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5E2-A6A8-4119-8EDA-1D67FE65E1F0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1E75-894E-42A0-AF04-6511EC0439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5E2-A6A8-4119-8EDA-1D67FE65E1F0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1E75-894E-42A0-AF04-6511EC0439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5E2-A6A8-4119-8EDA-1D67FE65E1F0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1E75-894E-42A0-AF04-6511EC0439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5E2-A6A8-4119-8EDA-1D67FE65E1F0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1E75-894E-42A0-AF04-6511EC0439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5E2-A6A8-4119-8EDA-1D67FE65E1F0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1E75-894E-42A0-AF04-6511EC0439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5E2-A6A8-4119-8EDA-1D67FE65E1F0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1E75-894E-42A0-AF04-6511EC0439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5E2-A6A8-4119-8EDA-1D67FE65E1F0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1E75-894E-42A0-AF04-6511EC0439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5E2-A6A8-4119-8EDA-1D67FE65E1F0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1E75-894E-42A0-AF04-6511EC0439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5E2-A6A8-4119-8EDA-1D67FE65E1F0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1E75-894E-42A0-AF04-6511EC0439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5E2-A6A8-4119-8EDA-1D67FE65E1F0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1E75-894E-42A0-AF04-6511EC0439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5E2-A6A8-4119-8EDA-1D67FE65E1F0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1E75-894E-42A0-AF04-6511EC0439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44EC5E2-A6A8-4119-8EDA-1D67FE65E1F0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8481E75-894E-42A0-AF04-6511EC04390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6093296"/>
            <a:ext cx="1342571" cy="88037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71600" y="6381328"/>
            <a:ext cx="5482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Serious gaming for the water sector. IHE Delft, 2018.</a:t>
            </a:r>
            <a:endParaRPr lang="en-GB" sz="2000" kern="1200" spc="-1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8640"/>
            <a:ext cx="8229600" cy="1152128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WATER WAR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403244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WSE/HI GROUP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Tanvir Ahmed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Kedar S </a:t>
            </a:r>
            <a:r>
              <a:rPr lang="en-GB" dirty="0" err="1"/>
              <a:t>Ghag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Dianah Nasasira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Neela </a:t>
            </a:r>
            <a:r>
              <a:rPr lang="en-GB" dirty="0" err="1"/>
              <a:t>Mathre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Phuoc </a:t>
            </a:r>
            <a:r>
              <a:rPr lang="en-GB" dirty="0" err="1"/>
              <a:t>Quang</a:t>
            </a:r>
            <a:r>
              <a:rPr lang="en-GB" dirty="0"/>
              <a:t> </a:t>
            </a:r>
            <a:r>
              <a:rPr lang="en-GB" dirty="0" err="1"/>
              <a:t>Phung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Colis Nicolas Allen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713" y="1340768"/>
            <a:ext cx="47045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Thank you!!!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1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3116"/>
            <a:ext cx="7886700" cy="50882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500" b="1" i="1" dirty="0" smtClean="0">
                <a:solidFill>
                  <a:srgbClr val="FF0000"/>
                </a:solidFill>
              </a:rPr>
              <a:t>The Problem</a:t>
            </a:r>
            <a:endParaRPr lang="en-GB" sz="4500" b="1" i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476672"/>
            <a:ext cx="8947894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The </a:t>
            </a:r>
            <a:r>
              <a:rPr lang="en-GB" sz="2800" b="1" dirty="0"/>
              <a:t>problem</a:t>
            </a:r>
            <a:r>
              <a:rPr lang="en-GB" sz="2800" dirty="0"/>
              <a:t> we </a:t>
            </a:r>
            <a:r>
              <a:rPr lang="en-GB" sz="2800" dirty="0" smtClean="0"/>
              <a:t>tried </a:t>
            </a:r>
            <a:r>
              <a:rPr lang="en-GB" sz="2800" dirty="0"/>
              <a:t>to solve with the game is: Water resources allocation</a:t>
            </a:r>
          </a:p>
          <a:p>
            <a:pPr marL="0" indent="0" algn="ctr">
              <a:buNone/>
            </a:pPr>
            <a:endParaRPr lang="en-GB" sz="3000" b="1" i="1" dirty="0"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1" y="1412776"/>
            <a:ext cx="3481129" cy="3233077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5330492" y="1094086"/>
            <a:ext cx="3382910" cy="223437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 algn="ctr">
              <a:buFont typeface="Wingdings" panose="05000000000000000000" pitchFamily="2" charset="2"/>
              <a:buChar char="v"/>
            </a:pPr>
            <a:r>
              <a:rPr lang="en-GB" sz="1350" dirty="0"/>
              <a:t>Three Farms</a:t>
            </a:r>
          </a:p>
          <a:p>
            <a:pPr marL="214313" indent="-214313" algn="ctr">
              <a:buFont typeface="Wingdings" panose="05000000000000000000" pitchFamily="2" charset="2"/>
              <a:buChar char="v"/>
            </a:pPr>
            <a:r>
              <a:rPr lang="en-GB" sz="1350" dirty="0"/>
              <a:t>Two Cities</a:t>
            </a:r>
          </a:p>
          <a:p>
            <a:pPr marL="214313" indent="-214313" algn="ctr">
              <a:buFont typeface="Wingdings" panose="05000000000000000000" pitchFamily="2" charset="2"/>
              <a:buChar char="v"/>
            </a:pPr>
            <a:r>
              <a:rPr lang="en-GB" sz="1350" dirty="0"/>
              <a:t>One River</a:t>
            </a:r>
          </a:p>
          <a:p>
            <a:r>
              <a:rPr lang="en-GB" sz="1350" i="1" dirty="0"/>
              <a:t>Players must satisfy all their needs and leave enough water in the river for environmental flow.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4763279" y="3346384"/>
            <a:ext cx="4356766" cy="2017799"/>
          </a:xfrm>
          <a:prstGeom prst="wedgeEllipseCallou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b="1" dirty="0"/>
              <a:t>Take Note!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The more water you take the higher the water price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Water price is higher for upstream users than downstream users</a:t>
            </a:r>
          </a:p>
          <a:p>
            <a:r>
              <a:rPr lang="en-GB" sz="1350" b="1" i="1" dirty="0">
                <a:solidFill>
                  <a:srgbClr val="FF0000"/>
                </a:solidFill>
              </a:rPr>
              <a:t>The player with the highest net benefit wins the game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28464"/>
              </p:ext>
            </p:extLst>
          </p:nvPr>
        </p:nvGraphicFramePr>
        <p:xfrm>
          <a:off x="162918" y="4789840"/>
          <a:ext cx="5122912" cy="1622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728"/>
                <a:gridCol w="1280728"/>
                <a:gridCol w="1280728"/>
                <a:gridCol w="1280728"/>
              </a:tblGrid>
              <a:tr h="161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Water Requirements (units)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51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Month 1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Month 2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Month 3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736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Shangri-La Farm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10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12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8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67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Zootopia City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5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5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5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642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Farhampton Farm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8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10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6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67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Smallville Farm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11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11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9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67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Atlantis City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7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7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7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67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Narrow sea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5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5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5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13673"/>
              </p:ext>
            </p:extLst>
          </p:nvPr>
        </p:nvGraphicFramePr>
        <p:xfrm>
          <a:off x="5568255" y="5339593"/>
          <a:ext cx="3250704" cy="893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3568"/>
                <a:gridCol w="1083568"/>
                <a:gridCol w="1083568"/>
              </a:tblGrid>
              <a:tr h="297668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Monthly Flow (units)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97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Month 1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Month 2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Month 3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76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46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50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40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2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415941"/>
            <a:ext cx="7886700" cy="71425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500" b="1" i="1" dirty="0" smtClean="0">
                <a:solidFill>
                  <a:srgbClr val="FF0000"/>
                </a:solidFill>
              </a:rPr>
              <a:t>Our Solution</a:t>
            </a:r>
            <a:endParaRPr lang="en-GB" sz="4500" b="1" i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980729"/>
            <a:ext cx="7886700" cy="4866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000" b="1" i="1" dirty="0">
                <a:solidFill>
                  <a:srgbClr val="7030A0"/>
                </a:solidFill>
              </a:rPr>
              <a:t>Heart of the Game</a:t>
            </a:r>
            <a:endParaRPr lang="en-GB" sz="3000" b="1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GB" sz="3000" b="1" i="1" dirty="0">
                <a:solidFill>
                  <a:srgbClr val="0070C0"/>
                </a:solidFill>
              </a:rPr>
              <a:t>Maximise user profit while minding the requirements of other users</a:t>
            </a:r>
          </a:p>
          <a:p>
            <a:pPr marL="0" indent="0" algn="ctr">
              <a:buNone/>
            </a:pPr>
            <a:r>
              <a:rPr lang="en-GB" sz="3000" b="1" i="1" dirty="0">
                <a:solidFill>
                  <a:srgbClr val="0070C0"/>
                </a:solidFill>
              </a:rPr>
              <a:t> </a:t>
            </a:r>
            <a:endParaRPr lang="en-GB" sz="3000" b="1" i="1" dirty="0">
              <a:solidFill>
                <a:srgbClr val="7030A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15617" y="2510060"/>
            <a:ext cx="2965968" cy="221126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350" dirty="0"/>
              <a:t>Water Authority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50" dirty="0"/>
              <a:t>The Public</a:t>
            </a:r>
          </a:p>
          <a:p>
            <a:endParaRPr lang="en-GB" sz="1350" dirty="0"/>
          </a:p>
        </p:txBody>
      </p:sp>
      <p:sp>
        <p:nvSpPr>
          <p:cNvPr id="7" name="Oval 6"/>
          <p:cNvSpPr/>
          <p:nvPr/>
        </p:nvSpPr>
        <p:spPr>
          <a:xfrm>
            <a:off x="4281585" y="2844671"/>
            <a:ext cx="3170735" cy="233940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060847" indent="-257175">
              <a:buFont typeface="+mj-lt"/>
              <a:buAutoNum type="arabicPeriod"/>
            </a:pPr>
            <a:r>
              <a:rPr lang="en-GB" sz="1350" dirty="0"/>
              <a:t>Fix crest </a:t>
            </a:r>
            <a:r>
              <a:rPr lang="en-GB" sz="1350" dirty="0" smtClean="0"/>
              <a:t>level for your demand</a:t>
            </a:r>
          </a:p>
          <a:p>
            <a:pPr marL="1060847" indent="-257175">
              <a:buFont typeface="+mj-lt"/>
              <a:buAutoNum type="arabicPeriod"/>
            </a:pPr>
            <a:r>
              <a:rPr lang="en-GB" sz="1350" dirty="0" smtClean="0"/>
              <a:t>Let the water flow! </a:t>
            </a:r>
          </a:p>
          <a:p>
            <a:pPr marL="1060847" indent="-257175">
              <a:buFont typeface="+mj-lt"/>
              <a:buAutoNum type="arabicPeriod"/>
            </a:pPr>
            <a:r>
              <a:rPr lang="en-GB" sz="1350" dirty="0" smtClean="0"/>
              <a:t>Check the result</a:t>
            </a:r>
            <a:endParaRPr lang="en-GB" sz="1350" dirty="0"/>
          </a:p>
          <a:p>
            <a:pPr marL="803672" indent="265510" algn="ctr">
              <a:buFont typeface="+mj-lt"/>
              <a:buAutoNum type="arabicPeriod"/>
            </a:pPr>
            <a:endParaRPr lang="en-GB" sz="1350" dirty="0"/>
          </a:p>
          <a:p>
            <a:pPr marL="803672" indent="265510" algn="ctr">
              <a:buFont typeface="+mj-lt"/>
              <a:buAutoNum type="arabicPeriod"/>
            </a:pPr>
            <a:endParaRPr lang="en-GB" sz="1350" dirty="0"/>
          </a:p>
        </p:txBody>
      </p:sp>
      <p:sp>
        <p:nvSpPr>
          <p:cNvPr id="8" name="Oval 7"/>
          <p:cNvSpPr/>
          <p:nvPr/>
        </p:nvSpPr>
        <p:spPr>
          <a:xfrm>
            <a:off x="2308123" y="3568958"/>
            <a:ext cx="3343997" cy="26124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  <a:p>
            <a:pPr algn="ctr"/>
            <a:endParaRPr lang="en-GB" sz="1350" dirty="0"/>
          </a:p>
          <a:p>
            <a:pPr marL="214313" indent="-214313" algn="ctr">
              <a:buFont typeface="Arial" panose="020B0604020202020204" pitchFamily="34" charset="0"/>
              <a:buChar char="•"/>
            </a:pPr>
            <a:endParaRPr lang="en-GB" sz="1350" dirty="0"/>
          </a:p>
          <a:p>
            <a:pPr marL="214313" indent="-214313" algn="ctr">
              <a:buFont typeface="Arial" panose="020B0604020202020204" pitchFamily="34" charset="0"/>
              <a:buChar char="•"/>
            </a:pPr>
            <a:endParaRPr lang="en-GB" sz="1350" dirty="0"/>
          </a:p>
          <a:p>
            <a:pPr algn="ctr"/>
            <a:endParaRPr lang="en-GB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Amount of water allocated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Total cost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Total benefit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Net benefit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183" y="2598986"/>
            <a:ext cx="1770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dirty="0"/>
              <a:t>The </a:t>
            </a:r>
            <a:r>
              <a:rPr lang="en-GB" sz="1350" b="1" dirty="0" smtClean="0"/>
              <a:t>Players/Client </a:t>
            </a:r>
            <a:endParaRPr lang="en-GB" sz="13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44866" y="2749027"/>
            <a:ext cx="1770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dirty="0"/>
              <a:t>The Process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7182" y="5546715"/>
            <a:ext cx="17850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dirty="0"/>
              <a:t>The Result </a:t>
            </a:r>
          </a:p>
        </p:txBody>
      </p:sp>
      <p:sp>
        <p:nvSpPr>
          <p:cNvPr id="12" name="Heart 11"/>
          <p:cNvSpPr/>
          <p:nvPr/>
        </p:nvSpPr>
        <p:spPr>
          <a:xfrm>
            <a:off x="3270235" y="3179385"/>
            <a:ext cx="2187990" cy="163260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i="1" dirty="0">
                <a:solidFill>
                  <a:schemeClr val="tx1"/>
                </a:solidFill>
              </a:rPr>
              <a:t>“Thousands have lived without love, not one without water” Author unknown</a:t>
            </a:r>
          </a:p>
        </p:txBody>
      </p:sp>
    </p:spTree>
    <p:extLst>
      <p:ext uri="{BB962C8B-B14F-4D97-AF65-F5344CB8AC3E}">
        <p14:creationId xmlns:p14="http://schemas.microsoft.com/office/powerpoint/2010/main" val="278663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First Idea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first idea was to solve the water resources allocation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1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33400"/>
            <a:ext cx="8435280" cy="9906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Feedback from play testers, experts etc.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 the water requirements on the screen</a:t>
            </a:r>
          </a:p>
          <a:p>
            <a:r>
              <a:rPr lang="en-GB" dirty="0" smtClean="0"/>
              <a:t>Provide a bit of a background of the users</a:t>
            </a:r>
          </a:p>
          <a:p>
            <a:r>
              <a:rPr lang="en-GB" dirty="0" smtClean="0"/>
              <a:t>It would be better to play more than one round of the game</a:t>
            </a:r>
          </a:p>
          <a:p>
            <a:r>
              <a:rPr lang="en-GB" dirty="0" smtClean="0"/>
              <a:t>Display the winner on the screen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8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Balancing Reality-Meaning-Play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Reality is full of uncertainty as is in the game since the players do not know the dry-normal-rainfall events.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7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Final game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97798"/>
            <a:ext cx="5570261" cy="5979202"/>
          </a:xfrm>
        </p:spPr>
      </p:pic>
    </p:spTree>
    <p:extLst>
      <p:ext uri="{BB962C8B-B14F-4D97-AF65-F5344CB8AC3E}">
        <p14:creationId xmlns:p14="http://schemas.microsoft.com/office/powerpoint/2010/main" val="9448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9692"/>
            <a:ext cx="8229600" cy="99060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Final playtest results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8583"/>
              </p:ext>
            </p:extLst>
          </p:nvPr>
        </p:nvGraphicFramePr>
        <p:xfrm>
          <a:off x="107504" y="836711"/>
          <a:ext cx="9036496" cy="554461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12307"/>
                <a:gridCol w="1630169"/>
                <a:gridCol w="6394020"/>
              </a:tblGrid>
              <a:tr h="99751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2000" b="1" dirty="0" smtClean="0"/>
                        <a:t>1.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Did the players enjoy the game? </a:t>
                      </a:r>
                      <a:r>
                        <a:rPr lang="en-GB" sz="2000" b="1" dirty="0" smtClean="0"/>
                        <a:t>Yes, however</a:t>
                      </a:r>
                      <a:r>
                        <a:rPr lang="en-GB" sz="2000" b="1" baseline="0" dirty="0" smtClean="0"/>
                        <a:t> they needed to play more than one round</a:t>
                      </a:r>
                      <a:endParaRPr lang="en-GB" sz="2000" b="1" dirty="0"/>
                    </a:p>
                  </a:txBody>
                  <a:tcPr/>
                </a:tc>
              </a:tr>
              <a:tr h="222164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2000" b="1" dirty="0" smtClean="0"/>
                        <a:t>2.</a:t>
                      </a:r>
                      <a:r>
                        <a:rPr lang="en-GB" sz="2000" b="1" baseline="0" dirty="0" smtClean="0"/>
                        <a:t> Learning</a:t>
                      </a:r>
                      <a:endParaRPr lang="en-GB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What did the players learn during the game? </a:t>
                      </a:r>
                      <a:r>
                        <a:rPr lang="en-GB" sz="2000" b="1" dirty="0" smtClean="0"/>
                        <a:t>It is not easy to balance individual requirements of users in a basin perfectly and get maximum benefits for each user.</a:t>
                      </a:r>
                    </a:p>
                    <a:p>
                      <a:r>
                        <a:rPr lang="en-GB" sz="2000" b="1" dirty="0" smtClean="0"/>
                        <a:t>A</a:t>
                      </a:r>
                      <a:r>
                        <a:rPr lang="en-GB" sz="2000" b="1" baseline="0" dirty="0" smtClean="0"/>
                        <a:t> decision taken by one user can affect other users</a:t>
                      </a:r>
                      <a:endParaRPr lang="en-GB" sz="2000" b="1" dirty="0"/>
                    </a:p>
                  </a:txBody>
                  <a:tcPr/>
                </a:tc>
              </a:tr>
              <a:tr h="13157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2000" b="1" dirty="0" smtClean="0"/>
                        <a:t>3.</a:t>
                      </a:r>
                      <a:r>
                        <a:rPr lang="en-GB" sz="2000" b="1" baseline="0" dirty="0" smtClean="0"/>
                        <a:t>Behavior</a:t>
                      </a:r>
                      <a:endParaRPr lang="en-GB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How might the players’ everyday</a:t>
                      </a:r>
                      <a:r>
                        <a:rPr lang="en-GB" sz="2000" baseline="0" dirty="0" smtClean="0"/>
                        <a:t> behaviour change?</a:t>
                      </a:r>
                    </a:p>
                    <a:p>
                      <a:r>
                        <a:rPr lang="en-GB" sz="2000" b="1" baseline="0" dirty="0" smtClean="0"/>
                        <a:t>Players can start to think about other users while utilising water resources in the basin, with the environment in mind</a:t>
                      </a:r>
                      <a:endParaRPr lang="en-GB" sz="2000" b="1" dirty="0"/>
                    </a:p>
                  </a:txBody>
                  <a:tcPr/>
                </a:tc>
              </a:tr>
              <a:tr h="100973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2000" b="1" dirty="0" smtClean="0"/>
                        <a:t>4.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How might the target system (river basin </a:t>
                      </a:r>
                      <a:r>
                        <a:rPr lang="en-GB" sz="2000" dirty="0" err="1" smtClean="0"/>
                        <a:t>etc</a:t>
                      </a:r>
                      <a:r>
                        <a:rPr lang="en-GB" sz="2000" dirty="0" smtClean="0"/>
                        <a:t>) change?</a:t>
                      </a:r>
                    </a:p>
                    <a:p>
                      <a:r>
                        <a:rPr lang="en-GB" sz="2000" b="1" dirty="0" smtClean="0"/>
                        <a:t>The river basin can improve or deteriorate depending on how the</a:t>
                      </a:r>
                      <a:r>
                        <a:rPr lang="en-GB" sz="2000" b="1" baseline="0" dirty="0" smtClean="0"/>
                        <a:t> water is utilized.</a:t>
                      </a:r>
                      <a:endParaRPr lang="en-GB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9" y="866395"/>
            <a:ext cx="787400" cy="370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7" y="1824976"/>
            <a:ext cx="848361" cy="678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5" y="4005064"/>
            <a:ext cx="274954" cy="617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7" y="5175965"/>
            <a:ext cx="494983" cy="4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Reflections / what we learned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Serious gaming is a resourceful tool for appreciating water resources problems, integrated water resources management and consultation of stakeholders.</a:t>
            </a:r>
          </a:p>
          <a:p>
            <a:r>
              <a:rPr lang="en-GB" dirty="0" smtClean="0"/>
              <a:t>While developing a serious game, care should be taken to ensure that it will be useful to solve the problem at hand.</a:t>
            </a:r>
          </a:p>
          <a:p>
            <a:r>
              <a:rPr lang="en-GB" dirty="0" smtClean="0"/>
              <a:t>More time for developing, testing and playing the game!</a:t>
            </a:r>
          </a:p>
          <a:p>
            <a:r>
              <a:rPr lang="en-GB" dirty="0" smtClean="0"/>
              <a:t>It is not easy to incorporate all uncertainty in the game.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1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4153</TotalTime>
  <Words>497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Clarity</vt:lpstr>
      <vt:lpstr>WATER WAR</vt:lpstr>
      <vt:lpstr>The Problem</vt:lpstr>
      <vt:lpstr>Our Solution</vt:lpstr>
      <vt:lpstr>First Idea</vt:lpstr>
      <vt:lpstr>Feedback from play testers, experts etc.</vt:lpstr>
      <vt:lpstr>Balancing Reality-Meaning-Play</vt:lpstr>
      <vt:lpstr>Final game</vt:lpstr>
      <vt:lpstr>Final playtest results</vt:lpstr>
      <vt:lpstr>Reflections / what we learned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game&gt;</dc:title>
  <dc:creator>Joanne Craven</dc:creator>
  <cp:lastModifiedBy>Nasasira</cp:lastModifiedBy>
  <cp:revision>14</cp:revision>
  <dcterms:created xsi:type="dcterms:W3CDTF">2018-08-02T16:14:21Z</dcterms:created>
  <dcterms:modified xsi:type="dcterms:W3CDTF">2018-08-06T15:14:33Z</dcterms:modified>
</cp:coreProperties>
</file>