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5" r:id="rId4"/>
    <p:sldId id="266" r:id="rId5"/>
    <p:sldId id="260" r:id="rId6"/>
    <p:sldId id="261" r:id="rId7"/>
    <p:sldId id="297" r:id="rId8"/>
    <p:sldId id="299" r:id="rId9"/>
    <p:sldId id="289" r:id="rId10"/>
    <p:sldId id="290"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CB96E-806F-4D75-A160-4FE532ED885D}" v="5" dt="2024-01-29T17:43:39.5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01B43372-D3BC-4142-9C2B-D5F0483D63FA}" type="datetimeFigureOut">
              <a:rPr lang="en-US" smtClean="0"/>
              <a:pPr/>
              <a:t>1/29/2024</a:t>
            </a:fld>
            <a:endParaRPr lang="en-US"/>
          </a:p>
        </p:txBody>
      </p:sp>
      <p:sp>
        <p:nvSpPr>
          <p:cNvPr id="23" name="Slide Number Placeholder 22"/>
          <p:cNvSpPr>
            <a:spLocks noGrp="1"/>
          </p:cNvSpPr>
          <p:nvPr>
            <p:ph type="sldNum" sz="quarter" idx="11"/>
          </p:nvPr>
        </p:nvSpPr>
        <p:spPr/>
        <p:txBody>
          <a:bodyPr/>
          <a:lstStyle/>
          <a:p>
            <a:fld id="{6AC082EA-5441-4483-8218-BDA10E332AF2}" type="slidenum">
              <a:rPr lang="en-US" smtClean="0"/>
              <a:pPr/>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B43372-D3BC-4142-9C2B-D5F0483D63FA}"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082EA-5441-4483-8218-BDA10E332A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B43372-D3BC-4142-9C2B-D5F0483D63FA}"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082EA-5441-4483-8218-BDA10E332A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fld id="{01B43372-D3BC-4142-9C2B-D5F0483D63FA}" type="datetimeFigureOut">
              <a:rPr lang="en-US" smtClean="0"/>
              <a:pPr/>
              <a:t>1/29/2024</a:t>
            </a:fld>
            <a:endParaRPr lang="en-US"/>
          </a:p>
        </p:txBody>
      </p:sp>
      <p:sp>
        <p:nvSpPr>
          <p:cNvPr id="19" name="Slide Number Placeholder 18"/>
          <p:cNvSpPr>
            <a:spLocks noGrp="1"/>
          </p:cNvSpPr>
          <p:nvPr>
            <p:ph type="sldNum" sz="quarter" idx="15"/>
          </p:nvPr>
        </p:nvSpPr>
        <p:spPr/>
        <p:txBody>
          <a:bodyPr/>
          <a:lstStyle/>
          <a:p>
            <a:fld id="{6AC082EA-5441-4483-8218-BDA10E332AF2}" type="slidenum">
              <a:rPr lang="en-US" smtClean="0"/>
              <a:pPr/>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fld id="{01B43372-D3BC-4142-9C2B-D5F0483D63FA}" type="datetimeFigureOut">
              <a:rPr lang="en-US" smtClean="0"/>
              <a:pPr/>
              <a:t>1/29/2024</a:t>
            </a:fld>
            <a:endParaRPr lang="en-US"/>
          </a:p>
        </p:txBody>
      </p:sp>
      <p:sp>
        <p:nvSpPr>
          <p:cNvPr id="20" name="Slide Number Placeholder 19"/>
          <p:cNvSpPr>
            <a:spLocks noGrp="1"/>
          </p:cNvSpPr>
          <p:nvPr>
            <p:ph type="sldNum" sz="quarter" idx="11"/>
          </p:nvPr>
        </p:nvSpPr>
        <p:spPr/>
        <p:txBody>
          <a:bodyPr/>
          <a:lstStyle/>
          <a:p>
            <a:fld id="{6AC082EA-5441-4483-8218-BDA10E332AF2}" type="slidenum">
              <a:rPr lang="en-US" smtClean="0"/>
              <a:pPr/>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p>
            <a:fld id="{01B43372-D3BC-4142-9C2B-D5F0483D63FA}" type="datetimeFigureOut">
              <a:rPr lang="en-US" smtClean="0"/>
              <a:pPr/>
              <a:t>1/29/2024</a:t>
            </a:fld>
            <a:endParaRPr lang="en-US"/>
          </a:p>
        </p:txBody>
      </p:sp>
      <p:sp>
        <p:nvSpPr>
          <p:cNvPr id="25" name="Slide Number Placeholder 24"/>
          <p:cNvSpPr>
            <a:spLocks noGrp="1"/>
          </p:cNvSpPr>
          <p:nvPr>
            <p:ph type="sldNum" sz="quarter" idx="16"/>
          </p:nvPr>
        </p:nvSpPr>
        <p:spPr/>
        <p:txBody>
          <a:bodyPr/>
          <a:lstStyle/>
          <a:p>
            <a:fld id="{6AC082EA-5441-4483-8218-BDA10E332AF2}" type="slidenum">
              <a:rPr lang="en-US" smtClean="0"/>
              <a:pPr/>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p>
            <a:fld id="{01B43372-D3BC-4142-9C2B-D5F0483D63FA}" type="datetimeFigureOut">
              <a:rPr lang="en-US" smtClean="0"/>
              <a:pPr/>
              <a:t>1/29/2024</a:t>
            </a:fld>
            <a:endParaRPr lang="en-US"/>
          </a:p>
        </p:txBody>
      </p:sp>
      <p:sp>
        <p:nvSpPr>
          <p:cNvPr id="24" name="Slide Number Placeholder 23"/>
          <p:cNvSpPr>
            <a:spLocks noGrp="1"/>
          </p:cNvSpPr>
          <p:nvPr>
            <p:ph type="sldNum" sz="quarter" idx="17"/>
          </p:nvPr>
        </p:nvSpPr>
        <p:spPr/>
        <p:txBody>
          <a:bodyPr/>
          <a:lstStyle/>
          <a:p>
            <a:fld id="{6AC082EA-5441-4483-8218-BDA10E332AF2}" type="slidenum">
              <a:rPr lang="en-US" smtClean="0"/>
              <a:pPr/>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01B43372-D3BC-4142-9C2B-D5F0483D63FA}" type="datetimeFigureOut">
              <a:rPr lang="en-US" smtClean="0"/>
              <a:pPr/>
              <a:t>1/29/2024</a:t>
            </a:fld>
            <a:endParaRPr lang="en-US"/>
          </a:p>
        </p:txBody>
      </p:sp>
      <p:sp>
        <p:nvSpPr>
          <p:cNvPr id="14" name="Slide Number Placeholder 13"/>
          <p:cNvSpPr>
            <a:spLocks noGrp="1"/>
          </p:cNvSpPr>
          <p:nvPr>
            <p:ph type="sldNum" sz="quarter" idx="11"/>
          </p:nvPr>
        </p:nvSpPr>
        <p:spPr/>
        <p:txBody>
          <a:bodyPr/>
          <a:lstStyle/>
          <a:p>
            <a:fld id="{6AC082EA-5441-4483-8218-BDA10E332AF2}" type="slidenum">
              <a:rPr lang="en-US" smtClean="0"/>
              <a:pPr/>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1B43372-D3BC-4142-9C2B-D5F0483D63FA}" type="datetimeFigureOut">
              <a:rPr lang="en-US" smtClean="0"/>
              <a:pPr/>
              <a:t>1/29/2024</a:t>
            </a:fld>
            <a:endParaRPr lang="en-US"/>
          </a:p>
        </p:txBody>
      </p:sp>
      <p:sp>
        <p:nvSpPr>
          <p:cNvPr id="12" name="Slide Number Placeholder 11"/>
          <p:cNvSpPr>
            <a:spLocks noGrp="1"/>
          </p:cNvSpPr>
          <p:nvPr>
            <p:ph type="sldNum" sz="quarter" idx="11"/>
          </p:nvPr>
        </p:nvSpPr>
        <p:spPr/>
        <p:txBody>
          <a:bodyPr/>
          <a:lstStyle/>
          <a:p>
            <a:fld id="{6AC082EA-5441-4483-8218-BDA10E332AF2}" type="slidenum">
              <a:rPr lang="en-US" smtClean="0"/>
              <a:pP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p>
            <a:fld id="{01B43372-D3BC-4142-9C2B-D5F0483D63FA}" type="datetimeFigureOut">
              <a:rPr lang="en-US" smtClean="0"/>
              <a:pPr/>
              <a:t>1/29/2024</a:t>
            </a:fld>
            <a:endParaRPr lang="en-US"/>
          </a:p>
        </p:txBody>
      </p:sp>
      <p:sp>
        <p:nvSpPr>
          <p:cNvPr id="18" name="Slide Number Placeholder 17"/>
          <p:cNvSpPr>
            <a:spLocks noGrp="1"/>
          </p:cNvSpPr>
          <p:nvPr>
            <p:ph type="sldNum" sz="quarter" idx="16"/>
          </p:nvPr>
        </p:nvSpPr>
        <p:spPr/>
        <p:txBody>
          <a:bodyPr/>
          <a:lstStyle/>
          <a:p>
            <a:fld id="{6AC082EA-5441-4483-8218-BDA10E332AF2}" type="slidenum">
              <a:rPr lang="en-US" smtClean="0"/>
              <a:pPr/>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p>
            <a:fld id="{01B43372-D3BC-4142-9C2B-D5F0483D63FA}" type="datetimeFigureOut">
              <a:rPr lang="en-US" smtClean="0"/>
              <a:pPr/>
              <a:t>1/29/2024</a:t>
            </a:fld>
            <a:endParaRPr lang="en-US"/>
          </a:p>
        </p:txBody>
      </p:sp>
      <p:sp>
        <p:nvSpPr>
          <p:cNvPr id="20" name="Slide Number Placeholder 19"/>
          <p:cNvSpPr>
            <a:spLocks noGrp="1"/>
          </p:cNvSpPr>
          <p:nvPr>
            <p:ph type="sldNum" sz="quarter" idx="15"/>
          </p:nvPr>
        </p:nvSpPr>
        <p:spPr/>
        <p:txBody>
          <a:bodyPr/>
          <a:lstStyle/>
          <a:p>
            <a:fld id="{6AC082EA-5441-4483-8218-BDA10E332AF2}" type="slidenum">
              <a:rPr lang="en-US" smtClean="0"/>
              <a:pPr/>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01B43372-D3BC-4142-9C2B-D5F0483D63FA}" type="datetimeFigureOut">
              <a:rPr lang="en-US" smtClean="0"/>
              <a:pPr/>
              <a:t>1/29/2024</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6AC082EA-5441-4483-8218-BDA10E332AF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0" y="2403987"/>
            <a:ext cx="5943600" cy="4419600"/>
          </a:xfrm>
        </p:spPr>
        <p:txBody>
          <a:bodyPr>
            <a:normAutofit/>
          </a:bodyPr>
          <a:lstStyle/>
          <a:p>
            <a:pPr algn="ctr"/>
            <a:r>
              <a:rPr lang="en-US" sz="1800" b="1" dirty="0">
                <a:solidFill>
                  <a:srgbClr val="FFC000"/>
                </a:solidFill>
              </a:rPr>
              <a:t>	</a:t>
            </a:r>
            <a:r>
              <a:rPr lang="en-US" sz="1800" b="1" dirty="0">
                <a:solidFill>
                  <a:srgbClr val="FFC000"/>
                </a:solidFill>
                <a:latin typeface="Arial Black" pitchFamily="34" charset="0"/>
              </a:rPr>
              <a:t>    Presented By</a:t>
            </a:r>
            <a:r>
              <a:rPr lang="en-US" b="1" dirty="0">
                <a:latin typeface="Arial Black" pitchFamily="34" charset="0"/>
              </a:rPr>
              <a:t>		</a:t>
            </a:r>
          </a:p>
          <a:p>
            <a:pPr algn="ctr"/>
            <a:r>
              <a:rPr lang="en-US" sz="2400" b="1" i="0" dirty="0">
                <a:latin typeface="Arial Black" pitchFamily="34" charset="0"/>
                <a:cs typeface="Arial" pitchFamily="34" charset="0"/>
              </a:rPr>
              <a:t>Sandesh Pednekar</a:t>
            </a:r>
          </a:p>
          <a:p>
            <a:pPr algn="ctr"/>
            <a:r>
              <a:rPr lang="en-US" sz="2400" b="1" i="0" dirty="0">
                <a:latin typeface="Arial Black" pitchFamily="34" charset="0"/>
                <a:cs typeface="Arial" pitchFamily="34" charset="0"/>
              </a:rPr>
              <a:t>Kedarnath Helkar</a:t>
            </a:r>
          </a:p>
          <a:p>
            <a:pPr algn="ctr"/>
            <a:r>
              <a:rPr lang="en-US" sz="2400" b="1" i="0" dirty="0">
                <a:latin typeface="Arial Black" pitchFamily="34" charset="0"/>
                <a:cs typeface="Arial" pitchFamily="34" charset="0"/>
              </a:rPr>
              <a:t>Nishigandha Pawar</a:t>
            </a:r>
          </a:p>
          <a:p>
            <a:r>
              <a:rPr lang="en-US" dirty="0">
                <a:solidFill>
                  <a:srgbClr val="FFC000"/>
                </a:solidFill>
                <a:latin typeface="Arial Black" pitchFamily="34" charset="0"/>
              </a:rPr>
              <a:t>	</a:t>
            </a:r>
            <a:r>
              <a:rPr lang="en-US" b="1" dirty="0">
                <a:solidFill>
                  <a:srgbClr val="FFC000"/>
                </a:solidFill>
                <a:latin typeface="Arial Black" pitchFamily="34" charset="0"/>
              </a:rPr>
              <a:t>				 </a:t>
            </a:r>
          </a:p>
          <a:p>
            <a:pPr algn="ctr"/>
            <a:r>
              <a:rPr lang="en-US" b="1" dirty="0">
                <a:solidFill>
                  <a:srgbClr val="FFC000"/>
                </a:solidFill>
                <a:latin typeface="Arial Black" pitchFamily="34" charset="0"/>
              </a:rPr>
              <a:t>Guided By</a:t>
            </a:r>
            <a:r>
              <a:rPr lang="en-US" b="1" dirty="0">
                <a:latin typeface="Arial Black" pitchFamily="34" charset="0"/>
              </a:rPr>
              <a:t> </a:t>
            </a:r>
          </a:p>
          <a:p>
            <a:pPr algn="ctr"/>
            <a:r>
              <a:rPr lang="en-US" b="1" i="0" dirty="0">
                <a:latin typeface="Arial Black" pitchFamily="34" charset="0"/>
              </a:rPr>
              <a:t>Prof.Shilpa Honnannavar.</a:t>
            </a:r>
            <a:endParaRPr lang="en-US" dirty="0"/>
          </a:p>
          <a:p>
            <a:pPr algn="ctr"/>
            <a:endParaRPr lang="en-US" b="1" i="0" dirty="0">
              <a:latin typeface="Arial Black" pitchFamily="34" charset="0"/>
            </a:endParaRPr>
          </a:p>
          <a:p>
            <a:endParaRPr lang="en-US" sz="2000" b="1" dirty="0"/>
          </a:p>
        </p:txBody>
      </p:sp>
      <p:sp>
        <p:nvSpPr>
          <p:cNvPr id="2" name="Title 1"/>
          <p:cNvSpPr>
            <a:spLocks noGrp="1"/>
          </p:cNvSpPr>
          <p:nvPr>
            <p:ph type="title"/>
          </p:nvPr>
        </p:nvSpPr>
        <p:spPr>
          <a:xfrm>
            <a:off x="533400" y="381000"/>
            <a:ext cx="7772400" cy="2308225"/>
          </a:xfrm>
        </p:spPr>
        <p:txBody>
          <a:bodyPr>
            <a:noAutofit/>
          </a:bodyPr>
          <a:lstStyle/>
          <a:p>
            <a:r>
              <a:rPr lang="en-US" sz="4800" dirty="0"/>
              <a:t>Language barriers for students from achieving their potential. </a:t>
            </a:r>
          </a:p>
        </p:txBody>
      </p:sp>
    </p:spTree>
    <p:extLst>
      <p:ext uri="{BB962C8B-B14F-4D97-AF65-F5344CB8AC3E}">
        <p14:creationId xmlns:p14="http://schemas.microsoft.com/office/powerpoint/2010/main" val="23823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2800" b="1" dirty="0"/>
              <a:t>		</a:t>
            </a:r>
          </a:p>
          <a:p>
            <a:pPr>
              <a:buClr>
                <a:schemeClr val="accent2">
                  <a:lumMod val="75000"/>
                </a:schemeClr>
              </a:buClr>
              <a:buFont typeface="Wingdings" pitchFamily="2" charset="2"/>
              <a:buChar char="q"/>
            </a:pPr>
            <a:r>
              <a:rPr lang="en-US" sz="2800" b="1" dirty="0"/>
              <a:t> High accuracy</a:t>
            </a:r>
          </a:p>
          <a:p>
            <a:pPr>
              <a:buClr>
                <a:schemeClr val="accent2">
                  <a:lumMod val="75000"/>
                </a:schemeClr>
              </a:buClr>
            </a:pPr>
            <a:endParaRPr lang="en-US" sz="2800" b="1" dirty="0"/>
          </a:p>
          <a:p>
            <a:pPr>
              <a:buClr>
                <a:schemeClr val="accent2">
                  <a:lumMod val="75000"/>
                </a:schemeClr>
              </a:buClr>
              <a:buFont typeface="Wingdings" pitchFamily="2" charset="2"/>
              <a:buChar char="q"/>
            </a:pPr>
            <a:r>
              <a:rPr lang="en-US" sz="2800" b="1" dirty="0"/>
              <a:t>Handling missing values</a:t>
            </a:r>
          </a:p>
          <a:p>
            <a:pPr>
              <a:buClr>
                <a:schemeClr val="accent2">
                  <a:lumMod val="75000"/>
                </a:schemeClr>
              </a:buClr>
            </a:pPr>
            <a:endParaRPr lang="en-US" sz="2800" b="1" dirty="0"/>
          </a:p>
          <a:p>
            <a:pPr>
              <a:buClr>
                <a:schemeClr val="accent2">
                  <a:lumMod val="75000"/>
                </a:schemeClr>
              </a:buClr>
              <a:buFont typeface="Wingdings" pitchFamily="2" charset="2"/>
              <a:buChar char="q"/>
            </a:pPr>
            <a:r>
              <a:rPr lang="en-US" sz="2800" b="1" dirty="0"/>
              <a:t> Easy to use </a:t>
            </a:r>
          </a:p>
          <a:p>
            <a:pPr>
              <a:buClr>
                <a:schemeClr val="accent2">
                  <a:lumMod val="75000"/>
                </a:schemeClr>
              </a:buClr>
            </a:pPr>
            <a:endParaRPr lang="en-US" sz="2800" b="1" dirty="0"/>
          </a:p>
          <a:p>
            <a:pPr>
              <a:buClr>
                <a:schemeClr val="accent2">
                  <a:lumMod val="75000"/>
                </a:schemeClr>
              </a:buClr>
              <a:buFont typeface="Wingdings" pitchFamily="2" charset="2"/>
              <a:buChar char="q"/>
            </a:pPr>
            <a:r>
              <a:rPr lang="en-US" sz="2800" b="1" dirty="0"/>
              <a:t>Reduction of overfitting</a:t>
            </a:r>
          </a:p>
          <a:p>
            <a:pPr>
              <a:buClr>
                <a:schemeClr val="accent2">
                  <a:lumMod val="75000"/>
                </a:schemeClr>
              </a:buClr>
              <a:buFont typeface="Wingdings" pitchFamily="2" charset="2"/>
              <a:buChar char="q"/>
            </a:pPr>
            <a:endParaRPr lang="en-US" sz="2800" b="1" dirty="0"/>
          </a:p>
          <a:p>
            <a:pPr>
              <a:buClr>
                <a:schemeClr val="accent2">
                  <a:lumMod val="75000"/>
                </a:schemeClr>
              </a:buClr>
              <a:buFont typeface="Wingdings" pitchFamily="2" charset="2"/>
              <a:buChar char="q"/>
            </a:pPr>
            <a:endParaRPr lang="en-US" sz="2800" b="1" dirty="0"/>
          </a:p>
          <a:p>
            <a:pPr>
              <a:buClr>
                <a:schemeClr val="accent2">
                  <a:lumMod val="75000"/>
                </a:schemeClr>
              </a:buClr>
              <a:buFont typeface="Wingdings" pitchFamily="2" charset="2"/>
              <a:buChar char="q"/>
            </a:pPr>
            <a:endParaRPr lang="en-US" sz="2800" b="1" dirty="0"/>
          </a:p>
          <a:p>
            <a:pPr>
              <a:buClr>
                <a:schemeClr val="accent2">
                  <a:lumMod val="75000"/>
                </a:schemeClr>
              </a:buClr>
              <a:buFont typeface="Wingdings" pitchFamily="2" charset="2"/>
              <a:buChar char="q"/>
            </a:pPr>
            <a:endParaRPr lang="en-US" sz="2800" b="1" dirty="0"/>
          </a:p>
          <a:p>
            <a:pPr>
              <a:buClr>
                <a:schemeClr val="accent2">
                  <a:lumMod val="75000"/>
                </a:schemeClr>
              </a:buClr>
              <a:buFont typeface="Wingdings" pitchFamily="2" charset="2"/>
              <a:buChar char="q"/>
            </a:pPr>
            <a:endParaRPr lang="en-US" sz="2800" b="1" dirty="0"/>
          </a:p>
          <a:p>
            <a:pPr>
              <a:buClr>
                <a:schemeClr val="accent2">
                  <a:lumMod val="75000"/>
                </a:schemeClr>
              </a:buClr>
              <a:buFont typeface="Wingdings" pitchFamily="2" charset="2"/>
              <a:buChar char="q"/>
            </a:pPr>
            <a:endParaRPr lang="en-US" sz="2800" b="1" dirty="0"/>
          </a:p>
          <a:p>
            <a:endParaRPr lang="en-US" sz="1400" b="1" dirty="0"/>
          </a:p>
        </p:txBody>
      </p:sp>
      <p:sp>
        <p:nvSpPr>
          <p:cNvPr id="3" name="Title 2"/>
          <p:cNvSpPr>
            <a:spLocks noGrp="1"/>
          </p:cNvSpPr>
          <p:nvPr>
            <p:ph type="title"/>
          </p:nvPr>
        </p:nvSpPr>
        <p:spPr/>
        <p:txBody>
          <a:bodyPr/>
          <a:lstStyle/>
          <a:p>
            <a:r>
              <a:rPr lang="en-US" dirty="0"/>
              <a:t>Why this algorithms are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buClr>
                <a:schemeClr val="accent2">
                  <a:lumMod val="75000"/>
                </a:schemeClr>
              </a:buClr>
              <a:buFont typeface="Wingdings" pitchFamily="2" charset="2"/>
              <a:buChar char="q"/>
            </a:pPr>
            <a:endParaRPr lang="en-US" sz="3400" dirty="0"/>
          </a:p>
          <a:p>
            <a:pPr>
              <a:buClr>
                <a:schemeClr val="accent2">
                  <a:lumMod val="75000"/>
                </a:schemeClr>
              </a:buClr>
              <a:buFont typeface="Wingdings" pitchFamily="2" charset="2"/>
              <a:buChar char="q"/>
            </a:pPr>
            <a:r>
              <a:rPr lang="en-US" sz="3600" b="1" dirty="0"/>
              <a:t> The pursuit of overcoming language barriers in machine learning aligns with the broader goal of creating a more connected, inclusive, and knowledge-sharing world. As these projects evolve, ongoing efforts in research, development, and user feedback will be essential to refine and expand the impact of language barrier solutions.</a:t>
            </a:r>
            <a:endParaRPr lang="en-US" sz="3400" b="1" dirty="0"/>
          </a:p>
          <a:p>
            <a:pPr>
              <a:buClr>
                <a:schemeClr val="accent2">
                  <a:lumMod val="75000"/>
                </a:schemeClr>
              </a:buClr>
            </a:pPr>
            <a:endParaRPr lang="en-US" sz="3400" dirty="0"/>
          </a:p>
          <a:p>
            <a:pPr>
              <a:buClr>
                <a:schemeClr val="accent2">
                  <a:lumMod val="75000"/>
                </a:schemeClr>
              </a:buClr>
            </a:pPr>
            <a:endParaRPr lang="en-US" sz="3400" dirty="0"/>
          </a:p>
          <a:p>
            <a:pPr marL="342900" indent="-342900">
              <a:buClr>
                <a:schemeClr val="accent3"/>
              </a:buClr>
              <a:buFont typeface="Wingdings" pitchFamily="2" charset="2"/>
              <a:buChar char="q"/>
            </a:pPr>
            <a:endParaRPr lang="en-US" sz="2400" b="1" dirty="0"/>
          </a:p>
        </p:txBody>
      </p:sp>
      <p:sp>
        <p:nvSpPr>
          <p:cNvPr id="3" name="Title 2"/>
          <p:cNvSpPr>
            <a:spLocks noGrp="1"/>
          </p:cNvSpPr>
          <p:nvPr>
            <p:ph type="title"/>
          </p:nvPr>
        </p:nvSpPr>
        <p:spPr/>
        <p:txBody>
          <a:bodyPr/>
          <a:lstStyle/>
          <a:p>
            <a:pPr algn="ctr"/>
            <a:r>
              <a:rPr lang="en-US" sz="4400" b="1" dirty="0">
                <a:solidFill>
                  <a:schemeClr val="accent2"/>
                </a:solidFill>
              </a:rPr>
              <a:t>Conclusion</a:t>
            </a:r>
            <a:endParaRPr lang="en-US" b="1" dirty="0">
              <a:solidFill>
                <a:schemeClr val="accent2"/>
              </a:solidFill>
            </a:endParaRPr>
          </a:p>
        </p:txBody>
      </p:sp>
    </p:spTree>
    <p:extLst>
      <p:ext uri="{BB962C8B-B14F-4D97-AF65-F5344CB8AC3E}">
        <p14:creationId xmlns:p14="http://schemas.microsoft.com/office/powerpoint/2010/main" val="5437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819400"/>
            <a:ext cx="6781800" cy="830997"/>
          </a:xfrm>
          <a:prstGeom prst="rect">
            <a:avLst/>
          </a:prstGeom>
        </p:spPr>
        <p:txBody>
          <a:bodyPr wrap="square">
            <a:spAutoFit/>
          </a:bodyPr>
          <a:lstStyle/>
          <a:p>
            <a:r>
              <a:rPr lang="en-US" sz="4800" b="1" dirty="0">
                <a:solidFill>
                  <a:schemeClr val="accent2"/>
                </a:solidFill>
                <a:latin typeface="Arial Black" pitchFamily="34" charset="0"/>
                <a:cs typeface="Aharoni" pitchFamily="2" charset="-79"/>
              </a:rPr>
              <a:t>THANK YOU</a:t>
            </a:r>
          </a:p>
        </p:txBody>
      </p:sp>
    </p:spTree>
    <p:extLst>
      <p:ext uri="{BB962C8B-B14F-4D97-AF65-F5344CB8AC3E}">
        <p14:creationId xmlns:p14="http://schemas.microsoft.com/office/powerpoint/2010/main" val="400408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1295400"/>
            <a:ext cx="8991600" cy="5562600"/>
          </a:xfrm>
        </p:spPr>
        <p:txBody>
          <a:bodyPr>
            <a:noAutofit/>
          </a:bodyPr>
          <a:lstStyle/>
          <a:p>
            <a:pPr marL="342900" indent="-342900">
              <a:buClr>
                <a:schemeClr val="accent3"/>
              </a:buClr>
              <a:buFont typeface="Wingdings" pitchFamily="2" charset="2"/>
              <a:buChar char="q"/>
            </a:pPr>
            <a:r>
              <a:rPr lang="en-US" sz="2400" b="1" dirty="0">
                <a:latin typeface="Times New Roman" pitchFamily="18" charset="0"/>
                <a:cs typeface="Times New Roman" pitchFamily="18" charset="0"/>
              </a:rPr>
              <a:t> Introduction</a:t>
            </a:r>
          </a:p>
          <a:p>
            <a:pPr marL="342900" indent="-342900">
              <a:buClr>
                <a:schemeClr val="accent3"/>
              </a:buClr>
              <a:buFont typeface="Wingdings" pitchFamily="2" charset="2"/>
              <a:buChar char="q"/>
            </a:pPr>
            <a:r>
              <a:rPr lang="en-US" sz="2400" b="1" dirty="0">
                <a:latin typeface="Times New Roman" pitchFamily="18" charset="0"/>
                <a:cs typeface="Times New Roman" pitchFamily="18" charset="0"/>
              </a:rPr>
              <a:t> Solution</a:t>
            </a:r>
          </a:p>
          <a:p>
            <a:pPr marL="342900" indent="-342900">
              <a:buClr>
                <a:schemeClr val="accent3"/>
              </a:buClr>
              <a:buFont typeface="Wingdings" pitchFamily="2" charset="2"/>
              <a:buChar char="q"/>
            </a:pPr>
            <a:r>
              <a:rPr lang="en-US" sz="2400" b="1" dirty="0">
                <a:latin typeface="Times New Roman" pitchFamily="18" charset="0"/>
                <a:cs typeface="Times New Roman" pitchFamily="18" charset="0"/>
              </a:rPr>
              <a:t>Data Source</a:t>
            </a:r>
          </a:p>
          <a:p>
            <a:pPr marL="342900" indent="-342900">
              <a:buClr>
                <a:schemeClr val="accent3"/>
              </a:buClr>
              <a:buFont typeface="Wingdings" pitchFamily="2" charset="2"/>
              <a:buChar char="q"/>
            </a:pPr>
            <a:r>
              <a:rPr lang="en-US" sz="2400" b="1" dirty="0">
                <a:latin typeface="Times New Roman" pitchFamily="18" charset="0"/>
                <a:cs typeface="Times New Roman" pitchFamily="18" charset="0"/>
              </a:rPr>
              <a:t> Objectives</a:t>
            </a:r>
          </a:p>
          <a:p>
            <a:pPr marL="342900" indent="-342900">
              <a:buClr>
                <a:schemeClr val="accent3"/>
              </a:buClr>
              <a:buFont typeface="Wingdings" pitchFamily="2" charset="2"/>
              <a:buChar char="q"/>
            </a:pPr>
            <a:r>
              <a:rPr lang="en-US" sz="2400" b="1" dirty="0">
                <a:latin typeface="Times New Roman" pitchFamily="18" charset="0"/>
                <a:cs typeface="Times New Roman" pitchFamily="18" charset="0"/>
              </a:rPr>
              <a:t>Libraries and Tools</a:t>
            </a:r>
          </a:p>
          <a:p>
            <a:pPr marL="342900" indent="-342900">
              <a:buClr>
                <a:schemeClr val="accent3"/>
              </a:buClr>
              <a:buFont typeface="Wingdings" pitchFamily="2" charset="2"/>
              <a:buChar char="q"/>
            </a:pPr>
            <a:r>
              <a:rPr lang="en-US" sz="2400" b="1" dirty="0">
                <a:latin typeface="Times New Roman" pitchFamily="18" charset="0"/>
                <a:cs typeface="Times New Roman" pitchFamily="18" charset="0"/>
              </a:rPr>
              <a:t>Algorithm used</a:t>
            </a:r>
          </a:p>
          <a:p>
            <a:pPr marL="342900" indent="-342900">
              <a:buClr>
                <a:schemeClr val="accent3"/>
              </a:buClr>
              <a:buFont typeface="Wingdings" pitchFamily="2" charset="2"/>
              <a:buChar char="q"/>
            </a:pPr>
            <a:r>
              <a:rPr lang="en-US" sz="2400" b="1" dirty="0">
                <a:latin typeface="Times New Roman" pitchFamily="18" charset="0"/>
                <a:cs typeface="Times New Roman" pitchFamily="18" charset="0"/>
              </a:rPr>
              <a:t> Conclusion</a:t>
            </a:r>
          </a:p>
          <a:p>
            <a:pPr>
              <a:buClr>
                <a:srgbClr val="66FF66"/>
              </a:buClr>
              <a:buFont typeface="Wingdings" pitchFamily="2" charset="2"/>
              <a:buChar char="ü"/>
            </a:pPr>
            <a:endParaRPr lang="en-US" sz="24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sz="4400" b="1" dirty="0">
                <a:solidFill>
                  <a:srgbClr val="FFC000"/>
                </a:solidFill>
              </a:rPr>
              <a:t>Contents</a:t>
            </a:r>
          </a:p>
        </p:txBody>
      </p:sp>
    </p:spTree>
    <p:extLst>
      <p:ext uri="{BB962C8B-B14F-4D97-AF65-F5344CB8AC3E}">
        <p14:creationId xmlns:p14="http://schemas.microsoft.com/office/powerpoint/2010/main" val="32208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342900" indent="-342900" algn="just">
              <a:buClr>
                <a:schemeClr val="accent3"/>
              </a:buClr>
              <a:buFont typeface="Wingdings" pitchFamily="2" charset="2"/>
              <a:buChar char="q"/>
            </a:pPr>
            <a:r>
              <a:rPr lang="en-US" sz="2400" b="0" i="0" dirty="0">
                <a:solidFill>
                  <a:srgbClr val="D1D5DB"/>
                </a:solidFill>
                <a:effectLst/>
                <a:latin typeface="Söhne"/>
              </a:rPr>
              <a:t>Language barriers can significantly impede students from realizing their full academic potential, hindering their ability to engage effectively with educational materials, communicate with peers and educators, and ultimately succeed in their studies.</a:t>
            </a:r>
          </a:p>
          <a:p>
            <a:pPr marL="342900" indent="-342900" algn="just">
              <a:buClr>
                <a:schemeClr val="accent3"/>
              </a:buClr>
              <a:buFont typeface="Wingdings" pitchFamily="2" charset="2"/>
              <a:buChar char="q"/>
            </a:pPr>
            <a:r>
              <a:rPr lang="en-US" sz="2400" b="0" i="0" dirty="0">
                <a:solidFill>
                  <a:srgbClr val="D1D5DB"/>
                </a:solidFill>
                <a:effectLst/>
                <a:latin typeface="Söhne"/>
              </a:rPr>
              <a:t>This project seeks to explore and understand the various dimensions of language barriers that students encounter in educational settings.</a:t>
            </a:r>
            <a:endParaRPr lang="en-US" sz="2400" dirty="0"/>
          </a:p>
          <a:p>
            <a:pPr marL="342900" indent="-342900" algn="just">
              <a:buClr>
                <a:schemeClr val="accent3"/>
              </a:buClr>
              <a:buFont typeface="Wingdings" pitchFamily="2" charset="2"/>
              <a:buChar char="q"/>
            </a:pPr>
            <a:endParaRPr lang="en-US" sz="2400" dirty="0"/>
          </a:p>
          <a:p>
            <a:pPr marL="342900" indent="-342900" algn="just">
              <a:buClr>
                <a:schemeClr val="accent3"/>
              </a:buClr>
              <a:buFont typeface="Wingdings" pitchFamily="2" charset="2"/>
              <a:buChar char="q"/>
            </a:pPr>
            <a:endParaRPr lang="en-US" sz="2400" dirty="0"/>
          </a:p>
          <a:p>
            <a:pPr marL="342900" indent="-342900" algn="just">
              <a:buClr>
                <a:schemeClr val="accent3"/>
              </a:buClr>
            </a:pPr>
            <a:r>
              <a:rPr lang="en-US" sz="2400" dirty="0"/>
              <a:t>         </a:t>
            </a:r>
          </a:p>
          <a:p>
            <a:pPr marL="342900" indent="-342900" algn="just">
              <a:buClr>
                <a:schemeClr val="accent3"/>
              </a:buClr>
              <a:buFont typeface="Wingdings" pitchFamily="2" charset="2"/>
              <a:buChar char="q"/>
            </a:pPr>
            <a:endParaRPr lang="en-US" sz="2400" dirty="0"/>
          </a:p>
        </p:txBody>
      </p:sp>
      <p:sp>
        <p:nvSpPr>
          <p:cNvPr id="3" name="Title 2"/>
          <p:cNvSpPr>
            <a:spLocks noGrp="1"/>
          </p:cNvSpPr>
          <p:nvPr>
            <p:ph type="title"/>
          </p:nvPr>
        </p:nvSpPr>
        <p:spPr/>
        <p:txBody>
          <a:bodyPr>
            <a:normAutofit/>
          </a:bodyPr>
          <a:lstStyle/>
          <a:p>
            <a:pPr algn="ctr"/>
            <a:r>
              <a:rPr lang="en-US" sz="4400" b="1" dirty="0">
                <a:solidFill>
                  <a:schemeClr val="accent2"/>
                </a:solidFill>
              </a:rPr>
              <a:t>Introduction</a:t>
            </a:r>
          </a:p>
        </p:txBody>
      </p:sp>
    </p:spTree>
    <p:extLst>
      <p:ext uri="{BB962C8B-B14F-4D97-AF65-F5344CB8AC3E}">
        <p14:creationId xmlns:p14="http://schemas.microsoft.com/office/powerpoint/2010/main" val="151253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9144000" cy="1384995"/>
          </a:xfrm>
          <a:prstGeom prst="rect">
            <a:avLst/>
          </a:prstGeom>
        </p:spPr>
        <p:txBody>
          <a:bodyPr wrap="square">
            <a:spAutoFit/>
          </a:bodyPr>
          <a:lstStyle/>
          <a:p>
            <a:endParaRPr lang="en-US" sz="2800" dirty="0"/>
          </a:p>
          <a:p>
            <a:pPr marL="800100" lvl="1" indent="-342900">
              <a:buClr>
                <a:schemeClr val="accent3"/>
              </a:buClr>
            </a:pPr>
            <a:r>
              <a:rPr lang="en-US" sz="2800" b="1" dirty="0"/>
              <a:t>               </a:t>
            </a:r>
          </a:p>
          <a:p>
            <a:pPr marL="342900" indent="-342900">
              <a:buClr>
                <a:schemeClr val="accent3"/>
              </a:buClr>
            </a:pPr>
            <a:r>
              <a:rPr lang="en-US" sz="2800" dirty="0"/>
              <a:t>  </a:t>
            </a:r>
          </a:p>
        </p:txBody>
      </p:sp>
      <p:sp>
        <p:nvSpPr>
          <p:cNvPr id="7" name="Subtitle 6">
            <a:extLst>
              <a:ext uri="{FF2B5EF4-FFF2-40B4-BE49-F238E27FC236}">
                <a16:creationId xmlns:a16="http://schemas.microsoft.com/office/drawing/2014/main" id="{DA358329-5850-99E5-7AD2-D8681F26133C}"/>
              </a:ext>
            </a:extLst>
          </p:cNvPr>
          <p:cNvSpPr>
            <a:spLocks noGrp="1"/>
          </p:cNvSpPr>
          <p:nvPr>
            <p:ph type="subTitle" idx="1"/>
          </p:nvPr>
        </p:nvSpPr>
        <p:spPr>
          <a:xfrm>
            <a:off x="152400" y="1537396"/>
            <a:ext cx="8610600" cy="3263204"/>
          </a:xfrm>
        </p:spPr>
        <p:txBody>
          <a:bodyPr/>
          <a:lstStyle/>
          <a:p>
            <a:pPr marL="342900" indent="-342900" algn="l">
              <a:buFont typeface="Wingdings" panose="05000000000000000000" pitchFamily="2" charset="2"/>
              <a:buChar char="q"/>
            </a:pPr>
            <a:r>
              <a:rPr lang="en-US" b="1" i="0" dirty="0">
                <a:effectLst/>
                <a:latin typeface="Söhne"/>
              </a:rPr>
              <a:t>Enhanced Language Support Programs:</a:t>
            </a:r>
          </a:p>
          <a:p>
            <a:pPr algn="l"/>
            <a:endParaRPr lang="en-US" b="0" i="0" dirty="0">
              <a:effectLst/>
              <a:latin typeface="Söhne"/>
            </a:endParaRPr>
          </a:p>
          <a:p>
            <a:pPr marL="342900" indent="-342900">
              <a:buFont typeface="Wingdings" panose="05000000000000000000" pitchFamily="2" charset="2"/>
              <a:buChar char="q"/>
            </a:pPr>
            <a:r>
              <a:rPr lang="en-US" b="1" i="0" dirty="0">
                <a:effectLst/>
                <a:latin typeface="Söhne"/>
              </a:rPr>
              <a:t>Technology Integration:</a:t>
            </a:r>
          </a:p>
          <a:p>
            <a:pPr marL="342900" indent="-342900">
              <a:buFont typeface="Wingdings" panose="05000000000000000000" pitchFamily="2" charset="2"/>
              <a:buChar char="q"/>
            </a:pPr>
            <a:endParaRPr lang="en-US" b="1" i="0" dirty="0">
              <a:solidFill>
                <a:schemeClr val="accent2">
                  <a:lumMod val="75000"/>
                </a:schemeClr>
              </a:solidFill>
              <a:latin typeface="Söhne"/>
            </a:endParaRPr>
          </a:p>
          <a:p>
            <a:pPr marL="342900" indent="-342900">
              <a:buFont typeface="Wingdings" panose="05000000000000000000" pitchFamily="2" charset="2"/>
              <a:buChar char="q"/>
            </a:pPr>
            <a:r>
              <a:rPr lang="en-US" b="1" i="0" dirty="0">
                <a:effectLst/>
                <a:latin typeface="Söhne"/>
              </a:rPr>
              <a:t>Inclusive Curriculum Design:</a:t>
            </a:r>
          </a:p>
          <a:p>
            <a:pPr marL="342900" indent="-342900">
              <a:buFont typeface="Wingdings" panose="05000000000000000000" pitchFamily="2" charset="2"/>
              <a:buChar char="q"/>
            </a:pPr>
            <a:endParaRPr lang="en-US" b="1" i="0" dirty="0">
              <a:solidFill>
                <a:schemeClr val="accent2">
                  <a:lumMod val="75000"/>
                </a:schemeClr>
              </a:solidFill>
              <a:latin typeface="Söhne"/>
            </a:endParaRPr>
          </a:p>
          <a:p>
            <a:pPr marL="342900" indent="-342900">
              <a:buFont typeface="Wingdings" panose="05000000000000000000" pitchFamily="2" charset="2"/>
              <a:buChar char="q"/>
            </a:pPr>
            <a:r>
              <a:rPr lang="en-US" b="1" i="0" dirty="0">
                <a:effectLst/>
                <a:latin typeface="Söhne"/>
              </a:rPr>
              <a:t>Family and Community Engagement:</a:t>
            </a:r>
            <a:endParaRPr lang="en-US" b="1" i="0" dirty="0">
              <a:solidFill>
                <a:schemeClr val="accent2">
                  <a:lumMod val="75000"/>
                </a:schemeClr>
              </a:solidFill>
              <a:effectLst/>
              <a:latin typeface="Söhne"/>
            </a:endParaRPr>
          </a:p>
          <a:p>
            <a:endParaRPr lang="en-US" b="1" i="0" dirty="0">
              <a:solidFill>
                <a:schemeClr val="accent2">
                  <a:lumMod val="75000"/>
                </a:schemeClr>
              </a:solidFill>
              <a:latin typeface="Söhne"/>
            </a:endParaRPr>
          </a:p>
          <a:p>
            <a:endParaRPr lang="en-US" b="1" i="0" dirty="0">
              <a:solidFill>
                <a:schemeClr val="accent2">
                  <a:lumMod val="75000"/>
                </a:schemeClr>
              </a:solidFill>
              <a:latin typeface="Söhne"/>
            </a:endParaRPr>
          </a:p>
        </p:txBody>
      </p:sp>
      <p:sp>
        <p:nvSpPr>
          <p:cNvPr id="6" name="Title 5">
            <a:extLst>
              <a:ext uri="{FF2B5EF4-FFF2-40B4-BE49-F238E27FC236}">
                <a16:creationId xmlns:a16="http://schemas.microsoft.com/office/drawing/2014/main" id="{F40FB33F-6F7C-F657-FB8F-05D4EC84D8E6}"/>
              </a:ext>
            </a:extLst>
          </p:cNvPr>
          <p:cNvSpPr>
            <a:spLocks noGrp="1"/>
          </p:cNvSpPr>
          <p:nvPr>
            <p:ph type="title"/>
          </p:nvPr>
        </p:nvSpPr>
        <p:spPr>
          <a:xfrm>
            <a:off x="457200" y="-1066799"/>
            <a:ext cx="7680960" cy="2438399"/>
          </a:xfrm>
        </p:spPr>
        <p:txBody>
          <a:bodyPr/>
          <a:lstStyle/>
          <a:p>
            <a:r>
              <a:rPr lang="en-US" dirty="0">
                <a:solidFill>
                  <a:schemeClr val="accent2">
                    <a:lumMod val="75000"/>
                  </a:schemeClr>
                </a:solidFill>
              </a:rPr>
              <a:t>             Solution</a:t>
            </a:r>
            <a:endParaRPr lang="en-US" dirty="0"/>
          </a:p>
        </p:txBody>
      </p:sp>
    </p:spTree>
    <p:extLst>
      <p:ext uri="{BB962C8B-B14F-4D97-AF65-F5344CB8AC3E}">
        <p14:creationId xmlns:p14="http://schemas.microsoft.com/office/powerpoint/2010/main" val="225800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Clr>
                <a:schemeClr val="accent2">
                  <a:lumMod val="75000"/>
                </a:schemeClr>
              </a:buClr>
              <a:buFont typeface="Wingdings" pitchFamily="2" charset="2"/>
              <a:buChar char="q"/>
            </a:pPr>
            <a:r>
              <a:rPr lang="en-US" sz="2400" b="1" dirty="0"/>
              <a:t>We collect the data from the students of </a:t>
            </a:r>
            <a:r>
              <a:rPr lang="en-US" sz="2400" b="1" dirty="0" err="1"/>
              <a:t>Symboisis</a:t>
            </a:r>
            <a:r>
              <a:rPr lang="en-US" sz="2400" b="1" dirty="0"/>
              <a:t> university and also gather some data from our friends by circulating the google form</a:t>
            </a:r>
          </a:p>
          <a:p>
            <a:pPr>
              <a:buClr>
                <a:schemeClr val="accent2">
                  <a:lumMod val="75000"/>
                </a:schemeClr>
              </a:buClr>
            </a:pPr>
            <a:endParaRPr lang="en-US" sz="2400" b="1" dirty="0"/>
          </a:p>
          <a:p>
            <a:pPr>
              <a:buClr>
                <a:schemeClr val="accent2">
                  <a:lumMod val="75000"/>
                </a:schemeClr>
              </a:buClr>
            </a:pPr>
            <a:endParaRPr lang="en-US" sz="2400" b="1" dirty="0"/>
          </a:p>
        </p:txBody>
      </p:sp>
      <p:sp>
        <p:nvSpPr>
          <p:cNvPr id="2" name="Title 1"/>
          <p:cNvSpPr>
            <a:spLocks noGrp="1"/>
          </p:cNvSpPr>
          <p:nvPr>
            <p:ph type="title"/>
          </p:nvPr>
        </p:nvSpPr>
        <p:spPr/>
        <p:txBody>
          <a:bodyPr/>
          <a:lstStyle/>
          <a:p>
            <a:pPr algn="ctr"/>
            <a:r>
              <a:rPr lang="en-US" sz="4400" b="1" dirty="0">
                <a:solidFill>
                  <a:srgbClr val="FFC000"/>
                </a:solidFill>
              </a:rPr>
              <a:t>Data source</a:t>
            </a:r>
          </a:p>
        </p:txBody>
      </p:sp>
    </p:spTree>
    <p:extLst>
      <p:ext uri="{BB962C8B-B14F-4D97-AF65-F5344CB8AC3E}">
        <p14:creationId xmlns:p14="http://schemas.microsoft.com/office/powerpoint/2010/main" val="103647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52426" y="1463040"/>
            <a:ext cx="8562974" cy="4785360"/>
          </a:xfrm>
        </p:spPr>
        <p:txBody>
          <a:bodyPr>
            <a:normAutofit/>
          </a:bodyPr>
          <a:lstStyle/>
          <a:p>
            <a:pPr>
              <a:buClr>
                <a:schemeClr val="accent2">
                  <a:lumMod val="75000"/>
                </a:schemeClr>
              </a:buClr>
              <a:buFont typeface="Wingdings" pitchFamily="2" charset="2"/>
              <a:buChar char="q"/>
            </a:pPr>
            <a:r>
              <a:rPr lang="en-US" sz="2400" b="1" i="0" dirty="0">
                <a:effectLst/>
                <a:latin typeface="Söhne"/>
              </a:rPr>
              <a:t>Assess the Impact of Language Barriers</a:t>
            </a:r>
            <a:endParaRPr lang="en-US" sz="2400" dirty="0"/>
          </a:p>
          <a:p>
            <a:pPr>
              <a:buClr>
                <a:schemeClr val="accent2">
                  <a:lumMod val="75000"/>
                </a:schemeClr>
              </a:buClr>
            </a:pPr>
            <a:endParaRPr lang="en-US" sz="2400" dirty="0"/>
          </a:p>
          <a:p>
            <a:pPr>
              <a:buClr>
                <a:schemeClr val="accent2">
                  <a:lumMod val="75000"/>
                </a:schemeClr>
              </a:buClr>
              <a:buFont typeface="Wingdings" pitchFamily="2" charset="2"/>
              <a:buChar char="q"/>
            </a:pPr>
            <a:r>
              <a:rPr lang="en-US" sz="2400" b="1" i="0" dirty="0">
                <a:effectLst/>
                <a:latin typeface="Söhne"/>
              </a:rPr>
              <a:t>Identify Key Language-Related Challenges:</a:t>
            </a:r>
          </a:p>
          <a:p>
            <a:pPr>
              <a:buClr>
                <a:schemeClr val="accent2">
                  <a:lumMod val="75000"/>
                </a:schemeClr>
              </a:buClr>
              <a:buFont typeface="Wingdings" pitchFamily="2" charset="2"/>
              <a:buChar char="q"/>
            </a:pPr>
            <a:endParaRPr lang="en-US" sz="2400" b="1" dirty="0">
              <a:latin typeface="Söhne"/>
            </a:endParaRPr>
          </a:p>
          <a:p>
            <a:pPr>
              <a:buClr>
                <a:schemeClr val="accent2">
                  <a:lumMod val="75000"/>
                </a:schemeClr>
              </a:buClr>
              <a:buFont typeface="Wingdings" pitchFamily="2" charset="2"/>
              <a:buChar char="q"/>
            </a:pPr>
            <a:r>
              <a:rPr lang="en-US" sz="2400" b="1" i="0" dirty="0">
                <a:effectLst/>
                <a:latin typeface="Söhne"/>
              </a:rPr>
              <a:t>Provide solution for students related  to language barrier.</a:t>
            </a:r>
          </a:p>
          <a:p>
            <a:pPr>
              <a:buClr>
                <a:schemeClr val="accent2">
                  <a:lumMod val="75000"/>
                </a:schemeClr>
              </a:buClr>
              <a:buFont typeface="Wingdings" pitchFamily="2" charset="2"/>
              <a:buChar char="q"/>
            </a:pPr>
            <a:endParaRPr lang="en-US" sz="2400" b="1" dirty="0">
              <a:latin typeface="Söhne"/>
            </a:endParaRPr>
          </a:p>
          <a:p>
            <a:pPr>
              <a:buClr>
                <a:schemeClr val="accent2">
                  <a:lumMod val="75000"/>
                </a:schemeClr>
              </a:buClr>
              <a:buFont typeface="Wingdings" pitchFamily="2" charset="2"/>
              <a:buChar char="q"/>
            </a:pPr>
            <a:endParaRPr lang="en-US" sz="2400" dirty="0"/>
          </a:p>
          <a:p>
            <a:pPr>
              <a:buClr>
                <a:schemeClr val="accent2">
                  <a:lumMod val="75000"/>
                </a:schemeClr>
              </a:buClr>
            </a:pPr>
            <a:endParaRPr lang="en-US" sz="2400" dirty="0"/>
          </a:p>
          <a:p>
            <a:pPr>
              <a:buClr>
                <a:schemeClr val="accent2">
                  <a:lumMod val="75000"/>
                </a:schemeClr>
              </a:buClr>
            </a:pPr>
            <a:endParaRPr lang="en-US" sz="2400" dirty="0"/>
          </a:p>
        </p:txBody>
      </p:sp>
      <p:sp>
        <p:nvSpPr>
          <p:cNvPr id="2" name="Title 1"/>
          <p:cNvSpPr>
            <a:spLocks noGrp="1"/>
          </p:cNvSpPr>
          <p:nvPr>
            <p:ph type="title"/>
          </p:nvPr>
        </p:nvSpPr>
        <p:spPr/>
        <p:txBody>
          <a:bodyPr/>
          <a:lstStyle/>
          <a:p>
            <a:pPr algn="ctr"/>
            <a:r>
              <a:rPr lang="en-US" sz="4400" b="1" dirty="0">
                <a:solidFill>
                  <a:srgbClr val="FFC000"/>
                </a:solidFill>
              </a:rPr>
              <a:t>Objectives</a:t>
            </a:r>
          </a:p>
        </p:txBody>
      </p:sp>
    </p:spTree>
    <p:extLst>
      <p:ext uri="{BB962C8B-B14F-4D97-AF65-F5344CB8AC3E}">
        <p14:creationId xmlns:p14="http://schemas.microsoft.com/office/powerpoint/2010/main" val="56316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Library and Tools used in project</a:t>
            </a:r>
          </a:p>
        </p:txBody>
      </p:sp>
      <p:sp>
        <p:nvSpPr>
          <p:cNvPr id="3" name="Content Placeholder 2"/>
          <p:cNvSpPr>
            <a:spLocks noGrp="1"/>
          </p:cNvSpPr>
          <p:nvPr>
            <p:ph sz="quarter" idx="13"/>
          </p:nvPr>
        </p:nvSpPr>
        <p:spPr>
          <a:xfrm>
            <a:off x="352426" y="1463040"/>
            <a:ext cx="8334374" cy="5013960"/>
          </a:xfrm>
        </p:spPr>
        <p:txBody>
          <a:bodyPr>
            <a:normAutofit/>
          </a:bodyPr>
          <a:lstStyle/>
          <a:p>
            <a:pPr>
              <a:buClr>
                <a:schemeClr val="accent3"/>
              </a:buClr>
              <a:buFont typeface="Wingdings" pitchFamily="2" charset="2"/>
              <a:buChar char="q"/>
            </a:pPr>
            <a:r>
              <a:rPr lang="en-US" sz="2400" b="1" dirty="0"/>
              <a:t> Pandas </a:t>
            </a:r>
          </a:p>
          <a:p>
            <a:pPr>
              <a:buClr>
                <a:schemeClr val="accent3"/>
              </a:buClr>
              <a:buFont typeface="Wingdings" pitchFamily="2" charset="2"/>
              <a:buChar char="q"/>
            </a:pPr>
            <a:r>
              <a:rPr lang="en-US" sz="2400" b="1" dirty="0"/>
              <a:t> Seaborn</a:t>
            </a:r>
          </a:p>
          <a:p>
            <a:pPr>
              <a:buClr>
                <a:schemeClr val="accent3"/>
              </a:buClr>
              <a:buFont typeface="Wingdings" pitchFamily="2" charset="2"/>
              <a:buChar char="q"/>
            </a:pPr>
            <a:r>
              <a:rPr lang="en-US" sz="2400" b="1" dirty="0"/>
              <a:t> </a:t>
            </a:r>
            <a:r>
              <a:rPr lang="en-US" sz="2400" b="1" dirty="0" err="1"/>
              <a:t>Matplot</a:t>
            </a:r>
            <a:endParaRPr lang="en-US" sz="2400" b="1" dirty="0"/>
          </a:p>
          <a:p>
            <a:pPr>
              <a:buClr>
                <a:schemeClr val="accent3"/>
              </a:buClr>
              <a:buFont typeface="Wingdings" pitchFamily="2" charset="2"/>
              <a:buChar char="q"/>
            </a:pPr>
            <a:r>
              <a:rPr lang="en-US" sz="2400" b="1" dirty="0"/>
              <a:t> </a:t>
            </a:r>
            <a:r>
              <a:rPr lang="en-US" sz="2400" b="1" dirty="0" err="1"/>
              <a:t>Sklearn</a:t>
            </a:r>
            <a:endParaRPr lang="en-US" sz="2400" b="1" dirty="0"/>
          </a:p>
          <a:p>
            <a:pPr>
              <a:buClr>
                <a:schemeClr val="accent3"/>
              </a:buClr>
              <a:buFont typeface="Wingdings" pitchFamily="2" charset="2"/>
              <a:buChar char="q"/>
            </a:pPr>
            <a:r>
              <a:rPr lang="en-US" sz="2400" b="1" dirty="0" err="1"/>
              <a:t>Scipy</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Clr>
                <a:schemeClr val="accent3"/>
              </a:buClr>
              <a:buFont typeface="Wingdings" pitchFamily="2" charset="2"/>
              <a:buChar char="q"/>
            </a:pPr>
            <a:endParaRPr lang="en-US" sz="2400" b="1" dirty="0"/>
          </a:p>
          <a:p>
            <a:pPr>
              <a:buClr>
                <a:schemeClr val="accent3"/>
              </a:buClr>
              <a:buFont typeface="Wingdings" pitchFamily="2" charset="2"/>
              <a:buChar char="q"/>
            </a:pPr>
            <a:endParaRPr lang="en-US" sz="2400" b="1" dirty="0"/>
          </a:p>
          <a:p>
            <a:pPr>
              <a:buClr>
                <a:schemeClr val="accent3"/>
              </a:buClr>
              <a:buFont typeface="Wingdings" pitchFamily="2" charset="2"/>
              <a:buChar char="q"/>
            </a:pPr>
            <a:r>
              <a:rPr lang="en-US" sz="2400" b="1" dirty="0" err="1"/>
              <a:t>Jupyter</a:t>
            </a:r>
            <a:r>
              <a:rPr lang="en-US" sz="2400" b="1" dirty="0"/>
              <a:t> notebook - It's a popular open-source tool widely used in data science and machine learning for interactive computing and data analysis.</a:t>
            </a:r>
          </a:p>
          <a:p>
            <a:pPr>
              <a:buClr>
                <a:schemeClr val="accent3"/>
              </a:buClr>
              <a:buFont typeface="Wingdings" pitchFamily="2" charset="2"/>
              <a:buChar char="q"/>
            </a:pPr>
            <a:endParaRPr lang="en-US" sz="2400" b="1" dirty="0"/>
          </a:p>
          <a:p>
            <a:pPr>
              <a:buClr>
                <a:schemeClr val="accent3"/>
              </a:buClr>
              <a:buFont typeface="Wingdings" pitchFamily="2" charset="2"/>
              <a:buChar char="q"/>
            </a:pPr>
            <a:r>
              <a:rPr lang="en-US" sz="2400" b="1" dirty="0"/>
              <a:t> Typically install it using tools like Anaconda or directly via pip, and then launch it from the command line.</a:t>
            </a:r>
          </a:p>
          <a:p>
            <a:pPr>
              <a:buClr>
                <a:schemeClr val="accent3"/>
              </a:buClr>
              <a:buFont typeface="Wingdings" pitchFamily="2" charset="2"/>
              <a:buChar char="q"/>
            </a:pPr>
            <a:endParaRPr lang="en-US" sz="2400" b="1" dirty="0"/>
          </a:p>
          <a:p>
            <a:pPr>
              <a:buClr>
                <a:schemeClr val="accent3"/>
              </a:buClr>
              <a:buFont typeface="Wingdings" pitchFamily="2" charset="2"/>
              <a:buChar char="q"/>
            </a:pPr>
            <a:endParaRPr lang="en-US" sz="2400" b="1" dirty="0"/>
          </a:p>
        </p:txBody>
      </p:sp>
      <p:sp>
        <p:nvSpPr>
          <p:cNvPr id="3" name="Title 2"/>
          <p:cNvSpPr>
            <a:spLocks noGrp="1"/>
          </p:cNvSpPr>
          <p:nvPr>
            <p:ph type="title"/>
          </p:nvPr>
        </p:nvSpPr>
        <p:spPr/>
        <p:txBody>
          <a:bodyPr/>
          <a:lstStyle/>
          <a:p>
            <a:r>
              <a:rPr lang="en-US" sz="4400" b="1" dirty="0">
                <a:solidFill>
                  <a:schemeClr val="accent2"/>
                </a:solidFill>
              </a:rPr>
              <a:t>		Tools</a:t>
            </a:r>
            <a:endParaRPr lang="en-US" b="1"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en-US" sz="2400" b="1" dirty="0"/>
              <a:t>                         </a:t>
            </a:r>
            <a:endParaRPr lang="en-US" sz="2800" b="1" dirty="0"/>
          </a:p>
          <a:p>
            <a:pPr>
              <a:buClr>
                <a:srgbClr val="FFC000"/>
              </a:buClr>
              <a:buFont typeface="Wingdings" pitchFamily="2" charset="2"/>
              <a:buChar char="q"/>
            </a:pPr>
            <a:r>
              <a:rPr lang="en-US" sz="2800" b="1" dirty="0"/>
              <a:t> Support Vector Machine: SVM aims to find a hyperplane with the maximum margin between classes, improving generalization.</a:t>
            </a:r>
          </a:p>
          <a:p>
            <a:pPr>
              <a:buClr>
                <a:srgbClr val="FFC000"/>
              </a:buClr>
            </a:pPr>
            <a:endParaRPr lang="en-US" sz="2800" b="1" dirty="0"/>
          </a:p>
          <a:p>
            <a:pPr>
              <a:buClr>
                <a:srgbClr val="FFC000"/>
              </a:buClr>
              <a:buFont typeface="Wingdings" pitchFamily="2" charset="2"/>
              <a:buChar char="q"/>
            </a:pPr>
            <a:r>
              <a:rPr lang="en-US" sz="2800" b="1" dirty="0"/>
              <a:t> Random Forest: Random Forest builds multiple decision trees during training and merges them together to get a more accurate and stable prediction.</a:t>
            </a:r>
          </a:p>
          <a:p>
            <a:pPr>
              <a:buClr>
                <a:srgbClr val="FFC000"/>
              </a:buClr>
            </a:pPr>
            <a:endParaRPr lang="en-US" sz="2800" b="1" dirty="0"/>
          </a:p>
          <a:p>
            <a:pPr>
              <a:buClr>
                <a:srgbClr val="FFC000"/>
              </a:buClr>
              <a:buFont typeface="Wingdings" pitchFamily="2" charset="2"/>
              <a:buChar char="q"/>
            </a:pPr>
            <a:r>
              <a:rPr lang="en-US" sz="2800" b="1" dirty="0"/>
              <a:t> Logistic Regression: Logistic Regression models the probability that an instance belongs to a particular class using the logistic function (sigmoid). The output is in the range(0,1)</a:t>
            </a:r>
          </a:p>
          <a:p>
            <a:pPr>
              <a:buClr>
                <a:srgbClr val="FFC000"/>
              </a:buClr>
            </a:pPr>
            <a:endParaRPr lang="en-US" sz="2800" b="1" dirty="0"/>
          </a:p>
          <a:p>
            <a:pPr>
              <a:buClr>
                <a:srgbClr val="FFC000"/>
              </a:buClr>
            </a:pPr>
            <a:endParaRPr lang="en-US" sz="2800" b="1" dirty="0"/>
          </a:p>
          <a:p>
            <a:endParaRPr lang="en-US" dirty="0"/>
          </a:p>
        </p:txBody>
      </p:sp>
      <p:sp>
        <p:nvSpPr>
          <p:cNvPr id="3" name="Title 2"/>
          <p:cNvSpPr>
            <a:spLocks noGrp="1"/>
          </p:cNvSpPr>
          <p:nvPr>
            <p:ph type="title"/>
          </p:nvPr>
        </p:nvSpPr>
        <p:spPr/>
        <p:txBody>
          <a:bodyPr/>
          <a:lstStyle/>
          <a:p>
            <a:r>
              <a:rPr lang="en-US" b="1" dirty="0">
                <a:solidFill>
                  <a:schemeClr val="accent2"/>
                </a:solidFill>
              </a:rPr>
              <a:t>   		Algorithms used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904</TotalTime>
  <Words>403</Words>
  <Application>Microsoft Office PowerPoint</Application>
  <PresentationFormat>On-screen Show (4:3)</PresentationFormat>
  <Paragraphs>82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Corbel</vt:lpstr>
      <vt:lpstr>Söhne</vt:lpstr>
      <vt:lpstr>Times New Roman</vt:lpstr>
      <vt:lpstr>Wingdings</vt:lpstr>
      <vt:lpstr>Mylar</vt:lpstr>
      <vt:lpstr>Language barriers for students from achieving their potential. </vt:lpstr>
      <vt:lpstr>Contents</vt:lpstr>
      <vt:lpstr>Introduction</vt:lpstr>
      <vt:lpstr>             Solution</vt:lpstr>
      <vt:lpstr>Data source</vt:lpstr>
      <vt:lpstr>Objectives</vt:lpstr>
      <vt:lpstr>Library and Tools used in project</vt:lpstr>
      <vt:lpstr>  Tools</vt:lpstr>
      <vt:lpstr>     Algorithms used</vt:lpstr>
      <vt:lpstr>Why this algorithms are used: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  and  analysis for  Android  devices</dc:title>
  <dc:creator>AkshayRaj</dc:creator>
  <cp:lastModifiedBy>Nishigandha Pawar</cp:lastModifiedBy>
  <cp:revision>92</cp:revision>
  <dcterms:created xsi:type="dcterms:W3CDTF">2017-03-14T15:58:20Z</dcterms:created>
  <dcterms:modified xsi:type="dcterms:W3CDTF">2024-01-29T17:52:29Z</dcterms:modified>
</cp:coreProperties>
</file>