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83" r:id="rId6"/>
    <p:sldId id="291" r:id="rId7"/>
    <p:sldId id="298" r:id="rId8"/>
    <p:sldId id="284" r:id="rId9"/>
    <p:sldId id="299" r:id="rId10"/>
    <p:sldId id="300" r:id="rId11"/>
    <p:sldId id="301" r:id="rId12"/>
    <p:sldId id="302" r:id="rId13"/>
    <p:sldId id="304" r:id="rId14"/>
    <p:sldId id="303" r:id="rId15"/>
    <p:sldId id="305" r:id="rId16"/>
    <p:sldId id="306" r:id="rId17"/>
    <p:sldId id="307" r:id="rId18"/>
    <p:sldId id="308" r:id="rId19"/>
    <p:sldId id="297" r:id="rId20"/>
    <p:sldId id="309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6/15/2020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ev.to/unseenwizzard/learn-git-concepts-not-commands-4gjc" TargetMode="Externa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#cite_note-:0-7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en.wikipedia.org/wiki/Help:IPA/English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Software_development" TargetMode="External"/><Relationship Id="rId5" Type="http://schemas.openxmlformats.org/officeDocument/2006/relationships/hyperlink" Target="https://en.wikipedia.org/wiki/Source_code" TargetMode="External"/><Relationship Id="rId4" Type="http://schemas.openxmlformats.org/officeDocument/2006/relationships/hyperlink" Target="https://en.wikipedia.org/wiki/Distributed_version_contro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GIT 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A starter to GIT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Content Placeholder 28">
            <a:extLst>
              <a:ext uri="{FF2B5EF4-FFF2-40B4-BE49-F238E27FC236}">
                <a16:creationId xmlns:a16="http://schemas.microsoft.com/office/drawing/2014/main" id="{2E135C6A-A88C-4A67-B647-BE12A0567033}"/>
              </a:ext>
            </a:extLst>
          </p:cNvPr>
          <p:cNvSpPr txBox="1">
            <a:spLocks/>
          </p:cNvSpPr>
          <p:nvPr/>
        </p:nvSpPr>
        <p:spPr>
          <a:xfrm>
            <a:off x="2207534" y="4728820"/>
            <a:ext cx="9268286" cy="1548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git branch &lt;branch name&gt;</a:t>
            </a:r>
          </a:p>
          <a:p>
            <a:r>
              <a:rPr lang="en-US" sz="1600" b="0" dirty="0"/>
              <a:t>	git checkout </a:t>
            </a:r>
            <a:r>
              <a:rPr lang="en-US" sz="1600" b="0" dirty="0" err="1"/>
              <a:t>change_alice</a:t>
            </a:r>
            <a:r>
              <a:rPr lang="en-US" sz="1600" b="0" dirty="0"/>
              <a:t>   [git checkout -b </a:t>
            </a:r>
            <a:r>
              <a:rPr lang="en-US" sz="1600" b="0" dirty="0" err="1"/>
              <a:t>change_alice</a:t>
            </a:r>
            <a:r>
              <a:rPr lang="en-US" sz="1600" b="0" dirty="0"/>
              <a:t>]</a:t>
            </a:r>
          </a:p>
          <a:p>
            <a:r>
              <a:rPr lang="en-US" sz="1600" b="0" dirty="0"/>
              <a:t>	</a:t>
            </a:r>
          </a:p>
          <a:p>
            <a:r>
              <a:rPr lang="en-US" sz="1600" b="0" dirty="0"/>
              <a:t>	</a:t>
            </a:r>
            <a:endParaRPr lang="en-US" sz="1400" b="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6428684-78A1-4482-A6E1-BEEE7E97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1" y="864000"/>
            <a:ext cx="5657056" cy="314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CDFB579-B584-4A38-82B3-38FFCB7F5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45" y="864000"/>
            <a:ext cx="5624711" cy="314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3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Remotes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D45CB-8EA2-41D5-9794-2E39705EE9D4}"/>
              </a:ext>
            </a:extLst>
          </p:cNvPr>
          <p:cNvSpPr/>
          <p:nvPr/>
        </p:nvSpPr>
        <p:spPr>
          <a:xfrm>
            <a:off x="2284521" y="52770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Try to git push</a:t>
            </a:r>
          </a:p>
          <a:p>
            <a:r>
              <a:rPr lang="en-US" dirty="0"/>
              <a:t>	What’s remote origin and upstream branches</a:t>
            </a:r>
          </a:p>
          <a:p>
            <a:r>
              <a:rPr lang="en-US" dirty="0"/>
              <a:t>	git push --set-upstream origin </a:t>
            </a:r>
            <a:r>
              <a:rPr lang="en-US" dirty="0" err="1"/>
              <a:t>change_alice</a:t>
            </a:r>
            <a:r>
              <a:rPr lang="en-US" dirty="0"/>
              <a:t>, and push</a:t>
            </a:r>
          </a:p>
          <a:p>
            <a:r>
              <a:rPr lang="en-US" dirty="0"/>
              <a:t>	git branch --set-upstream-to=origin/</a:t>
            </a:r>
            <a:r>
              <a:rPr lang="en-US" dirty="0" err="1"/>
              <a:t>change_alice</a:t>
            </a:r>
            <a:endParaRPr lang="en-US" sz="16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CC6FA3-B57B-45DD-A0A4-8AF195FAC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935669"/>
            <a:ext cx="8382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9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D45CB-8EA2-41D5-9794-2E39705EE9D4}"/>
              </a:ext>
            </a:extLst>
          </p:cNvPr>
          <p:cNvSpPr/>
          <p:nvPr/>
        </p:nvSpPr>
        <p:spPr>
          <a:xfrm>
            <a:off x="2071455" y="4575672"/>
            <a:ext cx="7898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Fast forward merge:</a:t>
            </a:r>
          </a:p>
          <a:p>
            <a:r>
              <a:rPr lang="en-US" dirty="0"/>
              <a:t>		change branch to master</a:t>
            </a:r>
          </a:p>
          <a:p>
            <a:r>
              <a:rPr lang="en-US" dirty="0"/>
              <a:t>		git checkout master</a:t>
            </a:r>
          </a:p>
          <a:p>
            <a:r>
              <a:rPr lang="en-US" dirty="0"/>
              <a:t>		git merge </a:t>
            </a:r>
            <a:r>
              <a:rPr lang="en-US" dirty="0" err="1"/>
              <a:t>change_alice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0167613-1268-4DF3-A16F-91C6C00E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007708"/>
            <a:ext cx="48058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1DD1113-C104-4C7F-834F-BB85F089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33" y="1017536"/>
            <a:ext cx="5237825" cy="30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8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D45CB-8EA2-41D5-9794-2E39705EE9D4}"/>
              </a:ext>
            </a:extLst>
          </p:cNvPr>
          <p:cNvSpPr/>
          <p:nvPr/>
        </p:nvSpPr>
        <p:spPr>
          <a:xfrm>
            <a:off x="3711076" y="5612604"/>
            <a:ext cx="806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Merging divergent branches</a:t>
            </a:r>
          </a:p>
          <a:p>
            <a:r>
              <a:rPr lang="en-US" dirty="0"/>
              <a:t>		Add some text on a new line to Bob.txt on master and commit it.</a:t>
            </a:r>
          </a:p>
          <a:p>
            <a:r>
              <a:rPr lang="en-US" dirty="0"/>
              <a:t>		Then git checkout </a:t>
            </a:r>
            <a:r>
              <a:rPr lang="en-US" dirty="0" err="1"/>
              <a:t>change_alice</a:t>
            </a:r>
            <a:r>
              <a:rPr lang="en-US" dirty="0"/>
              <a:t>, change Alice.txt and commit.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CD7C50D-0FDD-40D8-A62A-C4D1D90C0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1" y="1037534"/>
            <a:ext cx="5183708" cy="44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C25980DF-651F-4686-84A1-B2EBD0B8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63" y="1037534"/>
            <a:ext cx="614429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9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– Resolving Conflicts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D45CB-8EA2-41D5-9794-2E39705EE9D4}"/>
              </a:ext>
            </a:extLst>
          </p:cNvPr>
          <p:cNvSpPr/>
          <p:nvPr/>
        </p:nvSpPr>
        <p:spPr>
          <a:xfrm>
            <a:off x="2630749" y="45701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Resolving Conflicts</a:t>
            </a:r>
          </a:p>
          <a:p>
            <a:r>
              <a:rPr lang="en-US" dirty="0"/>
              <a:t>		git checkout -b </a:t>
            </a:r>
            <a:r>
              <a:rPr lang="en-US" dirty="0" err="1"/>
              <a:t>bobby_branch</a:t>
            </a:r>
            <a:endParaRPr lang="en-US" dirty="0"/>
          </a:p>
          <a:p>
            <a:r>
              <a:rPr lang="en-US" dirty="0"/>
              <a:t>		Bob.txt - change</a:t>
            </a:r>
          </a:p>
          <a:p>
            <a:r>
              <a:rPr lang="en-US" dirty="0"/>
              <a:t>		checkout master</a:t>
            </a:r>
          </a:p>
          <a:p>
            <a:r>
              <a:rPr lang="en-US" dirty="0"/>
              <a:t>		change same line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30500D0-8169-4140-98CE-36855E66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037535"/>
            <a:ext cx="8997749" cy="334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D45CB-8EA2-41D5-9794-2E39705EE9D4}"/>
              </a:ext>
            </a:extLst>
          </p:cNvPr>
          <p:cNvSpPr/>
          <p:nvPr/>
        </p:nvSpPr>
        <p:spPr>
          <a:xfrm>
            <a:off x="2204620" y="56621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Rebasing &amp; Resolving conflicts</a:t>
            </a:r>
          </a:p>
          <a:p>
            <a:r>
              <a:rPr lang="en-US" dirty="0"/>
              <a:t>	Cleaner way</a:t>
            </a:r>
          </a:p>
          <a:p>
            <a:r>
              <a:rPr lang="en-US" dirty="0"/>
              <a:t>	git log --graph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35B2434-F47F-4C86-97B3-FCCED001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933820"/>
            <a:ext cx="4851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196E7CF-2A74-46E0-A94F-B2654B6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91" y="933820"/>
            <a:ext cx="6096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6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snack on later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FC6AB-AADB-45E5-99F4-D424F16B2790}"/>
              </a:ext>
            </a:extLst>
          </p:cNvPr>
          <p:cNvSpPr/>
          <p:nvPr/>
        </p:nvSpPr>
        <p:spPr>
          <a:xfrm>
            <a:off x="819704" y="161389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git fetch </a:t>
            </a:r>
          </a:p>
          <a:p>
            <a:endParaRPr lang="en-US" dirty="0"/>
          </a:p>
          <a:p>
            <a:r>
              <a:rPr lang="en-US" dirty="0"/>
              <a:t>git pull </a:t>
            </a:r>
          </a:p>
          <a:p>
            <a:endParaRPr lang="en-US" dirty="0"/>
          </a:p>
          <a:p>
            <a:r>
              <a:rPr lang="en-US" dirty="0"/>
              <a:t>git stash </a:t>
            </a:r>
          </a:p>
          <a:p>
            <a:endParaRPr lang="en-US" dirty="0"/>
          </a:p>
          <a:p>
            <a:r>
              <a:rPr lang="en-US" dirty="0"/>
              <a:t>git pull –r</a:t>
            </a:r>
          </a:p>
          <a:p>
            <a:endParaRPr lang="en-US" dirty="0"/>
          </a:p>
          <a:p>
            <a:r>
              <a:rPr lang="en-US" dirty="0"/>
              <a:t>Cherry-picking</a:t>
            </a:r>
          </a:p>
        </p:txBody>
      </p:sp>
    </p:spTree>
    <p:extLst>
      <p:ext uri="{BB962C8B-B14F-4D97-AF65-F5344CB8AC3E}">
        <p14:creationId xmlns:p14="http://schemas.microsoft.com/office/powerpoint/2010/main" val="355180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FC6AB-AADB-45E5-99F4-D424F16B2790}"/>
              </a:ext>
            </a:extLst>
          </p:cNvPr>
          <p:cNvSpPr/>
          <p:nvPr/>
        </p:nvSpPr>
        <p:spPr>
          <a:xfrm>
            <a:off x="819704" y="16138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Questions and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61158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Reference used:</a:t>
            </a:r>
          </a:p>
          <a:p>
            <a:r>
              <a:rPr lang="en-US" dirty="0">
                <a:hlinkClick r:id="rId5"/>
              </a:rPr>
              <a:t>https://dev.to/unseenwizzard/learn-git-concepts-not-commands-4gjc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209" y="1684742"/>
            <a:ext cx="5472000" cy="3600000"/>
          </a:xfrm>
        </p:spPr>
        <p:txBody>
          <a:bodyPr/>
          <a:lstStyle/>
          <a:p>
            <a:r>
              <a:rPr lang="en-US" sz="2800" dirty="0"/>
              <a:t>Overview</a:t>
            </a:r>
          </a:p>
          <a:p>
            <a:r>
              <a:rPr lang="en-US" sz="2800" dirty="0"/>
              <a:t>Getting Repository</a:t>
            </a:r>
          </a:p>
          <a:p>
            <a:r>
              <a:rPr lang="en-US" sz="2800" dirty="0"/>
              <a:t>Making Changes</a:t>
            </a:r>
          </a:p>
          <a:p>
            <a:r>
              <a:rPr lang="en-US" sz="2800" dirty="0"/>
              <a:t>Committing Changes</a:t>
            </a:r>
          </a:p>
          <a:p>
            <a:r>
              <a:rPr lang="en-US" sz="2800" dirty="0"/>
              <a:t>Git Branching</a:t>
            </a:r>
          </a:p>
          <a:p>
            <a:r>
              <a:rPr lang="en-US" sz="2800" dirty="0"/>
              <a:t>Merging, Rebase – Resolving Conflicts</a:t>
            </a:r>
          </a:p>
          <a:p>
            <a:endParaRPr lang="en-US" sz="2800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/>
              <a:t>Git</a:t>
            </a:r>
            <a:r>
              <a:rPr lang="en-US" dirty="0"/>
              <a:t> (</a:t>
            </a:r>
            <a:r>
              <a:rPr lang="en-US" dirty="0">
                <a:hlinkClick r:id="rId2" tooltip="Help:IPA/Engli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hlinkClick r:id="rId2" tooltip="Help:IPA/Engli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ɡɪt</a:t>
            </a:r>
            <a:r>
              <a:rPr lang="en-US" dirty="0">
                <a:hlinkClick r:id="rId2" tooltip="Help:IPA/Engli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/>
              <a:t>)</a:t>
            </a:r>
            <a:r>
              <a:rPr lang="en-US" baseline="30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r>
              <a:rPr lang="en-US" dirty="0"/>
              <a:t> is a </a:t>
            </a:r>
            <a:r>
              <a:rPr lang="en-US" dirty="0">
                <a:hlinkClick r:id="rId4" tooltip="Distributed version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version-control</a:t>
            </a:r>
            <a:r>
              <a:rPr lang="en-US" dirty="0"/>
              <a:t> system for tracking changes in </a:t>
            </a:r>
            <a:r>
              <a:rPr lang="en-US" dirty="0">
                <a:hlinkClick r:id="rId5" tooltip="Source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US" dirty="0"/>
              <a:t> during </a:t>
            </a:r>
            <a:r>
              <a:rPr lang="en-US" dirty="0">
                <a:hlinkClick r:id="rId6" tooltip="Software develo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</a:t>
            </a:r>
            <a:r>
              <a:rPr lang="en-US" dirty="0"/>
              <a:t>.</a:t>
            </a:r>
          </a:p>
          <a:p>
            <a:r>
              <a:rPr lang="en-US" dirty="0"/>
              <a:t>				-Wikipedia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Big Picture</a:t>
            </a:r>
          </a:p>
          <a:p>
            <a:r>
              <a:rPr lang="en-US" dirty="0"/>
              <a:t>Git repository </a:t>
            </a:r>
          </a:p>
          <a:p>
            <a:r>
              <a:rPr lang="en-US" dirty="0"/>
              <a:t>Git Bash </a:t>
            </a:r>
          </a:p>
          <a:p>
            <a:r>
              <a:rPr lang="en-US" dirty="0"/>
              <a:t>Git Clients – GitHub windows</a:t>
            </a:r>
          </a:p>
          <a:p>
            <a:r>
              <a:rPr lang="en-US" dirty="0"/>
              <a:t>Git’s installation</a:t>
            </a:r>
          </a:p>
          <a:p>
            <a:r>
              <a:rPr lang="en-US" dirty="0"/>
              <a:t>Repository Managers : GitLab and GitHub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For us</a:t>
            </a:r>
          </a:p>
          <a:p>
            <a:r>
              <a:rPr lang="en-US" dirty="0"/>
              <a:t>Dev Azure Git</a:t>
            </a:r>
          </a:p>
          <a:p>
            <a:r>
              <a:rPr lang="en-US" dirty="0"/>
              <a:t>Visual Studios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Overview of developer’s environment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11814-357F-48AC-B36B-91FA4E84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077064"/>
            <a:ext cx="8382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2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- Getting a Remote Repository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Content Placeholder 28">
            <a:extLst>
              <a:ext uri="{FF2B5EF4-FFF2-40B4-BE49-F238E27FC236}">
                <a16:creationId xmlns:a16="http://schemas.microsoft.com/office/drawing/2014/main" id="{2E135C6A-A88C-4A67-B647-BE12A0567033}"/>
              </a:ext>
            </a:extLst>
          </p:cNvPr>
          <p:cNvSpPr txBox="1">
            <a:spLocks/>
          </p:cNvSpPr>
          <p:nvPr/>
        </p:nvSpPr>
        <p:spPr>
          <a:xfrm>
            <a:off x="2210541" y="5309577"/>
            <a:ext cx="6871315" cy="9676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Getting a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git clone https://github.com/{YOUR USERNAME}/</a:t>
            </a:r>
            <a:r>
              <a:rPr lang="en-US" sz="1600" b="0" dirty="0" err="1"/>
              <a:t>git_training.git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git clone https://github.com/KedarPingle/finlearn_gitTraining.git </a:t>
            </a:r>
            <a:endParaRPr lang="en-US" sz="1400" b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98DF61-F170-4B4C-A53D-C5DE6662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009691"/>
            <a:ext cx="8382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files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Content Placeholder 28">
            <a:extLst>
              <a:ext uri="{FF2B5EF4-FFF2-40B4-BE49-F238E27FC236}">
                <a16:creationId xmlns:a16="http://schemas.microsoft.com/office/drawing/2014/main" id="{2E135C6A-A88C-4A67-B647-BE12A0567033}"/>
              </a:ext>
            </a:extLst>
          </p:cNvPr>
          <p:cNvSpPr txBox="1">
            <a:spLocks/>
          </p:cNvSpPr>
          <p:nvPr/>
        </p:nvSpPr>
        <p:spPr>
          <a:xfrm>
            <a:off x="2210541" y="5309576"/>
            <a:ext cx="9268286" cy="1548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Working Directory: tracked files that git knows about and untracked files </a:t>
            </a:r>
          </a:p>
          <a:p>
            <a:r>
              <a:rPr lang="en-US" sz="1600" b="0" dirty="0"/>
              <a:t>	git status				git add Bob.txt</a:t>
            </a:r>
          </a:p>
          <a:p>
            <a:r>
              <a:rPr lang="en-US" sz="1600" b="0" dirty="0"/>
              <a:t>	git commit				git commit -m "Add Bob"</a:t>
            </a:r>
          </a:p>
          <a:p>
            <a:r>
              <a:rPr lang="en-US" sz="1600" b="0" dirty="0"/>
              <a:t>	git push </a:t>
            </a:r>
            <a:endParaRPr lang="en-US" sz="1400" b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F031F5-E1AD-4D0D-9055-D4A31668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863999"/>
            <a:ext cx="8559600" cy="4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files - Push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Content Placeholder 28">
            <a:extLst>
              <a:ext uri="{FF2B5EF4-FFF2-40B4-BE49-F238E27FC236}">
                <a16:creationId xmlns:a16="http://schemas.microsoft.com/office/drawing/2014/main" id="{2E135C6A-A88C-4A67-B647-BE12A0567033}"/>
              </a:ext>
            </a:extLst>
          </p:cNvPr>
          <p:cNvSpPr txBox="1">
            <a:spLocks/>
          </p:cNvSpPr>
          <p:nvPr/>
        </p:nvSpPr>
        <p:spPr>
          <a:xfrm>
            <a:off x="2210541" y="5309576"/>
            <a:ext cx="9268286" cy="1548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Working Directory: tracked files that git knows about and untracked files </a:t>
            </a:r>
          </a:p>
          <a:p>
            <a:r>
              <a:rPr lang="en-US" sz="1600" b="0" dirty="0"/>
              <a:t>	git status				git add Bob.txt</a:t>
            </a:r>
          </a:p>
          <a:p>
            <a:r>
              <a:rPr lang="en-US" sz="1600" b="0" dirty="0"/>
              <a:t>	git commit				git commit -m "Add Bob"</a:t>
            </a:r>
          </a:p>
          <a:p>
            <a:r>
              <a:rPr lang="en-US" sz="1600" b="0" dirty="0"/>
              <a:t>	git push </a:t>
            </a:r>
            <a:endParaRPr lang="en-US" sz="1400" b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7018E9-EDD8-47E8-9FE9-EFA32930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9" y="921237"/>
            <a:ext cx="8664375" cy="39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9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files - After Git Push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Content Placeholder 28">
            <a:extLst>
              <a:ext uri="{FF2B5EF4-FFF2-40B4-BE49-F238E27FC236}">
                <a16:creationId xmlns:a16="http://schemas.microsoft.com/office/drawing/2014/main" id="{2E135C6A-A88C-4A67-B647-BE12A0567033}"/>
              </a:ext>
            </a:extLst>
          </p:cNvPr>
          <p:cNvSpPr txBox="1">
            <a:spLocks/>
          </p:cNvSpPr>
          <p:nvPr/>
        </p:nvSpPr>
        <p:spPr>
          <a:xfrm>
            <a:off x="2210541" y="5309576"/>
            <a:ext cx="9268286" cy="1548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Working Directory: tracked files that git knows about and untracked files </a:t>
            </a:r>
          </a:p>
          <a:p>
            <a:r>
              <a:rPr lang="en-US" sz="1600" b="0" dirty="0"/>
              <a:t>	git status				git add Bob.txt</a:t>
            </a:r>
          </a:p>
          <a:p>
            <a:r>
              <a:rPr lang="en-US" sz="1600" b="0" dirty="0"/>
              <a:t>	git commit				git commit -m "Add Bob"</a:t>
            </a:r>
          </a:p>
          <a:p>
            <a:r>
              <a:rPr lang="en-US" sz="1600" b="0" dirty="0"/>
              <a:t>	git push </a:t>
            </a:r>
            <a:endParaRPr lang="en-US" sz="1400" b="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FF3960-8164-49F9-A5AC-92359523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990600"/>
            <a:ext cx="88548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6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Content Placeholder 28">
            <a:extLst>
              <a:ext uri="{FF2B5EF4-FFF2-40B4-BE49-F238E27FC236}">
                <a16:creationId xmlns:a16="http://schemas.microsoft.com/office/drawing/2014/main" id="{2E135C6A-A88C-4A67-B647-BE12A0567033}"/>
              </a:ext>
            </a:extLst>
          </p:cNvPr>
          <p:cNvSpPr txBox="1">
            <a:spLocks/>
          </p:cNvSpPr>
          <p:nvPr/>
        </p:nvSpPr>
        <p:spPr>
          <a:xfrm>
            <a:off x="432000" y="1244250"/>
            <a:ext cx="9268286" cy="1548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make change</a:t>
            </a:r>
          </a:p>
          <a:p>
            <a:r>
              <a:rPr lang="en-US" sz="1600" b="0" dirty="0"/>
              <a:t>	git diff </a:t>
            </a:r>
          </a:p>
          <a:p>
            <a:r>
              <a:rPr lang="en-US" sz="1600" b="0" dirty="0"/>
              <a:t>	git add</a:t>
            </a:r>
          </a:p>
          <a:p>
            <a:r>
              <a:rPr lang="en-US" sz="1600" b="0" dirty="0"/>
              <a:t>	git diff --staged	</a:t>
            </a:r>
          </a:p>
          <a:p>
            <a:r>
              <a:rPr lang="en-US" sz="1600" b="0" dirty="0"/>
              <a:t>	git commit -m "Add text to Bob"</a:t>
            </a:r>
          </a:p>
          <a:p>
            <a:r>
              <a:rPr lang="en-US" sz="1600" b="0" dirty="0"/>
              <a:t>	</a:t>
            </a:r>
          </a:p>
          <a:p>
            <a:r>
              <a:rPr lang="en-US" sz="1600" b="0" dirty="0"/>
              <a:t>	comparing commits:</a:t>
            </a:r>
          </a:p>
          <a:p>
            <a:r>
              <a:rPr lang="en-US" sz="1600" b="0" dirty="0"/>
              <a:t>	git log</a:t>
            </a:r>
          </a:p>
          <a:p>
            <a:r>
              <a:rPr lang="en-US" sz="1600" b="0" dirty="0"/>
              <a:t>	git diff &lt;commit&gt;^!</a:t>
            </a:r>
            <a:endParaRPr lang="en-US" sz="1400" b="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6989F6A-01E1-487A-B3E1-55BADBBB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06" y="2590800"/>
            <a:ext cx="6706181" cy="388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3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524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Times New Roman</vt:lpstr>
      <vt:lpstr>Office Theme</vt:lpstr>
      <vt:lpstr>GIT Introduction</vt:lpstr>
      <vt:lpstr>Agenda</vt:lpstr>
      <vt:lpstr>Overview </vt:lpstr>
      <vt:lpstr>Basics – Overview of developer’s environment</vt:lpstr>
      <vt:lpstr>Basics - Getting a Remote Repository</vt:lpstr>
      <vt:lpstr>Add new files</vt:lpstr>
      <vt:lpstr>Add new files - Push</vt:lpstr>
      <vt:lpstr>Add new files - After Git Push</vt:lpstr>
      <vt:lpstr>Making Changes</vt:lpstr>
      <vt:lpstr>Branching</vt:lpstr>
      <vt:lpstr>Branching - Remotes</vt:lpstr>
      <vt:lpstr>Merging </vt:lpstr>
      <vt:lpstr>Merging </vt:lpstr>
      <vt:lpstr>Merging – Resolving Conflicts</vt:lpstr>
      <vt:lpstr>REBASE</vt:lpstr>
      <vt:lpstr>To snack on later</vt:lpstr>
      <vt:lpstr>Thank you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2020-06-15T10:11:51Z</dcterms:created>
  <dcterms:modified xsi:type="dcterms:W3CDTF">2020-06-16T06:35:14Z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