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9" r:id="rId3"/>
    <p:sldId id="261" r:id="rId4"/>
    <p:sldId id="263" r:id="rId5"/>
    <p:sldId id="295" r:id="rId6"/>
    <p:sldId id="296" r:id="rId7"/>
    <p:sldId id="268" r:id="rId8"/>
    <p:sldId id="264" r:id="rId9"/>
    <p:sldId id="297" r:id="rId10"/>
    <p:sldId id="298" r:id="rId11"/>
    <p:sldId id="299" r:id="rId12"/>
    <p:sldId id="300" r:id="rId13"/>
    <p:sldId id="301" r:id="rId14"/>
    <p:sldId id="302" r:id="rId15"/>
    <p:sldId id="278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Bebas Neu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596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37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650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26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304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53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31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30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55275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15599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14200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73099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source.org/lda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All%20Documents.zip" TargetMode="External"/><Relationship Id="rId4" Type="http://schemas.openxmlformats.org/officeDocument/2006/relationships/hyperlink" Target="http://cwiki.apache.org/confluence/display/LDAPAPI/Index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5905" TargetMode="External"/><Relationship Id="rId3" Type="http://schemas.openxmlformats.org/officeDocument/2006/relationships/hyperlink" Target="https://en.wikipedia.org/wiki/David_L._Mills" TargetMode="External"/><Relationship Id="rId7" Type="http://schemas.openxmlformats.org/officeDocument/2006/relationships/hyperlink" Target="https://en.wikipedia.org/wiki/RFC_(identifier)" TargetMode="External"/><Relationship Id="rId12" Type="http://schemas.openxmlformats.org/officeDocument/2006/relationships/hyperlink" Target="https://datatracker.ietf.org/doc/html/rfc891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Local_area_network" TargetMode="External"/><Relationship Id="rId11" Type="http://schemas.openxmlformats.org/officeDocument/2006/relationships/hyperlink" Target="https://en.wikipedia.org/wiki/Authenticated_encryption" TargetMode="External"/><Relationship Id="rId5" Type="http://schemas.openxmlformats.org/officeDocument/2006/relationships/hyperlink" Target="https://en.wikipedia.org/wiki/Internet" TargetMode="External"/><Relationship Id="rId10" Type="http://schemas.openxmlformats.org/officeDocument/2006/relationships/hyperlink" Target="https://datatracker.ietf.org/doc/html/rfc1305" TargetMode="External"/><Relationship Id="rId4" Type="http://schemas.openxmlformats.org/officeDocument/2006/relationships/hyperlink" Target="https://en.wikipedia.org/wiki/University_of_Delaware" TargetMode="External"/><Relationship Id="rId9" Type="http://schemas.openxmlformats.org/officeDocument/2006/relationships/hyperlink" Target="https://en.wikipedia.org/wiki/Backward_compatibil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626699" y="620224"/>
            <a:ext cx="5802675" cy="36445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 dirty="0"/>
            </a:br>
            <a:r>
              <a:rPr lang="en" sz="3600" dirty="0"/>
              <a:t>Presentation Title :</a:t>
            </a:r>
            <a:br>
              <a:rPr lang="en" sz="2000" dirty="0"/>
            </a:br>
            <a:br>
              <a:rPr lang="en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" sz="4400" dirty="0">
                <a:solidFill>
                  <a:schemeClr val="accent3">
                    <a:lumMod val="50000"/>
                  </a:schemeClr>
                </a:solidFill>
              </a:rPr>
              <a:t>Lightweight Directory Access Protocol (LDAP)</a:t>
            </a:r>
            <a:br>
              <a:rPr lang="e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" sz="4400" dirty="0"/>
            </a:br>
            <a:r>
              <a:rPr lang="en" sz="4400" dirty="0">
                <a:solidFill>
                  <a:schemeClr val="accent3">
                    <a:lumMod val="50000"/>
                  </a:schemeClr>
                </a:solidFill>
              </a:rPr>
              <a:t>Network Time Protocol (NTP)</a:t>
            </a:r>
            <a:endParaRPr sz="4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67" name="Google Shape;67;p11"/>
          <p:cNvGrpSpPr/>
          <p:nvPr/>
        </p:nvGrpSpPr>
        <p:grpSpPr>
          <a:xfrm>
            <a:off x="7224968" y="2399173"/>
            <a:ext cx="1309477" cy="2134696"/>
            <a:chOff x="6730350" y="2315900"/>
            <a:chExt cx="257700" cy="420100"/>
          </a:xfrm>
        </p:grpSpPr>
        <p:sp>
          <p:nvSpPr>
            <p:cNvPr id="68" name="Google Shape;68;p1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714375" y="1576549"/>
            <a:ext cx="4672013" cy="34907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/>
              <a:t>Peer process runs when a packet is received.</a:t>
            </a:r>
          </a:p>
          <a:p>
            <a:r>
              <a:rPr lang="en-US" altLang="en-US" sz="1600" dirty="0"/>
              <a:t>Poll process sends packets at intervals determined by the clock discipline process and remote server.</a:t>
            </a:r>
          </a:p>
          <a:p>
            <a:r>
              <a:rPr lang="en-US" altLang="en-US" sz="1600" dirty="0"/>
              <a:t>System process runs when a new update is received.</a:t>
            </a:r>
          </a:p>
          <a:p>
            <a:r>
              <a:rPr lang="en-US" altLang="en-US" sz="1600" dirty="0"/>
              <a:t>Clock discipline process implements clock time adjustments.</a:t>
            </a:r>
          </a:p>
          <a:p>
            <a:r>
              <a:rPr lang="en-US" altLang="en-US" sz="1600" dirty="0"/>
              <a:t>Clock adjust process implements periodic clock frequency (VFO) adjustments.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NTP Architectural overview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50" name="Google Shape;150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2671FEC-DCE0-4477-8230-4FE2E66D3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845" y="2076241"/>
            <a:ext cx="3395246" cy="24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2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714375" y="3118247"/>
            <a:ext cx="7581225" cy="19490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400" dirty="0"/>
              <a:t>Multiple synchronization peers provide redundancy and diversity.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400" dirty="0"/>
              <a:t>Clocks filters select best from a window of eight clock offset sample.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400" dirty="0"/>
              <a:t>Intersection and clustering algorithms pick best subset of servers delivered to be accurate and fault free.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400" dirty="0"/>
              <a:t>Combing algorithm computes weighted average of offsets for best accuracy.</a:t>
            </a:r>
            <a:endParaRPr sz="1400"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NTP Works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50" name="Google Shape;150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1C178D0-FE52-4831-B951-8FF44B2B8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04207"/>
              </p:ext>
            </p:extLst>
          </p:nvPr>
        </p:nvGraphicFramePr>
        <p:xfrm>
          <a:off x="1168856" y="1321595"/>
          <a:ext cx="6672262" cy="1707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Bitmap Image" r:id="rId4" imgW="7399080" imgH="2484000" progId="Paint.Picture">
                  <p:embed/>
                </p:oleObj>
              </mc:Choice>
              <mc:Fallback>
                <p:oleObj name="Bitmap Image" r:id="rId4" imgW="7399080" imgH="2484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856" y="1321595"/>
                        <a:ext cx="6672262" cy="1707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85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714375" y="3643313"/>
            <a:ext cx="7581225" cy="14239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400" dirty="0"/>
              <a:t>(a) Workstations use multicast mode with multiple department servers</a:t>
            </a:r>
          </a:p>
          <a:p>
            <a:r>
              <a:rPr lang="en-US" altLang="en-US" sz="1400" dirty="0"/>
              <a:t>(b) Department servers use client/server modes with multiple campus servers and symmetric modes with each other</a:t>
            </a:r>
          </a:p>
          <a:p>
            <a:r>
              <a:rPr lang="en-US" altLang="en-US" sz="1400" dirty="0"/>
              <a:t>(c) Campus servers use client/server modes with up to six different external primary servers and symmetric modes with each other and external secondary (buddy) servers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endParaRPr sz="1400"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NTP Clients and Servers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50" name="Google Shape;150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321A46-8913-4EFF-80D2-06F816A98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44045"/>
              </p:ext>
            </p:extLst>
          </p:nvPr>
        </p:nvGraphicFramePr>
        <p:xfrm>
          <a:off x="2528889" y="1293019"/>
          <a:ext cx="3014662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Bitmap Image" r:id="rId4" imgW="4084200" imgH="2926080" progId="Paint.Picture">
                  <p:embed/>
                </p:oleObj>
              </mc:Choice>
              <mc:Fallback>
                <p:oleObj name="Bitmap Image" r:id="rId4" imgW="4084200" imgH="2926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8889" y="1293019"/>
                        <a:ext cx="3014662" cy="227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06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714375" y="1693068"/>
            <a:ext cx="6972300" cy="3271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NTP is not like other protocols that depend on a reliable time infrastructure. NTP is the time infrastructure. So, how do we reliably authenticate NTP servers to dependent clients?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NTP can’t use the conventional PKI infrastructure, as it can’t trust signatures unless the period of validity can be verified.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NTP has to build its own infrastructure using timestamped certificates and crafted zero-knowledge proofs.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endParaRPr lang="en-US" sz="1800" dirty="0"/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NTP Security Protocol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50" name="Google Shape;150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09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714375" y="1693068"/>
            <a:ext cx="6972300" cy="3271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/>
              <a:t>It authenticates the server to the client, not the other way around.</a:t>
            </a:r>
          </a:p>
          <a:p>
            <a:r>
              <a:rPr lang="en-US" altLang="en-US" sz="1600" dirty="0"/>
              <a:t>It must be based on public key cryptography using Internet PKI and standard certificates with verified period of validity.</a:t>
            </a:r>
          </a:p>
          <a:p>
            <a:r>
              <a:rPr lang="en-US" altLang="en-US" sz="1600" dirty="0"/>
              <a:t>It must interoperate with existing NTP protocol modes (including broadcast) and symmetric key cryptography.</a:t>
            </a:r>
          </a:p>
          <a:p>
            <a:r>
              <a:rPr lang="en-US" altLang="en-US" sz="1600" dirty="0"/>
              <a:t>It must provide for the independent collection of cryptographic values and time values.</a:t>
            </a:r>
          </a:p>
          <a:p>
            <a:r>
              <a:rPr lang="en-US" altLang="en-US" sz="1600" dirty="0"/>
              <a:t>It must be resistant to cryptographic attacks. It must tolerate occasional lost, duplicate or out of order packets.</a:t>
            </a:r>
          </a:p>
          <a:p>
            <a:r>
              <a:rPr lang="en-US" altLang="en-US" sz="1600" dirty="0"/>
              <a:t>All cryptographic algorithms must be obtained from public cryptographic libraries (OpenSSL).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endParaRPr lang="en-US" sz="1800" dirty="0"/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NTP Security Model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50" name="Google Shape;150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70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03" name="Google Shape;403;p33"/>
          <p:cNvSpPr txBox="1">
            <a:spLocks noGrp="1"/>
          </p:cNvSpPr>
          <p:nvPr>
            <p:ph type="ctrTitle" idx="4294967295"/>
          </p:nvPr>
        </p:nvSpPr>
        <p:spPr>
          <a:xfrm>
            <a:off x="855300" y="769325"/>
            <a:ext cx="41013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Thanks!</a:t>
            </a:r>
            <a:endParaRPr sz="9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 idx="4294967295"/>
          </p:nvPr>
        </p:nvSpPr>
        <p:spPr>
          <a:xfrm>
            <a:off x="855300" y="769325"/>
            <a:ext cx="41013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Hello!</a:t>
            </a:r>
            <a:endParaRPr sz="9600">
              <a:solidFill>
                <a:schemeClr val="accent2"/>
              </a:solidFill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855300" y="1968947"/>
            <a:ext cx="4101300" cy="19458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 am </a:t>
            </a:r>
            <a:r>
              <a:rPr lang="en-US" b="1" dirty="0"/>
              <a:t>Kedar Sitaram Jadhav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opic overview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371599"/>
            <a:ext cx="7440300" cy="35647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1900" dirty="0"/>
              <a:t>Understanding of LDAP</a:t>
            </a:r>
            <a:endParaRPr sz="19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1900" dirty="0"/>
              <a:t>LDAP Servers</a:t>
            </a:r>
            <a:endParaRPr sz="19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1900" dirty="0"/>
              <a:t>Protocol Overview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1900" dirty="0"/>
              <a:t>LDAP Operation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1900" dirty="0"/>
              <a:t>How to Use LDAP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1900" dirty="0"/>
              <a:t>Overview of NTP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1900" dirty="0"/>
              <a:t>NTP Architectural Overview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1900" dirty="0"/>
              <a:t>How NTP Works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1900" dirty="0"/>
              <a:t>NTP Clients and Serves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1900" dirty="0"/>
              <a:t>NTP Security Protocol and Model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714375" y="1576550"/>
            <a:ext cx="4857749" cy="3388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Lightweight Directory access protocol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Open network protocol standard design to provide access to distributed directories.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Using TCP/IP protocol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The phrase “write once read many times” describe the best use of LDAP.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No Transaction, No Rollback.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of LDAP 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50" name="Google Shape;150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2301E6-96AA-4B7A-B932-374202C25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283802"/>
              </p:ext>
            </p:extLst>
          </p:nvPr>
        </p:nvGraphicFramePr>
        <p:xfrm>
          <a:off x="5572124" y="1838456"/>
          <a:ext cx="3229768" cy="23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Bitmap Image" r:id="rId4" imgW="6561000" imgH="3162240" progId="Paint.Picture">
                  <p:embed/>
                </p:oleObj>
              </mc:Choice>
              <mc:Fallback>
                <p:oleObj name="Bitmap Image" r:id="rId4" imgW="6561000" imgH="3162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2124" y="1838456"/>
                        <a:ext cx="3229768" cy="234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714375" y="1576550"/>
            <a:ext cx="4857749" cy="3388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Active Directory from Microsoft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Apache Directory Server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Apple open Directory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IBM Tivoli Directory Server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Novell eDirectory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OpenLDAP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Oracle Internet Directory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Sun Java System Directory Server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LDAP Servers 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50" name="Google Shape;150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82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714375" y="1693068"/>
            <a:ext cx="6972300" cy="3271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Client starts an LDAP session by connecting to an LDAP server.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The Default TCP Port is 389.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Bind to the LDAP Server.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Client then sends an operation request to the server.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800" dirty="0"/>
              <a:t>The server sends response in return.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LDAP Protocol Overview 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50" name="Google Shape;150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34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LDAP Operations</a:t>
            </a:r>
            <a:endParaRPr dirty="0"/>
          </a:p>
        </p:txBody>
      </p:sp>
      <p:graphicFrame>
        <p:nvGraphicFramePr>
          <p:cNvPr id="232" name="Google Shape;232;p23"/>
          <p:cNvGraphicFramePr/>
          <p:nvPr>
            <p:extLst>
              <p:ext uri="{D42A27DB-BD31-4B8C-83A1-F6EECF244321}">
                <p14:modId xmlns:p14="http://schemas.microsoft.com/office/powerpoint/2010/main" val="3902942572"/>
              </p:ext>
            </p:extLst>
          </p:nvPr>
        </p:nvGraphicFramePr>
        <p:xfrm>
          <a:off x="855301" y="1479524"/>
          <a:ext cx="6988538" cy="2952968"/>
        </p:xfrm>
        <a:graphic>
          <a:graphicData uri="http://schemas.openxmlformats.org/drawingml/2006/table">
            <a:tbl>
              <a:tblPr>
                <a:noFill/>
                <a:tableStyleId>{26EC5275-DAFC-4D1D-BB08-226AE4820BEA}</a:tableStyleId>
              </a:tblPr>
              <a:tblGrid>
                <a:gridCol w="1552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0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Operation</a:t>
                      </a:r>
                      <a:endParaRPr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What is does</a:t>
                      </a:r>
                      <a:endParaRPr sz="1400" b="0" i="0" u="none" strike="noStrike" cap="none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9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Search</a:t>
                      </a:r>
                      <a:endParaRPr sz="11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Search directory for matching directory entries</a:t>
                      </a:r>
                      <a:endParaRPr sz="11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7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Add </a:t>
                      </a:r>
                      <a:endParaRPr sz="11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Add new directory entry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7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Modify/ Delete</a:t>
                      </a:r>
                      <a:endParaRPr sz="11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Modify/Delete a particular directory entry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7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Compare</a:t>
                      </a:r>
                      <a:endParaRPr sz="11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Compare directory entry to a set of attributes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027897"/>
                  </a:ext>
                </a:extLst>
              </a:tr>
              <a:tr h="43927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Abandon</a:t>
                      </a:r>
                      <a:endParaRPr sz="11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Abandon an operation previously sent to the server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069758"/>
                  </a:ext>
                </a:extLst>
              </a:tr>
              <a:tr h="43927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Extend</a:t>
                      </a:r>
                      <a:endParaRPr sz="11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Extend operations command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72383"/>
                  </a:ext>
                </a:extLst>
              </a:tr>
            </a:tbl>
          </a:graphicData>
        </a:graphic>
      </p:graphicFrame>
      <p:sp>
        <p:nvSpPr>
          <p:cNvPr id="233" name="Google Shape;233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235" name="Google Shape;235;p2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U</a:t>
            </a:r>
            <a:r>
              <a:rPr lang="en-IN" dirty="0"/>
              <a:t>s</a:t>
            </a:r>
            <a:r>
              <a:rPr lang="en" dirty="0"/>
              <a:t>e LDAP</a:t>
            </a: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855299" y="1364456"/>
            <a:ext cx="7238569" cy="33092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b="1" dirty="0"/>
              <a:t>Can use any Java LDAP SDK, for example:</a:t>
            </a:r>
          </a:p>
          <a:p>
            <a:pPr marL="285750" indent="-285750"/>
            <a:r>
              <a:rPr lang="en-US" b="1" dirty="0"/>
              <a:t>JNDI LDAP Standard</a:t>
            </a:r>
          </a:p>
          <a:p>
            <a:pPr marL="285750" indent="-285750"/>
            <a:endParaRPr lang="en-US" b="1" dirty="0"/>
          </a:p>
          <a:p>
            <a:pPr marL="285750" indent="-285750"/>
            <a:r>
              <a:rPr lang="en-US" b="1" dirty="0"/>
              <a:t>Spring LDAP: </a:t>
            </a:r>
            <a:r>
              <a:rPr lang="en-US" b="1" dirty="0">
                <a:hlinkClick r:id="rId3"/>
              </a:rPr>
              <a:t>http://www.springsource.org/ldap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sz="1200" b="1" dirty="0"/>
              <a:t>-</a:t>
            </a:r>
            <a:r>
              <a:rPr lang="en-US" b="1" dirty="0"/>
              <a:t> </a:t>
            </a:r>
            <a:r>
              <a:rPr lang="en-US" sz="1200" b="1" dirty="0"/>
              <a:t>(it is better to use it when using spring framework)</a:t>
            </a:r>
          </a:p>
          <a:p>
            <a:pPr marL="0" indent="0">
              <a:buNone/>
            </a:pPr>
            <a:endParaRPr lang="en-US" sz="1200" b="1" dirty="0"/>
          </a:p>
          <a:p>
            <a:pPr marL="285750" indent="-285750"/>
            <a:r>
              <a:rPr lang="en-US" b="1" dirty="0"/>
              <a:t>LDAP API : from Apache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>
                <a:hlinkClick r:id="rId4"/>
              </a:rPr>
              <a:t>http://cwiki.apache.org/confluence/display/LDAPAPI/Index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285750" indent="-285750"/>
            <a:r>
              <a:rPr lang="en-US" b="1" dirty="0"/>
              <a:t>Netscape LDAP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>
                <a:hlinkClick r:id="rId5" action="ppaction://hlinkfile"/>
              </a:rPr>
              <a:t>http://www-archive.mozilla.org/directory/javasdk.html</a:t>
            </a:r>
            <a:endParaRPr lang="en-US" b="1" dirty="0"/>
          </a:p>
          <a:p>
            <a:pPr marL="457200" lvl="1" indent="0">
              <a:buNone/>
            </a:pPr>
            <a:endParaRPr b="1"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4" name="Google Shape;164;p19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65" name="Google Shape;165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714375" y="1385888"/>
            <a:ext cx="7581225" cy="35790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400" dirty="0"/>
              <a:t>Network Time Protocol(NTP) synchronize clocks of hosts and routers in the internet.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400" dirty="0"/>
              <a:t> In operation since before 1985, NTP is one of the oldest Internet protocols in current use. NTP was designed by </a:t>
            </a:r>
            <a:r>
              <a:rPr lang="en-US" sz="1400" dirty="0">
                <a:hlinkClick r:id="rId3" tooltip="David L. Mill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L. Mills</a:t>
            </a:r>
            <a:r>
              <a:rPr lang="en-US" sz="1400" dirty="0"/>
              <a:t> of the </a:t>
            </a:r>
            <a:r>
              <a:rPr lang="en-US" sz="1400" dirty="0">
                <a:hlinkClick r:id="rId4" tooltip="University of Dela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Delaware</a:t>
            </a:r>
            <a:r>
              <a:rPr lang="en-US" sz="1400" dirty="0"/>
              <a:t>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400" dirty="0"/>
              <a:t>Well over 100,000 NTP peers deployed in the internet and its tributaries all over the world.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400" dirty="0"/>
              <a:t>NTP can usually maintain time to within tens of milliseconds over the public </a:t>
            </a:r>
            <a:r>
              <a:rPr lang="en-US" sz="1400" dirty="0">
                <a:hlinkClick r:id="rId5" tooltip="Int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en-US" sz="1400" dirty="0"/>
              <a:t>, and can achieve better than one millisecond accuracy in </a:t>
            </a:r>
            <a:r>
              <a:rPr lang="en-US" sz="1400" dirty="0">
                <a:hlinkClick r:id="rId6" tooltip="Local area net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 area networks</a:t>
            </a:r>
            <a:r>
              <a:rPr lang="en-US" sz="1400" dirty="0"/>
              <a:t> under ideal conditions.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400" dirty="0"/>
              <a:t>The current protocol is version 4 (NTPv4), which is a proposed standard as documented in </a:t>
            </a:r>
            <a:r>
              <a:rPr lang="en-US" sz="1400" dirty="0">
                <a:hlinkClick r:id="rId7" tooltip="RFC (identifi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</a:t>
            </a:r>
            <a:r>
              <a:rPr lang="en-US" sz="1400" dirty="0"/>
              <a:t> </a:t>
            </a:r>
            <a:r>
              <a:rPr lang="en-US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5905</a:t>
            </a:r>
            <a:r>
              <a:rPr lang="en-US" sz="1400" dirty="0"/>
              <a:t>. It is </a:t>
            </a:r>
            <a:r>
              <a:rPr lang="en-US" sz="1400" dirty="0">
                <a:hlinkClick r:id="rId9" tooltip="Backward compatibil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backward compatible</a:t>
            </a:r>
            <a:r>
              <a:rPr lang="en-US" sz="1400" dirty="0"/>
              <a:t> with version 3, specified in </a:t>
            </a:r>
            <a:r>
              <a:rPr lang="en-US" sz="1400" dirty="0">
                <a:hlinkClick r:id="rId7" tooltip="RFC (identifi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</a:t>
            </a:r>
            <a:r>
              <a:rPr lang="en-US" sz="1400" dirty="0"/>
              <a:t> </a:t>
            </a:r>
            <a:r>
              <a:rPr lang="en-US" sz="14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1305</a:t>
            </a:r>
            <a:r>
              <a:rPr lang="en-US" sz="1400" dirty="0"/>
              <a:t>.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-US" sz="1400" dirty="0"/>
              <a:t>Network Time Security (NTS), a secure version of NTP with TLS and </a:t>
            </a:r>
            <a:r>
              <a:rPr lang="en-US" sz="1400" dirty="0">
                <a:hlinkClick r:id="rId11" tooltip="Authenticated encryp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AEAD</a:t>
            </a:r>
            <a:r>
              <a:rPr lang="en-US" sz="1400" dirty="0"/>
              <a:t> is currently a proposed standard and documented in </a:t>
            </a:r>
            <a:r>
              <a:rPr lang="en-US" sz="1400" dirty="0">
                <a:hlinkClick r:id="rId7" tooltip="RFC (identifi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</a:t>
            </a:r>
            <a:r>
              <a:rPr lang="en-US" sz="1400" dirty="0"/>
              <a:t> </a:t>
            </a:r>
            <a:r>
              <a:rPr lang="en-US" sz="14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8915</a:t>
            </a:r>
            <a:endParaRPr sz="1400"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of NTP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50" name="Google Shape;150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307539"/>
      </p:ext>
    </p:extLst>
  </p:cSld>
  <p:clrMapOvr>
    <a:masterClrMapping/>
  </p:clrMapOvr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837</Words>
  <Application>Microsoft Office PowerPoint</Application>
  <PresentationFormat>On-screen Show (16:9)</PresentationFormat>
  <Paragraphs>110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Bebas Neue</vt:lpstr>
      <vt:lpstr>Barlow</vt:lpstr>
      <vt:lpstr>Arial</vt:lpstr>
      <vt:lpstr>Barlow Light</vt:lpstr>
      <vt:lpstr>Fitzwalter template</vt:lpstr>
      <vt:lpstr>Paintbrush Picture</vt:lpstr>
      <vt:lpstr> Presentation Title :  Lightweight Directory Access Protocol (LDAP)  Network Time Protocol (NTP)</vt:lpstr>
      <vt:lpstr>Hello!</vt:lpstr>
      <vt:lpstr>Topic overview</vt:lpstr>
      <vt:lpstr>Understanding of LDAP </vt:lpstr>
      <vt:lpstr>LDAP Servers </vt:lpstr>
      <vt:lpstr>LDAP Protocol Overview </vt:lpstr>
      <vt:lpstr>LDAP Operations</vt:lpstr>
      <vt:lpstr>How to Use LDAP</vt:lpstr>
      <vt:lpstr>Overview of NTP</vt:lpstr>
      <vt:lpstr>NTP Architectural overview</vt:lpstr>
      <vt:lpstr>How NTP Works</vt:lpstr>
      <vt:lpstr>NTP Clients and Servers</vt:lpstr>
      <vt:lpstr>NTP Security Protocol</vt:lpstr>
      <vt:lpstr>NTP Security Model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:  Lightweight Directory Access Protocol (LDAP)  Network Time Protocol (NTP)</dc:title>
  <dc:creator>KEDAR</dc:creator>
  <cp:lastModifiedBy>Kedar</cp:lastModifiedBy>
  <cp:revision>11</cp:revision>
  <dcterms:modified xsi:type="dcterms:W3CDTF">2021-12-23T07:42:32Z</dcterms:modified>
</cp:coreProperties>
</file>