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61" r:id="rId4"/>
    <p:sldId id="262" r:id="rId5"/>
    <p:sldId id="295" r:id="rId6"/>
    <p:sldId id="313" r:id="rId7"/>
    <p:sldId id="311" r:id="rId8"/>
    <p:sldId id="297" r:id="rId9"/>
    <p:sldId id="298" r:id="rId10"/>
    <p:sldId id="299" r:id="rId11"/>
    <p:sldId id="314" r:id="rId12"/>
    <p:sldId id="312" r:id="rId13"/>
    <p:sldId id="300" r:id="rId14"/>
    <p:sldId id="301" r:id="rId15"/>
    <p:sldId id="302" r:id="rId16"/>
    <p:sldId id="309" r:id="rId17"/>
    <p:sldId id="303" r:id="rId18"/>
    <p:sldId id="305" r:id="rId19"/>
    <p:sldId id="306" r:id="rId20"/>
    <p:sldId id="307" r:id="rId21"/>
    <p:sldId id="310" r:id="rId22"/>
    <p:sldId id="278" r:id="rId23"/>
  </p:sldIdLst>
  <p:sldSz cx="9144000" cy="5143500" type="screen16x9"/>
  <p:notesSz cx="6858000" cy="9144000"/>
  <p:embeddedFontLst>
    <p:embeddedFont>
      <p:font typeface="Bahnschrift SemiCondensed" panose="020B0502040204020203" pitchFamily="34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sto MT" panose="02040603050505030304" pitchFamily="18" charset="0"/>
      <p:regular r:id="rId31"/>
      <p:bold r:id="rId32"/>
      <p:italic r:id="rId33"/>
      <p:boldItalic r:id="rId34"/>
    </p:embeddedFont>
    <p:embeddedFont>
      <p:font typeface="Cambria" panose="02040503050406030204" pitchFamily="18" charset="0"/>
      <p:regular r:id="rId35"/>
      <p:bold r:id="rId36"/>
      <p:italic r:id="rId37"/>
      <p:boldItalic r:id="rId38"/>
    </p:embeddedFont>
    <p:embeddedFont>
      <p:font typeface="Oxygen Light" panose="02000303000000000000" pitchFamily="2" charset="0"/>
      <p:regular r:id="rId39"/>
      <p:bold r:id="rId40"/>
    </p:embeddedFont>
    <p:embeddedFont>
      <p:font typeface="Rockwell" panose="02060603020205020403" pitchFamily="18" charset="0"/>
      <p:regular r:id="rId41"/>
      <p:bold r:id="rId42"/>
      <p:italic r:id="rId43"/>
      <p:boldItalic r:id="rId44"/>
    </p:embeddedFont>
    <p:embeddedFont>
      <p:font typeface="Zilla Slab SemiBold" panose="020B0604020202020204" charset="0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dar" initials="K" lastIdx="1" clrIdx="0">
    <p:extLst>
      <p:ext uri="{19B8F6BF-5375-455C-9EA6-DF929625EA0E}">
        <p15:presenceInfo xmlns:p15="http://schemas.microsoft.com/office/powerpoint/2012/main" userId="49682a7b913f5d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05A473-A67A-4E67-B12D-D377399AE1F6}">
  <a:tblStyle styleId="{7405A473-A67A-4E67-B12D-D377399AE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3CEEE4-EA1C-4687-B06A-87DD94B0C2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036085154121237"/>
          <c:y val="3.9718439761882697E-2"/>
          <c:w val="0.69334419213059595"/>
          <c:h val="0.90234532315374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ckwell" panose="02060603020205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Code Injection</c:v>
                </c:pt>
                <c:pt idx="1">
                  <c:v>SQL Injection</c:v>
                </c:pt>
                <c:pt idx="2">
                  <c:v>Cross-site Scripting</c:v>
                </c:pt>
                <c:pt idx="3">
                  <c:v>xPath Injection</c:v>
                </c:pt>
                <c:pt idx="4">
                  <c:v>File inclusion</c:v>
                </c:pt>
                <c:pt idx="5">
                  <c:v>XML inclusion</c:v>
                </c:pt>
                <c:pt idx="6">
                  <c:v>Command injection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0.13</c:v>
                </c:pt>
                <c:pt idx="1">
                  <c:v>0.23</c:v>
                </c:pt>
                <c:pt idx="2">
                  <c:v>0.18</c:v>
                </c:pt>
                <c:pt idx="3">
                  <c:v>0.09</c:v>
                </c:pt>
                <c:pt idx="4">
                  <c:v>0.14000000000000001</c:v>
                </c:pt>
                <c:pt idx="5">
                  <c:v>0.06</c:v>
                </c:pt>
                <c:pt idx="6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F-423D-8218-467BEAFD848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12084192"/>
        <c:axId val="612085856"/>
      </c:barChart>
      <c:catAx>
        <c:axId val="6120841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  <a:ea typeface="+mn-ea"/>
                <a:cs typeface="+mn-cs"/>
              </a:defRPr>
            </a:pPr>
            <a:endParaRPr lang="en-US"/>
          </a:p>
        </c:txPr>
        <c:crossAx val="612085856"/>
        <c:crosses val="autoZero"/>
        <c:auto val="1"/>
        <c:lblAlgn val="ctr"/>
        <c:lblOffset val="100"/>
        <c:noMultiLvlLbl val="0"/>
      </c:catAx>
      <c:valAx>
        <c:axId val="612085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  <a:ea typeface="+mn-ea"/>
                <a:cs typeface="+mn-cs"/>
              </a:defRPr>
            </a:pPr>
            <a:endParaRPr lang="en-US"/>
          </a:p>
        </c:txPr>
        <c:crossAx val="61208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>
          <a:latin typeface="Rockwell" panose="02060603020205020403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55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030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086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134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039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400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74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808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552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60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072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45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7f2e2ca1a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7f2e2ca1a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72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041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136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46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24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807700"/>
            <a:ext cx="7433400" cy="15282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761899" y="0"/>
            <a:ext cx="5382339" cy="5130641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⇨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⇾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￫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2434161"/>
            <a:ext cx="2701384" cy="2709577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mentary">
  <p:cSld name="BLANK_2">
    <p:bg>
      <p:bgPr>
        <a:gradFill>
          <a:gsLst>
            <a:gs pos="0">
              <a:schemeClr val="accent6"/>
            </a:gs>
            <a:gs pos="50000">
              <a:schemeClr val="accent5"/>
            </a:gs>
            <a:gs pos="100000">
              <a:schemeClr val="accent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11733">
                  <a:alpha val="16862"/>
                </a:srgbClr>
              </a:gs>
              <a:gs pos="80000">
                <a:srgbClr val="011733">
                  <a:alpha val="0"/>
                </a:srgbClr>
              </a:gs>
              <a:gs pos="100000">
                <a:srgbClr val="011733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8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rips-scanner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sources.infosecinstitute.com/topic/rips-finding-vulnerabilities-php-application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671512" y="1807700"/>
            <a:ext cx="8472487" cy="15784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Cambria" panose="02040503050406030204" pitchFamily="18" charset="0"/>
                <a:ea typeface="Cambria" panose="02040503050406030204" pitchFamily="18" charset="0"/>
              </a:rPr>
              <a:t>SQL Injection and </a:t>
            </a:r>
            <a:br>
              <a:rPr lang="en" sz="6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" sz="6600" dirty="0">
                <a:latin typeface="Cambria" panose="02040503050406030204" pitchFamily="18" charset="0"/>
                <a:ea typeface="Cambria" panose="02040503050406030204" pitchFamily="18" charset="0"/>
              </a:rPr>
              <a:t>Prevention.</a:t>
            </a:r>
            <a:endParaRPr sz="6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BA8A28EE-2940-4D71-BECF-B7E348E64217}"/>
              </a:ext>
            </a:extLst>
          </p:cNvPr>
          <p:cNvSpPr txBox="1">
            <a:spLocks/>
          </p:cNvSpPr>
          <p:nvPr/>
        </p:nvSpPr>
        <p:spPr>
          <a:xfrm>
            <a:off x="8404384" y="4673651"/>
            <a:ext cx="653892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</a:t>
            </a:fld>
            <a:endParaRPr lang="en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4422112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Attack Intent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6"/>
            <a:ext cx="8415337" cy="3517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1800" dirty="0"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10</a:t>
            </a:fld>
            <a:endParaRPr lang="en" dirty="0">
              <a:latin typeface="Rockwell" panose="02060603020205020403" pitchFamily="18" charset="0"/>
            </a:endParaRPr>
          </a:p>
        </p:txBody>
      </p:sp>
      <p:sp>
        <p:nvSpPr>
          <p:cNvPr id="7" name="Google Shape;435;p42">
            <a:extLst>
              <a:ext uri="{FF2B5EF4-FFF2-40B4-BE49-F238E27FC236}">
                <a16:creationId xmlns:a16="http://schemas.microsoft.com/office/drawing/2014/main" id="{180A5B84-9C54-4B5E-A7BD-689970B3C855}"/>
              </a:ext>
            </a:extLst>
          </p:cNvPr>
          <p:cNvSpPr/>
          <p:nvPr/>
        </p:nvSpPr>
        <p:spPr>
          <a:xfrm>
            <a:off x="680275" y="1509455"/>
            <a:ext cx="3820800" cy="1439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9525" dir="5340000" algn="bl" rotWithShape="0">
              <a:schemeClr val="dk1">
                <a:alpha val="21000"/>
              </a:schemeClr>
            </a:outerShdw>
          </a:effectLst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  <a:ea typeface="Oxygen"/>
                <a:cs typeface="Oxygen"/>
                <a:sym typeface="Oxygen"/>
              </a:rPr>
              <a:t>Adding or Modifying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ckwell" panose="02060603020205020403" pitchFamily="18" charset="0"/>
                <a:ea typeface="Oxygen"/>
                <a:cs typeface="Oxygen"/>
                <a:sym typeface="Oxygen"/>
              </a:rPr>
              <a:t>Add new data to the database,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ckwell" panose="02060603020205020403" pitchFamily="18" charset="0"/>
                <a:ea typeface="Oxygen"/>
                <a:cs typeface="Oxygen"/>
                <a:sym typeface="Oxygen"/>
              </a:rPr>
              <a:t>Perform an INSERT in the injected 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</p:txBody>
      </p:sp>
      <p:sp>
        <p:nvSpPr>
          <p:cNvPr id="8" name="Google Shape;436;p42">
            <a:extLst>
              <a:ext uri="{FF2B5EF4-FFF2-40B4-BE49-F238E27FC236}">
                <a16:creationId xmlns:a16="http://schemas.microsoft.com/office/drawing/2014/main" id="{F660CF9A-56A6-4947-829C-E1DB04140AD0}"/>
              </a:ext>
            </a:extLst>
          </p:cNvPr>
          <p:cNvSpPr/>
          <p:nvPr/>
        </p:nvSpPr>
        <p:spPr>
          <a:xfrm>
            <a:off x="4659101" y="1509455"/>
            <a:ext cx="3820800" cy="1439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9525" dir="5340000" algn="bl" rotWithShape="0">
              <a:schemeClr val="dk1">
                <a:alpha val="21000"/>
              </a:schemeClr>
            </a:outerShdw>
          </a:effectLst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Oxygen"/>
                <a:cs typeface="Oxygen"/>
                <a:sym typeface="Oxygen"/>
              </a:rPr>
              <a:t>Bypassing authentication</a:t>
            </a:r>
          </a:p>
          <a:p>
            <a:pPr algn="r">
              <a:buClr>
                <a:schemeClr val="dk1"/>
              </a:buClr>
              <a:buSzPts val="1100"/>
            </a:pPr>
            <a:r>
              <a:rPr lang="en-IN" sz="1000" dirty="0">
                <a:solidFill>
                  <a:schemeClr val="dk1"/>
                </a:solidFill>
                <a:latin typeface="Rockwell" panose="02060603020205020403" pitchFamily="18" charset="0"/>
              </a:rPr>
              <a:t>Alter passwords or permissions</a:t>
            </a:r>
          </a:p>
        </p:txBody>
      </p:sp>
      <p:sp>
        <p:nvSpPr>
          <p:cNvPr id="9" name="Google Shape;437;p42">
            <a:extLst>
              <a:ext uri="{FF2B5EF4-FFF2-40B4-BE49-F238E27FC236}">
                <a16:creationId xmlns:a16="http://schemas.microsoft.com/office/drawing/2014/main" id="{DE7DEB18-3C16-4643-89DB-1CFF0649B151}"/>
              </a:ext>
            </a:extLst>
          </p:cNvPr>
          <p:cNvSpPr/>
          <p:nvPr/>
        </p:nvSpPr>
        <p:spPr>
          <a:xfrm>
            <a:off x="680275" y="3106786"/>
            <a:ext cx="3820800" cy="1439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9525" dir="5340000" algn="bl" rotWithShape="0">
              <a:schemeClr val="dk1">
                <a:alpha val="21000"/>
              </a:schemeClr>
            </a:outerShdw>
          </a:effectLst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Oxygen"/>
                <a:cs typeface="Oxygen"/>
                <a:sym typeface="Oxygen"/>
              </a:rPr>
              <a:t>Determining database schema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  <a:latin typeface="Rockwell" panose="02060603020205020403" pitchFamily="18" charset="0"/>
              </a:rPr>
              <a:t>Modify stored procedures, functions, or other database schemas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</p:txBody>
      </p:sp>
      <p:sp>
        <p:nvSpPr>
          <p:cNvPr id="10" name="Google Shape;438;p42">
            <a:extLst>
              <a:ext uri="{FF2B5EF4-FFF2-40B4-BE49-F238E27FC236}">
                <a16:creationId xmlns:a16="http://schemas.microsoft.com/office/drawing/2014/main" id="{9778B66E-46A3-4D85-86C2-588570773452}"/>
              </a:ext>
            </a:extLst>
          </p:cNvPr>
          <p:cNvSpPr/>
          <p:nvPr/>
        </p:nvSpPr>
        <p:spPr>
          <a:xfrm>
            <a:off x="4659101" y="3106786"/>
            <a:ext cx="3820800" cy="1439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9525" dir="5340000" algn="bl" rotWithShape="0">
              <a:schemeClr val="dk1">
                <a:alpha val="21000"/>
              </a:schemeClr>
            </a:outerShdw>
          </a:effectLst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accent6"/>
                </a:solidFill>
                <a:latin typeface="Rockwell" panose="02060603020205020403" pitchFamily="18" charset="0"/>
                <a:ea typeface="Oxygen"/>
                <a:cs typeface="Oxygen"/>
                <a:sym typeface="Oxygen"/>
              </a:rPr>
              <a:t>Extracting data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Rockwell" panose="02060603020205020403" pitchFamily="18" charset="0"/>
              </a:rPr>
              <a:t>Existing database or server objects, such as tables or users details</a:t>
            </a:r>
            <a:endParaRPr lang="en-US" sz="1000" dirty="0">
              <a:solidFill>
                <a:schemeClr val="dk1"/>
              </a:solidFill>
              <a:latin typeface="Rockwell" panose="02060603020205020403" pitchFamily="18" charset="0"/>
              <a:sym typeface="Oxyge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</p:txBody>
      </p:sp>
      <p:sp>
        <p:nvSpPr>
          <p:cNvPr id="11" name="Google Shape;439;p42">
            <a:extLst>
              <a:ext uri="{FF2B5EF4-FFF2-40B4-BE49-F238E27FC236}">
                <a16:creationId xmlns:a16="http://schemas.microsoft.com/office/drawing/2014/main" id="{D1F3EC1D-2276-47AF-9451-ECC9FC7D6C64}"/>
              </a:ext>
            </a:extLst>
          </p:cNvPr>
          <p:cNvSpPr/>
          <p:nvPr/>
        </p:nvSpPr>
        <p:spPr>
          <a:xfrm>
            <a:off x="3404267" y="1850076"/>
            <a:ext cx="2195700" cy="2195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40;p42">
            <a:extLst>
              <a:ext uri="{FF2B5EF4-FFF2-40B4-BE49-F238E27FC236}">
                <a16:creationId xmlns:a16="http://schemas.microsoft.com/office/drawing/2014/main" id="{1E378C4C-AE6C-4BFA-BF01-794DB6EFF99C}"/>
              </a:ext>
            </a:extLst>
          </p:cNvPr>
          <p:cNvSpPr/>
          <p:nvPr/>
        </p:nvSpPr>
        <p:spPr>
          <a:xfrm rot="5400000">
            <a:off x="3562412" y="1850076"/>
            <a:ext cx="2195700" cy="2195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41;p42">
            <a:extLst>
              <a:ext uri="{FF2B5EF4-FFF2-40B4-BE49-F238E27FC236}">
                <a16:creationId xmlns:a16="http://schemas.microsoft.com/office/drawing/2014/main" id="{E36A919B-CCA5-4916-8495-014C3188A075}"/>
              </a:ext>
            </a:extLst>
          </p:cNvPr>
          <p:cNvSpPr/>
          <p:nvPr/>
        </p:nvSpPr>
        <p:spPr>
          <a:xfrm rot="10800000">
            <a:off x="3562412" y="2009466"/>
            <a:ext cx="2195700" cy="2195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42;p42">
            <a:extLst>
              <a:ext uri="{FF2B5EF4-FFF2-40B4-BE49-F238E27FC236}">
                <a16:creationId xmlns:a16="http://schemas.microsoft.com/office/drawing/2014/main" id="{E825D27E-67C6-4A41-B1CF-D0490B1AD582}"/>
              </a:ext>
            </a:extLst>
          </p:cNvPr>
          <p:cNvSpPr/>
          <p:nvPr/>
        </p:nvSpPr>
        <p:spPr>
          <a:xfrm rot="-5400000">
            <a:off x="3404267" y="2009466"/>
            <a:ext cx="2195700" cy="2195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43;p42">
            <a:extLst>
              <a:ext uri="{FF2B5EF4-FFF2-40B4-BE49-F238E27FC236}">
                <a16:creationId xmlns:a16="http://schemas.microsoft.com/office/drawing/2014/main" id="{14A6DE2C-4FE1-42DA-95FD-356E1B5A7411}"/>
              </a:ext>
            </a:extLst>
          </p:cNvPr>
          <p:cNvSpPr/>
          <p:nvPr/>
        </p:nvSpPr>
        <p:spPr>
          <a:xfrm>
            <a:off x="3786188" y="2308054"/>
            <a:ext cx="398442" cy="375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ckwell" panose="02060603020205020403" pitchFamily="18" charset="0"/>
              </a:rPr>
              <a:t>A</a:t>
            </a:r>
            <a:endParaRPr b="1" i="0" dirty="0">
              <a:ln>
                <a:noFill/>
              </a:ln>
              <a:solidFill>
                <a:schemeClr val="lt1"/>
              </a:solidFill>
              <a:latin typeface="Rockwell" panose="02060603020205020403" pitchFamily="18" charset="0"/>
            </a:endParaRPr>
          </a:p>
        </p:txBody>
      </p:sp>
      <p:sp>
        <p:nvSpPr>
          <p:cNvPr id="16" name="Google Shape;444;p42">
            <a:extLst>
              <a:ext uri="{FF2B5EF4-FFF2-40B4-BE49-F238E27FC236}">
                <a16:creationId xmlns:a16="http://schemas.microsoft.com/office/drawing/2014/main" id="{CCF5754E-AD25-4A4E-9A6A-BE3283EC08B7}"/>
              </a:ext>
            </a:extLst>
          </p:cNvPr>
          <p:cNvSpPr/>
          <p:nvPr/>
        </p:nvSpPr>
        <p:spPr>
          <a:xfrm>
            <a:off x="4832273" y="2315066"/>
            <a:ext cx="325515" cy="36464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ockwell" panose="02060603020205020403" pitchFamily="18" charset="0"/>
              </a:rPr>
              <a:t>B</a:t>
            </a:r>
            <a:endParaRPr b="1" i="0" dirty="0">
              <a:ln>
                <a:noFill/>
              </a:ln>
              <a:solidFill>
                <a:schemeClr val="lt1"/>
              </a:solidFill>
              <a:latin typeface="Rockwell" panose="02060603020205020403" pitchFamily="18" charset="0"/>
            </a:endParaRPr>
          </a:p>
        </p:txBody>
      </p:sp>
      <p:sp>
        <p:nvSpPr>
          <p:cNvPr id="17" name="Google Shape;445;p42">
            <a:extLst>
              <a:ext uri="{FF2B5EF4-FFF2-40B4-BE49-F238E27FC236}">
                <a16:creationId xmlns:a16="http://schemas.microsoft.com/office/drawing/2014/main" id="{A17D69A2-B304-4DDD-AC5B-2201F3AC4749}"/>
              </a:ext>
            </a:extLst>
          </p:cNvPr>
          <p:cNvSpPr/>
          <p:nvPr/>
        </p:nvSpPr>
        <p:spPr>
          <a:xfrm>
            <a:off x="3878322" y="3313028"/>
            <a:ext cx="372507" cy="375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ckwell" panose="02060603020205020403" pitchFamily="18" charset="0"/>
              </a:rPr>
              <a:t>D</a:t>
            </a:r>
            <a:endParaRPr b="1" i="0" dirty="0">
              <a:ln>
                <a:noFill/>
              </a:ln>
              <a:solidFill>
                <a:schemeClr val="lt1"/>
              </a:solidFill>
              <a:latin typeface="Rockwell" panose="02060603020205020403" pitchFamily="18" charset="0"/>
            </a:endParaRPr>
          </a:p>
        </p:txBody>
      </p:sp>
      <p:sp>
        <p:nvSpPr>
          <p:cNvPr id="18" name="Google Shape;446;p42">
            <a:extLst>
              <a:ext uri="{FF2B5EF4-FFF2-40B4-BE49-F238E27FC236}">
                <a16:creationId xmlns:a16="http://schemas.microsoft.com/office/drawing/2014/main" id="{8ED16A8C-D078-4192-B508-E45C8F1CD033}"/>
              </a:ext>
            </a:extLst>
          </p:cNvPr>
          <p:cNvSpPr/>
          <p:nvPr/>
        </p:nvSpPr>
        <p:spPr>
          <a:xfrm>
            <a:off x="4936059" y="3320040"/>
            <a:ext cx="341091" cy="36464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ockwell" panose="02060603020205020403" pitchFamily="18" charset="0"/>
              </a:rPr>
              <a:t>E</a:t>
            </a:r>
            <a:endParaRPr b="1" i="0" dirty="0">
              <a:ln>
                <a:noFill/>
              </a:ln>
              <a:solidFill>
                <a:schemeClr val="lt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8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4100512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latin typeface="Rockwell" panose="02060603020205020403" pitchFamily="18" charset="0"/>
              </a:rPr>
              <a:t>SQL injection tools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5"/>
            <a:ext cx="8415337" cy="38170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400" b="1" i="0" dirty="0" err="1"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SQLMap</a:t>
            </a:r>
            <a:r>
              <a:rPr lang="en-US" sz="1400" b="0" i="0" dirty="0">
                <a:solidFill>
                  <a:srgbClr val="2A3744"/>
                </a:solidFill>
                <a:effectLst/>
                <a:latin typeface="Rockwell" panose="02060603020205020403" pitchFamily="18" charset="0"/>
              </a:rPr>
              <a:t> - </a:t>
            </a:r>
            <a:r>
              <a:rPr lang="en-US" sz="1400" dirty="0">
                <a:solidFill>
                  <a:srgbClr val="2A3744"/>
                </a:solidFill>
                <a:latin typeface="Rockwell" panose="02060603020205020403" pitchFamily="18" charset="0"/>
              </a:rPr>
              <a:t>This tool makes it easy to exploit the SQL injection vulnerability of a web application and take over the database server.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endParaRPr lang="en-US" sz="1400" b="0" i="0" dirty="0">
              <a:solidFill>
                <a:srgbClr val="2A3744"/>
              </a:solidFill>
              <a:effectLst/>
              <a:latin typeface="Rockwell" panose="02060603020205020403" pitchFamily="18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sz="14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SQLSus</a:t>
            </a:r>
            <a:r>
              <a:rPr lang="en-IN" sz="1400" b="0" i="0" dirty="0">
                <a:solidFill>
                  <a:srgbClr val="2A3744"/>
                </a:solidFill>
                <a:effectLst/>
                <a:latin typeface="Rockwell" panose="02060603020205020403" pitchFamily="18" charset="0"/>
              </a:rPr>
              <a:t> - </a:t>
            </a:r>
            <a:r>
              <a:rPr lang="en-US" sz="1400" b="0" i="0" dirty="0" err="1">
                <a:solidFill>
                  <a:srgbClr val="2A3744"/>
                </a:solidFill>
                <a:effectLst/>
                <a:latin typeface="Rockwell" panose="02060603020205020403" pitchFamily="18" charset="0"/>
              </a:rPr>
              <a:t>SQLSus</a:t>
            </a:r>
            <a:r>
              <a:rPr lang="en-US" sz="1400" b="0" i="0" dirty="0">
                <a:solidFill>
                  <a:srgbClr val="2A3744"/>
                </a:solidFill>
                <a:effectLst/>
                <a:latin typeface="Rockwell" panose="02060603020205020403" pitchFamily="18" charset="0"/>
              </a:rPr>
              <a:t> is another open source SQL injection tool and is basically a MySQL injection and takeover tool.</a:t>
            </a:r>
            <a:endParaRPr lang="en-IN" sz="1400" b="0" i="0" dirty="0">
              <a:solidFill>
                <a:srgbClr val="2A3744"/>
              </a:solidFill>
              <a:effectLst/>
              <a:latin typeface="Rockwell" panose="02060603020205020403" pitchFamily="18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endParaRPr lang="en-IN" sz="1400" b="0" i="0" dirty="0">
              <a:solidFill>
                <a:srgbClr val="2A3744"/>
              </a:solidFill>
              <a:effectLst/>
              <a:latin typeface="Rockwell" panose="02060603020205020403" pitchFamily="18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sz="1400" b="1" i="0" dirty="0" err="1">
                <a:solidFill>
                  <a:srgbClr val="00334A"/>
                </a:solidFill>
                <a:effectLst/>
                <a:latin typeface="Rockwell" panose="02060603020205020403" pitchFamily="18" charset="0"/>
              </a:rPr>
              <a:t>SQLninja</a:t>
            </a:r>
            <a:r>
              <a:rPr lang="en-IN" sz="1400" b="1" i="0" dirty="0">
                <a:solidFill>
                  <a:srgbClr val="00334A"/>
                </a:solidFill>
                <a:effectLst/>
                <a:latin typeface="Rockwell" panose="02060603020205020403" pitchFamily="18" charset="0"/>
              </a:rPr>
              <a:t> -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Rockwell" panose="02060603020205020403" pitchFamily="18" charset="0"/>
              </a:rPr>
              <a:t>SQLninja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Rockwell" panose="02060603020205020403" pitchFamily="18" charset="0"/>
              </a:rPr>
              <a:t> is a SQL injection tool that exploits web applications that use a SQL server as a database server. 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endParaRPr lang="en-US" sz="1400" b="0" i="0" dirty="0">
              <a:solidFill>
                <a:srgbClr val="212529"/>
              </a:solidFill>
              <a:effectLst/>
              <a:latin typeface="Rockwell" panose="02060603020205020403" pitchFamily="18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sz="1400" b="1" i="0" dirty="0">
                <a:solidFill>
                  <a:srgbClr val="00334A"/>
                </a:solidFill>
                <a:effectLst/>
                <a:latin typeface="Rockwell" panose="02060603020205020403" pitchFamily="18" charset="0"/>
              </a:rPr>
              <a:t>Safe3 SQL injector -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Rockwell" panose="02060603020205020403" pitchFamily="18" charset="0"/>
              </a:rPr>
              <a:t>Like other SQL injection tools, it also makes the SQL injection process automatic and helps attackers in gaining the access to a remote SQL server by exploiting the SQL injection vulnerability.</a:t>
            </a:r>
            <a:endParaRPr lang="en-IN" sz="1400" b="1" i="0" dirty="0">
              <a:solidFill>
                <a:srgbClr val="00334A"/>
              </a:solidFill>
              <a:effectLst/>
              <a:latin typeface="Rockwell" panose="02060603020205020403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11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3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7" y="376086"/>
            <a:ext cx="5450681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Other Injection Attacks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12</a:t>
            </a:fld>
            <a:endParaRPr lang="en" dirty="0">
              <a:latin typeface="Rockwell" panose="02060603020205020403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F4265A-E0B6-4995-9B57-E1BBC4ECCF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0113324"/>
              </p:ext>
            </p:extLst>
          </p:nvPr>
        </p:nvGraphicFramePr>
        <p:xfrm>
          <a:off x="223935" y="1100138"/>
          <a:ext cx="8520015" cy="3503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19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4422112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Example Website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6"/>
            <a:ext cx="8415337" cy="3517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SQL injection involves –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13</a:t>
            </a:fld>
            <a:endParaRPr lang="en" dirty="0">
              <a:latin typeface="Rockwell" panose="02060603020205020403" pitchFamily="18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AEBCA55-3ACC-4298-9A93-2C8EEB0484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869094"/>
              </p:ext>
            </p:extLst>
          </p:nvPr>
        </p:nvGraphicFramePr>
        <p:xfrm>
          <a:off x="3219285" y="1701764"/>
          <a:ext cx="5185098" cy="289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Bitmap Image" r:id="rId4" imgW="7871400" imgH="4396680" progId="Paint.Picture">
                  <p:embed/>
                </p:oleObj>
              </mc:Choice>
              <mc:Fallback>
                <p:oleObj name="Bitmap Image" r:id="rId4" imgW="7871400" imgH="4396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9285" y="1701764"/>
                        <a:ext cx="5185098" cy="2896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21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8279606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An Example SQL Injection Attack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6"/>
            <a:ext cx="8415337" cy="3517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All Queries are Possible:–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sto MT" panose="02040603050505030304" pitchFamily="18" charset="0"/>
              </a:rPr>
              <a:t>SELECT * FROM `login` WHERE `user`=‘</a:t>
            </a:r>
            <a:r>
              <a:rPr lang="en-US" altLang="en-US" sz="1400" dirty="0">
                <a:solidFill>
                  <a:srgbClr val="FF0000"/>
                </a:solidFill>
                <a:latin typeface="Calisto MT" panose="02040603050505030304" pitchFamily="18" charset="0"/>
              </a:rPr>
              <a:t>’; INSERT INTO `login` ('</a:t>
            </a:r>
            <a:r>
              <a:rPr lang="en-US" altLang="en-US" sz="1400" dirty="0" err="1">
                <a:solidFill>
                  <a:srgbClr val="FF0000"/>
                </a:solidFill>
                <a:latin typeface="Calisto MT" panose="02040603050505030304" pitchFamily="18" charset="0"/>
              </a:rPr>
              <a:t>user','pass</a:t>
            </a:r>
            <a:r>
              <a:rPr lang="en-US" altLang="en-US" sz="1400" dirty="0">
                <a:solidFill>
                  <a:srgbClr val="FF0000"/>
                </a:solidFill>
                <a:latin typeface="Calisto MT" panose="02040603050505030304" pitchFamily="18" charset="0"/>
              </a:rPr>
              <a:t>') VALUES ('</a:t>
            </a:r>
            <a:r>
              <a:rPr lang="en-US" altLang="en-US" sz="1400" dirty="0" err="1">
                <a:solidFill>
                  <a:srgbClr val="FF0000"/>
                </a:solidFill>
                <a:latin typeface="Calisto MT" panose="02040603050505030304" pitchFamily="18" charset="0"/>
              </a:rPr>
              <a:t>haxor','whatever</a:t>
            </a:r>
            <a:r>
              <a:rPr lang="en-US" altLang="en-US" sz="1400" dirty="0">
                <a:solidFill>
                  <a:srgbClr val="FF0000"/>
                </a:solidFill>
                <a:latin typeface="Calisto MT" panose="02040603050505030304" pitchFamily="18" charset="0"/>
              </a:rPr>
              <a:t>');</a:t>
            </a:r>
            <a:r>
              <a:rPr lang="en-US" altLang="en-US" sz="1400" dirty="0">
                <a:solidFill>
                  <a:srgbClr val="553876"/>
                </a:solidFill>
                <a:latin typeface="Calisto MT" panose="02040603050505030304" pitchFamily="18" charset="0"/>
              </a:rPr>
              <a:t>--’ AND `pass`=‘’</a:t>
            </a:r>
            <a:endParaRPr lang="en-US" altLang="en-US" sz="1400" dirty="0">
              <a:solidFill>
                <a:srgbClr val="553876"/>
              </a:solidFill>
              <a:latin typeface="Rockwell" panose="02060603020205020403" pitchFamily="18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sto MT" panose="02040603050505030304" pitchFamily="18" charset="0"/>
              </a:rPr>
              <a:t>SELECT * FROM `login` WHERE `user`=‘</a:t>
            </a:r>
            <a:r>
              <a:rPr lang="en-US" altLang="en-US" sz="1400" dirty="0">
                <a:solidFill>
                  <a:srgbClr val="FF0000"/>
                </a:solidFill>
                <a:latin typeface="Calisto MT" panose="02040603050505030304" pitchFamily="18" charset="0"/>
              </a:rPr>
              <a:t>’; UPDATE `login` SET `pass`=‘pass123’ WHERE `user`=‘timbo317’;</a:t>
            </a:r>
            <a:r>
              <a:rPr lang="en-US" altLang="en-US" sz="1400" dirty="0">
                <a:solidFill>
                  <a:srgbClr val="553876"/>
                </a:solidFill>
                <a:latin typeface="Calisto MT" panose="02040603050505030304" pitchFamily="18" charset="0"/>
              </a:rPr>
              <a:t>--’ AND `pass`=‘’</a:t>
            </a:r>
            <a:endParaRPr lang="en-US" altLang="en-US" sz="1400" dirty="0">
              <a:solidFill>
                <a:srgbClr val="553876"/>
              </a:solidFill>
              <a:latin typeface="Rockwell" panose="02060603020205020403" pitchFamily="18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sto MT" panose="02040603050505030304" pitchFamily="18" charset="0"/>
              </a:rPr>
              <a:t>SELECT * FROM `login` WHERE `user`=‘’; </a:t>
            </a:r>
            <a:r>
              <a:rPr lang="en-US" altLang="en-US" sz="1400" dirty="0">
                <a:solidFill>
                  <a:srgbClr val="FF0000"/>
                </a:solidFill>
                <a:latin typeface="Calisto MT" panose="02040603050505030304" pitchFamily="18" charset="0"/>
              </a:rPr>
              <a:t>DROP TABLE `login`; </a:t>
            </a:r>
            <a:r>
              <a:rPr lang="en-US" altLang="en-US" sz="1400" dirty="0">
                <a:latin typeface="Calisto MT" panose="02040603050505030304" pitchFamily="18" charset="0"/>
              </a:rPr>
              <a:t>--’ AND  `pass`=‘’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Rockwell" panose="02060603020205020403" pitchFamily="18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14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18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8279606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A More Malicious Example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5"/>
            <a:ext cx="8415337" cy="38170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What if the attacker had instead entered:-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Rockwell" panose="02060603020205020403" pitchFamily="18" charset="0"/>
              </a:rPr>
              <a:t>input</a:t>
            </a:r>
            <a:r>
              <a:rPr lang="ja-JP" altLang="en-US" sz="1800" dirty="0">
                <a:latin typeface="Rockwell" panose="02060603020205020403" pitchFamily="18" charset="0"/>
              </a:rPr>
              <a:t>‘</a:t>
            </a:r>
            <a:r>
              <a:rPr lang="en-US" altLang="ja-JP" sz="1800" dirty="0">
                <a:latin typeface="Rockwell" panose="02060603020205020403" pitchFamily="18" charset="0"/>
              </a:rPr>
              <a:t>; DROP TABLE login; --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Results in the following SQL: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SELECT * FROM login WHERE user = </a:t>
            </a:r>
            <a:r>
              <a:rPr lang="ja-JP" altLang="en-US" sz="1800" dirty="0">
                <a:latin typeface="Rockwell" panose="02060603020205020403" pitchFamily="18" charset="0"/>
              </a:rPr>
              <a:t>‘</a:t>
            </a:r>
            <a:r>
              <a:rPr lang="en-US" altLang="ja-JP" sz="1800" dirty="0">
                <a:latin typeface="Rockwell" panose="02060603020205020403" pitchFamily="18" charset="0"/>
              </a:rPr>
              <a:t> </a:t>
            </a:r>
            <a:r>
              <a:rPr lang="ja-JP" altLang="en-US" sz="1800" dirty="0">
                <a:latin typeface="Rockwell" panose="02060603020205020403" pitchFamily="18" charset="0"/>
              </a:rPr>
              <a:t>’</a:t>
            </a:r>
            <a:r>
              <a:rPr lang="en-US" altLang="ja-JP" sz="1800" dirty="0">
                <a:latin typeface="Rockwell" panose="02060603020205020403" pitchFamily="18" charset="0"/>
              </a:rPr>
              <a:t>; DROP TABLE login; --</a:t>
            </a:r>
            <a:r>
              <a:rPr lang="ja-JP" altLang="en-US" sz="1800" dirty="0">
                <a:latin typeface="Rockwell" panose="02060603020205020403" pitchFamily="18" charset="0"/>
              </a:rPr>
              <a:t>’</a:t>
            </a:r>
            <a:endParaRPr lang="en-US" altLang="ja-JP" sz="1800" dirty="0">
              <a:latin typeface="Rockwell" panose="020606030202050204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Note how comment (--) consumes the final quote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Causes the entire database to be deleted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Depends on knowledge of table 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This is sometimes exposed to the user in debug code called during a database error.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15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16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8279606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latin typeface="Rockwell" panose="02060603020205020403" pitchFamily="18" charset="0"/>
              </a:rPr>
              <a:t>C</a:t>
            </a:r>
            <a:r>
              <a:rPr lang="en" sz="3600" dirty="0">
                <a:latin typeface="Rockwell" panose="02060603020205020403" pitchFamily="18" charset="0"/>
              </a:rPr>
              <a:t>ommon SQL Injection URL Pattern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5"/>
            <a:ext cx="8415337" cy="38170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URL will not contain:-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ending with “--”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ending with “/*”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containing UNION, (ALL), SELECT statement and FROM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containing “</a:t>
            </a:r>
            <a:r>
              <a:rPr lang="en-US" altLang="en-US" sz="1800" dirty="0" err="1">
                <a:latin typeface="Rockwell" panose="02060603020205020403" pitchFamily="18" charset="0"/>
              </a:rPr>
              <a:t>Information_schema</a:t>
            </a:r>
            <a:r>
              <a:rPr lang="en-US" altLang="en-US" sz="1800" dirty="0">
                <a:latin typeface="Rockwell" panose="02060603020205020403" pitchFamily="18" charset="0"/>
              </a:rPr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containing “</a:t>
            </a:r>
            <a:r>
              <a:rPr lang="en-US" altLang="en-US" sz="1800" dirty="0" err="1">
                <a:latin typeface="Rockwell" panose="02060603020205020403" pitchFamily="18" charset="0"/>
              </a:rPr>
              <a:t>load_file</a:t>
            </a:r>
            <a:r>
              <a:rPr lang="en-US" altLang="en-US" sz="1800" dirty="0">
                <a:latin typeface="Rockwell" panose="02060603020205020403" pitchFamily="18" charset="0"/>
              </a:rPr>
              <a:t>”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16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31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8279606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Real World Example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17</a:t>
            </a:fld>
            <a:endParaRPr lang="en" dirty="0">
              <a:latin typeface="Rockwell" panose="02060603020205020403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04B6830-BFF9-4B21-93B0-13DDA196628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71489" y="1249364"/>
            <a:ext cx="778668" cy="436562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60527">
                <a:moveTo>
                  <a:pt x="0" y="0"/>
                </a:moveTo>
                <a:lnTo>
                  <a:pt x="960527" y="0"/>
                </a:lnTo>
                <a:lnTo>
                  <a:pt x="960527" y="696283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6200" indent="0" algn="ctr">
              <a:buNone/>
            </a:pPr>
            <a:r>
              <a:rPr lang="en-IN" sz="2000" b="1" dirty="0">
                <a:latin typeface="Bahnschrift Semi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E554F2CD-5EB4-4F43-8E44-FC7B9EAA5401}"/>
              </a:ext>
            </a:extLst>
          </p:cNvPr>
          <p:cNvSpPr txBox="1">
            <a:spLocks/>
          </p:cNvSpPr>
          <p:nvPr/>
        </p:nvSpPr>
        <p:spPr>
          <a:xfrm>
            <a:off x="1338261" y="1249364"/>
            <a:ext cx="7505699" cy="545061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  <a:gd name="connsiteX0" fmla="*/ 0 w 960527"/>
              <a:gd name="connsiteY0" fmla="*/ 0 h 994918"/>
              <a:gd name="connsiteX1" fmla="*/ 960527 w 960527"/>
              <a:gd name="connsiteY1" fmla="*/ 0 h 994918"/>
              <a:gd name="connsiteX2" fmla="*/ 960527 w 960527"/>
              <a:gd name="connsiteY2" fmla="*/ 994918 h 994918"/>
              <a:gd name="connsiteX3" fmla="*/ 696283 w 960527"/>
              <a:gd name="connsiteY3" fmla="*/ 960527 h 994918"/>
              <a:gd name="connsiteX4" fmla="*/ 0 w 960527"/>
              <a:gd name="connsiteY4" fmla="*/ 960527 h 994918"/>
              <a:gd name="connsiteX5" fmla="*/ 0 w 960527"/>
              <a:gd name="connsiteY5" fmla="*/ 0 h 99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94918">
                <a:moveTo>
                  <a:pt x="0" y="0"/>
                </a:moveTo>
                <a:lnTo>
                  <a:pt x="960527" y="0"/>
                </a:lnTo>
                <a:lnTo>
                  <a:pt x="960527" y="994918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76200" indent="0" algn="ctr">
              <a:buFont typeface="Oxygen Light"/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Fortnite is an online game with over 350 million users. In 2019, a SQL injection vulnerability was discovered which could let attackers access user accounts.</a:t>
            </a:r>
            <a:endParaRPr lang="en-IN" sz="1200" b="1" dirty="0">
              <a:latin typeface="Rockwell" panose="020606030202050204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CB6285B7-0A3A-48AB-80E5-32BDA2059E9F}"/>
              </a:ext>
            </a:extLst>
          </p:cNvPr>
          <p:cNvSpPr txBox="1">
            <a:spLocks/>
          </p:cNvSpPr>
          <p:nvPr/>
        </p:nvSpPr>
        <p:spPr>
          <a:xfrm>
            <a:off x="471489" y="2038501"/>
            <a:ext cx="778668" cy="436562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60527">
                <a:moveTo>
                  <a:pt x="0" y="0"/>
                </a:moveTo>
                <a:lnTo>
                  <a:pt x="960527" y="0"/>
                </a:lnTo>
                <a:lnTo>
                  <a:pt x="960527" y="696283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76200" indent="0" algn="ctr">
              <a:buFont typeface="Oxygen Light"/>
              <a:buNone/>
            </a:pPr>
            <a:r>
              <a:rPr lang="en-IN" sz="2000" b="1" dirty="0">
                <a:latin typeface="Bahnschrift Semi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11" name="Subtitle 6">
            <a:extLst>
              <a:ext uri="{FF2B5EF4-FFF2-40B4-BE49-F238E27FC236}">
                <a16:creationId xmlns:a16="http://schemas.microsoft.com/office/drawing/2014/main" id="{99E70274-C001-48A8-8384-2EDBF5224774}"/>
              </a:ext>
            </a:extLst>
          </p:cNvPr>
          <p:cNvSpPr txBox="1">
            <a:spLocks/>
          </p:cNvSpPr>
          <p:nvPr/>
        </p:nvSpPr>
        <p:spPr>
          <a:xfrm>
            <a:off x="471489" y="2830318"/>
            <a:ext cx="778668" cy="436562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60527">
                <a:moveTo>
                  <a:pt x="0" y="0"/>
                </a:moveTo>
                <a:lnTo>
                  <a:pt x="960527" y="0"/>
                </a:lnTo>
                <a:lnTo>
                  <a:pt x="960527" y="696283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76200" indent="0" algn="ctr">
              <a:buFont typeface="Oxygen Light"/>
              <a:buNone/>
            </a:pPr>
            <a:r>
              <a:rPr lang="en-IN" sz="2000" b="1" dirty="0">
                <a:latin typeface="Bahnschrift Semi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IN" sz="20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Subtitle 6">
            <a:extLst>
              <a:ext uri="{FF2B5EF4-FFF2-40B4-BE49-F238E27FC236}">
                <a16:creationId xmlns:a16="http://schemas.microsoft.com/office/drawing/2014/main" id="{CFFA4D31-AE57-44CB-877F-3E348ED8292E}"/>
              </a:ext>
            </a:extLst>
          </p:cNvPr>
          <p:cNvSpPr txBox="1">
            <a:spLocks/>
          </p:cNvSpPr>
          <p:nvPr/>
        </p:nvSpPr>
        <p:spPr>
          <a:xfrm>
            <a:off x="1338261" y="2821392"/>
            <a:ext cx="7505699" cy="452193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  <a:gd name="connsiteX0" fmla="*/ 0 w 960527"/>
              <a:gd name="connsiteY0" fmla="*/ 0 h 994918"/>
              <a:gd name="connsiteX1" fmla="*/ 960527 w 960527"/>
              <a:gd name="connsiteY1" fmla="*/ 0 h 994918"/>
              <a:gd name="connsiteX2" fmla="*/ 960527 w 960527"/>
              <a:gd name="connsiteY2" fmla="*/ 994918 h 994918"/>
              <a:gd name="connsiteX3" fmla="*/ 696283 w 960527"/>
              <a:gd name="connsiteY3" fmla="*/ 960527 h 994918"/>
              <a:gd name="connsiteX4" fmla="*/ 0 w 960527"/>
              <a:gd name="connsiteY4" fmla="*/ 960527 h 994918"/>
              <a:gd name="connsiteX5" fmla="*/ 0 w 960527"/>
              <a:gd name="connsiteY5" fmla="*/ 0 h 99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94918">
                <a:moveTo>
                  <a:pt x="0" y="0"/>
                </a:moveTo>
                <a:lnTo>
                  <a:pt x="960527" y="0"/>
                </a:lnTo>
                <a:lnTo>
                  <a:pt x="960527" y="994918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76200" indent="0" algn="ctr">
              <a:buFont typeface="Oxygen Light"/>
              <a:buNone/>
            </a:pPr>
            <a:r>
              <a:rPr lang="en-US" sz="1200" dirty="0">
                <a:solidFill>
                  <a:srgbClr val="000000"/>
                </a:solidFill>
                <a:latin typeface="Rockwell" panose="02060603020205020403" pitchFamily="18" charset="0"/>
              </a:rPr>
              <a:t>security researchers publicized that they were able to breach the website of Tesla using SQL injection, gain administrative privileges and steal user data.</a:t>
            </a:r>
            <a:endParaRPr lang="en-IN" sz="1200" dirty="0">
              <a:solidFill>
                <a:srgbClr val="000000"/>
              </a:solidFill>
              <a:latin typeface="Rockwell" panose="02060603020205020403" pitchFamily="18" charset="0"/>
            </a:endParaRPr>
          </a:p>
        </p:txBody>
      </p:sp>
      <p:sp>
        <p:nvSpPr>
          <p:cNvPr id="13" name="Subtitle 6">
            <a:extLst>
              <a:ext uri="{FF2B5EF4-FFF2-40B4-BE49-F238E27FC236}">
                <a16:creationId xmlns:a16="http://schemas.microsoft.com/office/drawing/2014/main" id="{83C8B193-0C20-4024-B7F3-6EDA41C30639}"/>
              </a:ext>
            </a:extLst>
          </p:cNvPr>
          <p:cNvSpPr txBox="1">
            <a:spLocks/>
          </p:cNvSpPr>
          <p:nvPr/>
        </p:nvSpPr>
        <p:spPr>
          <a:xfrm>
            <a:off x="471488" y="3526587"/>
            <a:ext cx="778668" cy="436562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60527">
                <a:moveTo>
                  <a:pt x="0" y="0"/>
                </a:moveTo>
                <a:lnTo>
                  <a:pt x="960527" y="0"/>
                </a:lnTo>
                <a:lnTo>
                  <a:pt x="960527" y="696283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76200" indent="0" algn="ctr">
              <a:buFont typeface="Oxygen Light"/>
              <a:buNone/>
            </a:pPr>
            <a:r>
              <a:rPr lang="en-IN" sz="2000" b="1" dirty="0">
                <a:latin typeface="Bahnschrift Semi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2012</a:t>
            </a:r>
          </a:p>
        </p:txBody>
      </p:sp>
      <p:sp>
        <p:nvSpPr>
          <p:cNvPr id="14" name="Subtitle 6">
            <a:extLst>
              <a:ext uri="{FF2B5EF4-FFF2-40B4-BE49-F238E27FC236}">
                <a16:creationId xmlns:a16="http://schemas.microsoft.com/office/drawing/2014/main" id="{2DEA4688-0E9C-4E0B-B808-E823BD8D8121}"/>
              </a:ext>
            </a:extLst>
          </p:cNvPr>
          <p:cNvSpPr txBox="1">
            <a:spLocks/>
          </p:cNvSpPr>
          <p:nvPr/>
        </p:nvSpPr>
        <p:spPr>
          <a:xfrm>
            <a:off x="1338261" y="3525247"/>
            <a:ext cx="7505699" cy="452193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  <a:gd name="connsiteX0" fmla="*/ 0 w 960527"/>
              <a:gd name="connsiteY0" fmla="*/ 0 h 994918"/>
              <a:gd name="connsiteX1" fmla="*/ 960527 w 960527"/>
              <a:gd name="connsiteY1" fmla="*/ 0 h 994918"/>
              <a:gd name="connsiteX2" fmla="*/ 960527 w 960527"/>
              <a:gd name="connsiteY2" fmla="*/ 994918 h 994918"/>
              <a:gd name="connsiteX3" fmla="*/ 696283 w 960527"/>
              <a:gd name="connsiteY3" fmla="*/ 960527 h 994918"/>
              <a:gd name="connsiteX4" fmla="*/ 0 w 960527"/>
              <a:gd name="connsiteY4" fmla="*/ 960527 h 994918"/>
              <a:gd name="connsiteX5" fmla="*/ 0 w 960527"/>
              <a:gd name="connsiteY5" fmla="*/ 0 h 99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94918">
                <a:moveTo>
                  <a:pt x="0" y="0"/>
                </a:moveTo>
                <a:lnTo>
                  <a:pt x="960527" y="0"/>
                </a:lnTo>
                <a:lnTo>
                  <a:pt x="960527" y="994918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76200" indent="0" algn="ctr">
              <a:buNone/>
            </a:pPr>
            <a:r>
              <a:rPr lang="en-US" altLang="en-US" sz="1200" dirty="0">
                <a:solidFill>
                  <a:srgbClr val="000000"/>
                </a:solidFill>
                <a:latin typeface="Rockwell" panose="02060603020205020403" pitchFamily="18" charset="0"/>
              </a:rPr>
              <a:t>LinkedIn.com leaked 6.5 million user credentials.  A class action lawsuit alleges that the attack was  accomplished with SQL injection.</a:t>
            </a:r>
          </a:p>
        </p:txBody>
      </p:sp>
      <p:sp>
        <p:nvSpPr>
          <p:cNvPr id="15" name="Subtitle 6">
            <a:extLst>
              <a:ext uri="{FF2B5EF4-FFF2-40B4-BE49-F238E27FC236}">
                <a16:creationId xmlns:a16="http://schemas.microsoft.com/office/drawing/2014/main" id="{41B83E8F-E619-4C42-9F20-DAD99183940D}"/>
              </a:ext>
            </a:extLst>
          </p:cNvPr>
          <p:cNvSpPr txBox="1">
            <a:spLocks/>
          </p:cNvSpPr>
          <p:nvPr/>
        </p:nvSpPr>
        <p:spPr>
          <a:xfrm>
            <a:off x="1338261" y="2038501"/>
            <a:ext cx="7505699" cy="545061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  <a:gd name="connsiteX0" fmla="*/ 0 w 960527"/>
              <a:gd name="connsiteY0" fmla="*/ 0 h 994918"/>
              <a:gd name="connsiteX1" fmla="*/ 960527 w 960527"/>
              <a:gd name="connsiteY1" fmla="*/ 0 h 994918"/>
              <a:gd name="connsiteX2" fmla="*/ 960527 w 960527"/>
              <a:gd name="connsiteY2" fmla="*/ 994918 h 994918"/>
              <a:gd name="connsiteX3" fmla="*/ 696283 w 960527"/>
              <a:gd name="connsiteY3" fmla="*/ 960527 h 994918"/>
              <a:gd name="connsiteX4" fmla="*/ 0 w 960527"/>
              <a:gd name="connsiteY4" fmla="*/ 960527 h 994918"/>
              <a:gd name="connsiteX5" fmla="*/ 0 w 960527"/>
              <a:gd name="connsiteY5" fmla="*/ 0 h 99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94918">
                <a:moveTo>
                  <a:pt x="0" y="0"/>
                </a:moveTo>
                <a:lnTo>
                  <a:pt x="960527" y="0"/>
                </a:lnTo>
                <a:lnTo>
                  <a:pt x="960527" y="994918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76200" indent="0" algn="ctr">
              <a:buFont typeface="Oxygen Light"/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a SQL injection vulnerability was found in Cisco Prime License Manager. The vulnerability allowed attackers to gain shell access to systems on which the license manager was deployed.</a:t>
            </a:r>
            <a:endParaRPr lang="en-IN" sz="1200" b="1" dirty="0">
              <a:latin typeface="Rockwell" panose="020606030202050204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FB0743A9-8816-4E55-A99D-C0C13EFA94BD}"/>
              </a:ext>
            </a:extLst>
          </p:cNvPr>
          <p:cNvSpPr txBox="1">
            <a:spLocks/>
          </p:cNvSpPr>
          <p:nvPr/>
        </p:nvSpPr>
        <p:spPr>
          <a:xfrm>
            <a:off x="471489" y="4222856"/>
            <a:ext cx="778668" cy="436562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60527">
                <a:moveTo>
                  <a:pt x="0" y="0"/>
                </a:moveTo>
                <a:lnTo>
                  <a:pt x="960527" y="0"/>
                </a:lnTo>
                <a:lnTo>
                  <a:pt x="960527" y="696283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76200" indent="0" algn="ctr">
              <a:buFont typeface="Oxygen Light"/>
              <a:buNone/>
            </a:pPr>
            <a:r>
              <a:rPr lang="en-IN" sz="2000" b="1" dirty="0">
                <a:latin typeface="Bahnschrift Semi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2009</a:t>
            </a:r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id="{E1B48983-9106-40B1-A044-1818E6C9EE74}"/>
              </a:ext>
            </a:extLst>
          </p:cNvPr>
          <p:cNvSpPr txBox="1">
            <a:spLocks/>
          </p:cNvSpPr>
          <p:nvPr/>
        </p:nvSpPr>
        <p:spPr>
          <a:xfrm>
            <a:off x="1338262" y="4222856"/>
            <a:ext cx="7505699" cy="452193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  <a:gd name="connsiteX0" fmla="*/ 0 w 960527"/>
              <a:gd name="connsiteY0" fmla="*/ 0 h 994918"/>
              <a:gd name="connsiteX1" fmla="*/ 960527 w 960527"/>
              <a:gd name="connsiteY1" fmla="*/ 0 h 994918"/>
              <a:gd name="connsiteX2" fmla="*/ 960527 w 960527"/>
              <a:gd name="connsiteY2" fmla="*/ 994918 h 994918"/>
              <a:gd name="connsiteX3" fmla="*/ 696283 w 960527"/>
              <a:gd name="connsiteY3" fmla="*/ 960527 h 994918"/>
              <a:gd name="connsiteX4" fmla="*/ 0 w 960527"/>
              <a:gd name="connsiteY4" fmla="*/ 960527 h 994918"/>
              <a:gd name="connsiteX5" fmla="*/ 0 w 960527"/>
              <a:gd name="connsiteY5" fmla="*/ 0 h 99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94918">
                <a:moveTo>
                  <a:pt x="0" y="0"/>
                </a:moveTo>
                <a:lnTo>
                  <a:pt x="960527" y="0"/>
                </a:lnTo>
                <a:lnTo>
                  <a:pt x="960527" y="994918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76200" indent="0" algn="ctr">
              <a:buNone/>
            </a:pPr>
            <a:r>
              <a:rPr lang="en-US" altLang="en-US" sz="1200" dirty="0">
                <a:solidFill>
                  <a:srgbClr val="000000"/>
                </a:solidFill>
                <a:latin typeface="Rockwell" panose="02060603020205020403" pitchFamily="18" charset="0"/>
              </a:rPr>
              <a:t>The United States Justice Department charged an American citizen Albert Gonzalez and two unnamed Russians with the theft of 130 million credit card numbers using an SQL injection attack.</a:t>
            </a:r>
          </a:p>
        </p:txBody>
      </p:sp>
    </p:spTree>
    <p:extLst>
      <p:ext uri="{BB962C8B-B14F-4D97-AF65-F5344CB8AC3E}">
        <p14:creationId xmlns:p14="http://schemas.microsoft.com/office/powerpoint/2010/main" val="256203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8279606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600" dirty="0">
                <a:latin typeface="Rockwell" panose="02060603020205020403" pitchFamily="18" charset="0"/>
              </a:rPr>
              <a:t>How does this prevent an attack?</a:t>
            </a:r>
            <a:endParaRPr lang="en-IN"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5"/>
            <a:ext cx="8415337" cy="38170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The root cause of SQL injection vulnerabilities is insufficient input validation.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The SQL statement you pass to prepare is parsed and compiled by the database server.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By specifying parameters (either a ? or a named parameter like :name) you tell the database engine what to filter 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Don’t store password in plain text in the DB </a:t>
            </a:r>
          </a:p>
          <a:p>
            <a:pPr marL="76200" indent="0">
              <a:buNone/>
            </a:pPr>
            <a:r>
              <a:rPr lang="en-US" altLang="en-US" sz="1800" dirty="0">
                <a:latin typeface="Rockwell" panose="02060603020205020403" pitchFamily="18" charset="0"/>
              </a:rPr>
              <a:t>	- salt them and hash them</a:t>
            </a:r>
          </a:p>
          <a:p>
            <a:pPr marL="76200" indent="0">
              <a:buNone/>
            </a:pPr>
            <a:endParaRPr lang="en-US" altLang="en-US" sz="18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18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8279606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Rockwell" panose="02060603020205020403" pitchFamily="18" charset="0"/>
              </a:rPr>
              <a:t>More Defense </a:t>
            </a:r>
            <a:endParaRPr lang="en-IN"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5"/>
            <a:ext cx="8415337" cy="38170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Check syntax of input for validity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Many classes of input have fixed languages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Verify that the input is a valid string in the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Exclude quotes and semicolons </a:t>
            </a:r>
          </a:p>
          <a:p>
            <a:pPr marL="533400" lvl="1" indent="0">
              <a:buNone/>
            </a:pPr>
            <a:endParaRPr lang="en-US" altLang="en-US" sz="1800" dirty="0">
              <a:latin typeface="Rockwell" panose="02060603020205020403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By specifying Have length limits on input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Many SQL injection attacks depend on entering long strings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1800" dirty="0">
              <a:latin typeface="Rockwell" panose="02060603020205020403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Code reviews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19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0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ctrTitle" idx="4294967295"/>
          </p:nvPr>
        </p:nvSpPr>
        <p:spPr>
          <a:xfrm>
            <a:off x="855300" y="1322588"/>
            <a:ext cx="3395100" cy="7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  <a:latin typeface="Rockwell" panose="02060603020205020403" pitchFamily="18" charset="0"/>
              </a:rPr>
              <a:t>Hello!</a:t>
            </a:r>
            <a:endParaRPr sz="6000" dirty="0">
              <a:solidFill>
                <a:schemeClr val="lt1"/>
              </a:solidFill>
              <a:latin typeface="Rockwell" panose="02060603020205020403" pitchFamily="18" charset="0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4294967295"/>
          </p:nvPr>
        </p:nvSpPr>
        <p:spPr>
          <a:xfrm>
            <a:off x="855300" y="2158613"/>
            <a:ext cx="33951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ckwell" panose="02060603020205020403" pitchFamily="18" charset="0"/>
                <a:ea typeface="Oxygen"/>
                <a:cs typeface="Oxygen"/>
                <a:sym typeface="Oxygen"/>
              </a:rPr>
              <a:t>I am Kedar Jadhav</a:t>
            </a:r>
            <a:endParaRPr dirty="0">
              <a:solidFill>
                <a:schemeClr val="lt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</p:txBody>
      </p:sp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509384EC-350D-4AC1-AC5B-59494A3EB72D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61036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2</a:t>
            </a:fld>
            <a:endParaRPr lang="en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8279606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Rockwell" panose="02060603020205020403" pitchFamily="18" charset="0"/>
              </a:rPr>
              <a:t>Least privilege</a:t>
            </a:r>
            <a:endParaRPr lang="en-IN"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5"/>
            <a:ext cx="8415337" cy="38170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To minimize the potential damage of a successful SQL injection attack, you should minimize the privilege assigned to every database accounts in your environment.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Do not assign DBA or admin type access rights to your application accounts.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Don’t run your DBMS as root or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Always enforce the constraint – Server side.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READ ONLY database access.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20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7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8279606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Rockwell" panose="02060603020205020403" pitchFamily="18" charset="0"/>
              </a:rPr>
              <a:t>Quick Fixes</a:t>
            </a:r>
            <a:endParaRPr lang="en-IN"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5"/>
            <a:ext cx="8415337" cy="38170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For companies that have a large setup or a lot of legacy code that will take a long time to audit and fix, put some SQL injection detection pattern in your Load Balancer itself.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Enable </a:t>
            </a:r>
            <a:r>
              <a:rPr lang="en-US" altLang="en-US" sz="1800" dirty="0" err="1">
                <a:latin typeface="Rockwell" panose="02060603020205020403" pitchFamily="18" charset="0"/>
              </a:rPr>
              <a:t>mod_security</a:t>
            </a:r>
            <a:r>
              <a:rPr lang="en-US" altLang="en-US" sz="1800" dirty="0">
                <a:latin typeface="Rockwell" panose="02060603020205020403" pitchFamily="18" charset="0"/>
              </a:rPr>
              <a:t> on Apache.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Run the RIPS scanner on your code for detecting vulnerabilities.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  <a:hlinkClick r:id="rId3"/>
              </a:rPr>
              <a:t>https://sourceforge.net/projects/rips-scanner/</a:t>
            </a:r>
            <a:endParaRPr lang="en-US" altLang="en-US" sz="1800" dirty="0">
              <a:latin typeface="Rockwell" panose="02060603020205020403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  <a:hlinkClick r:id="rId4"/>
              </a:rPr>
              <a:t>https://resources.infosecinstitute.com/topic/rips-finding-vulnerabilities-php-application/</a:t>
            </a:r>
            <a:endParaRPr lang="en-US" altLang="en-US" sz="18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21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79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ctrTitle" idx="4294967295"/>
          </p:nvPr>
        </p:nvSpPr>
        <p:spPr>
          <a:xfrm>
            <a:off x="855300" y="1322588"/>
            <a:ext cx="3395100" cy="7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  <a:latin typeface="Rockwell" panose="02060603020205020403" pitchFamily="18" charset="0"/>
              </a:rPr>
              <a:t>Thanks!</a:t>
            </a:r>
            <a:endParaRPr sz="6000" dirty="0">
              <a:solidFill>
                <a:schemeClr val="lt1"/>
              </a:solidFill>
              <a:latin typeface="Rockwell" panose="02060603020205020403" pitchFamily="18" charset="0"/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22</a:t>
            </a:fld>
            <a:endParaRPr dirty="0">
              <a:latin typeface="Rockwell" panose="02060603020205020403" pitchFamily="18" charset="0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7029450" y="2628900"/>
            <a:ext cx="2114550" cy="2116950"/>
          </a:xfrm>
          <a:prstGeom prst="leftArrow">
            <a:avLst>
              <a:gd name="adj1" fmla="val 64591"/>
              <a:gd name="adj2" fmla="val 55752"/>
            </a:avLst>
          </a:prstGeom>
          <a:solidFill>
            <a:schemeClr val="lt1"/>
          </a:solidFill>
          <a:ln>
            <a:noFill/>
          </a:ln>
          <a:effectLst>
            <a:outerShdw blurRad="57150" dist="9525" dir="1080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7825942" y="3246935"/>
            <a:ext cx="968377" cy="880879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4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30144" y="36660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Title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430144" y="1300163"/>
            <a:ext cx="6351656" cy="30432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Rockwell" panose="02060603020205020403" pitchFamily="18" charset="0"/>
              </a:rPr>
              <a:t>Basic of SQL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Rockwell" panose="02060603020205020403" pitchFamily="18" charset="0"/>
              </a:rPr>
              <a:t>SQL Injection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Rockwell" panose="02060603020205020403" pitchFamily="18" charset="0"/>
              </a:rPr>
              <a:t>SQL Injection Attack Types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Rockwell" panose="02060603020205020403" pitchFamily="18" charset="0"/>
              </a:rPr>
              <a:t>Example Website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Rockwell" panose="02060603020205020403" pitchFamily="18" charset="0"/>
              </a:rPr>
              <a:t>Real World Examples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Rockwell" panose="02060603020205020403" pitchFamily="18" charset="0"/>
              </a:rPr>
              <a:t>Prevention of SQL Injection Attack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endParaRPr lang="en" dirty="0">
              <a:latin typeface="Rockwell" panose="02060603020205020403" pitchFamily="18" charset="0"/>
            </a:endParaRPr>
          </a:p>
        </p:txBody>
      </p:sp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6706534F-3FBD-4D6E-9979-162D8FE7A41C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46747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3</a:t>
            </a:fld>
            <a:r>
              <a:rPr lang="en" dirty="0">
                <a:latin typeface="Rockwell" panose="02060603020205020403" pitchFamily="18" charset="0"/>
              </a:rPr>
              <a:t>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4422112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SQL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6"/>
            <a:ext cx="8415337" cy="3517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SQL (Structured Query Language) is a domain-specific language used in programming and designed for managing data held in a relational database management system (RDBMS).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SQL was initially developed at IBM by Donald D and Raymond F. Boyce in the early 1970s. It was created for getting access and modifying data held in databases.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The scope of SQL include data insert, query, update and delete, schema creation and modification and data access control.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sz="18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" name="Google Shape;78;p14">
            <a:extLst>
              <a:ext uri="{FF2B5EF4-FFF2-40B4-BE49-F238E27FC236}">
                <a16:creationId xmlns:a16="http://schemas.microsoft.com/office/drawing/2014/main" id="{42E2E319-3581-41EE-9209-78890F136D9D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3960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4</a:t>
            </a:fld>
            <a:endParaRPr lang="en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4422112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SQL Injection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6"/>
            <a:ext cx="8415337" cy="3517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Many web applications take user input from a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Often this user input is used literally in the construction of a SQL query submitted to a database. For example: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SELECT </a:t>
            </a:r>
            <a:r>
              <a:rPr lang="en-US" altLang="en-US" sz="1800" dirty="0" err="1">
                <a:latin typeface="Rockwell" panose="02060603020205020403" pitchFamily="18" charset="0"/>
              </a:rPr>
              <a:t>productdata</a:t>
            </a:r>
            <a:r>
              <a:rPr lang="en-US" altLang="en-US" sz="1800" dirty="0">
                <a:latin typeface="Rockwell" panose="02060603020205020403" pitchFamily="18" charset="0"/>
              </a:rPr>
              <a:t> FROM table WHERE  </a:t>
            </a:r>
            <a:r>
              <a:rPr lang="en-US" altLang="en-US" sz="1800" dirty="0" err="1">
                <a:latin typeface="Rockwell" panose="02060603020205020403" pitchFamily="18" charset="0"/>
              </a:rPr>
              <a:t>productname</a:t>
            </a:r>
            <a:r>
              <a:rPr lang="en-US" altLang="en-US" sz="1800" dirty="0">
                <a:latin typeface="Rockwell" panose="02060603020205020403" pitchFamily="18" charset="0"/>
              </a:rPr>
              <a:t> = </a:t>
            </a:r>
            <a:r>
              <a:rPr lang="en-US" altLang="en-US" sz="1800" dirty="0">
                <a:latin typeface="Rockwell" panose="02060603020205020403" pitchFamily="18" charset="0"/>
                <a:ea typeface="MS Gothic" panose="020B0609070205080204" pitchFamily="49" charset="-128"/>
              </a:rPr>
              <a:t>‘</a:t>
            </a:r>
            <a:r>
              <a:rPr lang="en-US" altLang="ja-JP" sz="1800" b="1" i="1" dirty="0">
                <a:latin typeface="Rockwell" panose="02060603020205020403" pitchFamily="18" charset="0"/>
              </a:rPr>
              <a:t>user input product name</a:t>
            </a:r>
            <a:r>
              <a:rPr lang="en-US" altLang="ja-JP" sz="1800" b="1" i="1" dirty="0">
                <a:latin typeface="Rockwell" panose="02060603020205020403" pitchFamily="18" charset="0"/>
                <a:ea typeface="MS Gothic" panose="020B0609070205080204" pitchFamily="49" charset="-128"/>
              </a:rPr>
              <a:t>’</a:t>
            </a:r>
            <a:r>
              <a:rPr lang="en-US" altLang="ja-JP" sz="1800" dirty="0">
                <a:latin typeface="Rockwell" panose="02060603020205020403" pitchFamily="18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A SQL injection attack involves placing SQL statements in the user input, there by gaining unauthorized access to databases in order to view or manipulate restricted data.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sz="18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5</a:t>
            </a:fld>
            <a:endParaRPr lang="en" dirty="0">
              <a:latin typeface="Rockwell" panose="020606030202050204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7A820-5389-4B6B-A292-F594BBD1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706" y="3586826"/>
            <a:ext cx="1878806" cy="12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6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4422112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SQL Injection Attack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6</a:t>
            </a:fld>
            <a:endParaRPr lang="en" dirty="0">
              <a:latin typeface="Rockwell" panose="020606030202050204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61214-3C43-4C24-AFB3-0CA353D77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925" y="1100139"/>
            <a:ext cx="4194331" cy="3248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09CC5-0703-49EE-97C4-AA91C955C9A1}"/>
              </a:ext>
            </a:extLst>
          </p:cNvPr>
          <p:cNvSpPr txBox="1"/>
          <p:nvPr/>
        </p:nvSpPr>
        <p:spPr>
          <a:xfrm>
            <a:off x="248126" y="4536581"/>
            <a:ext cx="8493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Rockwell" panose="02060603020205020403" pitchFamily="18" charset="0"/>
                <a:sym typeface="Oxygen Light"/>
              </a:rPr>
              <a:t>SQL injection vulnerabilities are the combining of data and code in dynamic SQL statement, error revelation, and the insufficient input validation.</a:t>
            </a:r>
            <a:endParaRPr lang="en-IN" sz="1200" dirty="0">
              <a:solidFill>
                <a:schemeClr val="dk1"/>
              </a:solidFill>
              <a:latin typeface="Rockwell" panose="02060603020205020403" pitchFamily="18" charset="0"/>
              <a:sym typeface="Oxygen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797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4422112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SQL Injection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6"/>
            <a:ext cx="8536781" cy="3517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US" sz="1800" dirty="0">
                <a:latin typeface="Rockwell" panose="02060603020205020403" pitchFamily="18" charset="0"/>
              </a:rPr>
              <a:t>Application security weakness that allows </a:t>
            </a:r>
          </a:p>
          <a:p>
            <a:pPr marL="76200" indent="0">
              <a:buNone/>
            </a:pPr>
            <a:r>
              <a:rPr lang="en-US" sz="1800" dirty="0">
                <a:latin typeface="Rockwell" panose="02060603020205020403" pitchFamily="18" charset="0"/>
              </a:rPr>
              <a:t>attackers to control an application’s </a:t>
            </a:r>
          </a:p>
          <a:p>
            <a:pPr marL="76200" indent="0">
              <a:buNone/>
            </a:pPr>
            <a:r>
              <a:rPr lang="en-US" sz="1800" dirty="0">
                <a:latin typeface="Rockwell" panose="02060603020205020403" pitchFamily="18" charset="0"/>
              </a:rPr>
              <a:t>database by</a:t>
            </a:r>
            <a:r>
              <a:rPr lang="en-US" altLang="en-US" sz="1800" dirty="0">
                <a:latin typeface="Rockwell" panose="02060603020205020403" pitchFamily="18" charset="0"/>
              </a:rPr>
              <a:t>.</a:t>
            </a:r>
          </a:p>
          <a:p>
            <a:pPr marL="76200" indent="0">
              <a:buNone/>
            </a:pPr>
            <a:endParaRPr lang="en-US" altLang="en-US" sz="2000" dirty="0">
              <a:latin typeface="Rockwell" panose="02060603020205020403" pitchFamily="18" charset="0"/>
            </a:endParaRPr>
          </a:p>
          <a:p>
            <a:pPr marL="76200" indent="0">
              <a:buNone/>
            </a:pPr>
            <a:endParaRPr lang="en-US" altLang="en-US" sz="2000" dirty="0">
              <a:latin typeface="Rockwell" panose="02060603020205020403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sz="18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1" name="Google Shape;78;p14">
            <a:extLst>
              <a:ext uri="{FF2B5EF4-FFF2-40B4-BE49-F238E27FC236}">
                <a16:creationId xmlns:a16="http://schemas.microsoft.com/office/drawing/2014/main" id="{6B1F11BB-5287-4838-8D6C-C773C47F90EE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7</a:t>
            </a:fld>
            <a:endParaRPr lang="en" dirty="0">
              <a:latin typeface="Rockwell" panose="02060603020205020403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B6A1CA-95D0-4608-90B3-E1DEBA01B0FD}"/>
              </a:ext>
            </a:extLst>
          </p:cNvPr>
          <p:cNvCxnSpPr>
            <a:cxnSpLocks/>
          </p:cNvCxnSpPr>
          <p:nvPr/>
        </p:nvCxnSpPr>
        <p:spPr>
          <a:xfrm>
            <a:off x="471488" y="3026651"/>
            <a:ext cx="700210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DB6B84-5069-4E7F-B3F8-082CB5691B91}"/>
              </a:ext>
            </a:extLst>
          </p:cNvPr>
          <p:cNvSpPr/>
          <p:nvPr/>
        </p:nvSpPr>
        <p:spPr>
          <a:xfrm>
            <a:off x="483477" y="2678910"/>
            <a:ext cx="666667" cy="685800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60527">
                <a:moveTo>
                  <a:pt x="0" y="0"/>
                </a:moveTo>
                <a:lnTo>
                  <a:pt x="960527" y="0"/>
                </a:lnTo>
                <a:lnTo>
                  <a:pt x="960527" y="696283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IN" sz="20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842A62-A8F7-415E-99E7-898A0B221E9C}"/>
              </a:ext>
            </a:extLst>
          </p:cNvPr>
          <p:cNvSpPr txBox="1"/>
          <p:nvPr/>
        </p:nvSpPr>
        <p:spPr>
          <a:xfrm flipH="1">
            <a:off x="257175" y="3404674"/>
            <a:ext cx="1321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Letting them access</a:t>
            </a:r>
            <a:endParaRPr lang="en-IN" dirty="0">
              <a:latin typeface="Rockwell" panose="02060603020205020403" pitchFamily="18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233B2D7-5C89-4CA7-9C59-3196DE6B39CA}"/>
              </a:ext>
            </a:extLst>
          </p:cNvPr>
          <p:cNvSpPr/>
          <p:nvPr/>
        </p:nvSpPr>
        <p:spPr>
          <a:xfrm>
            <a:off x="2682544" y="2678910"/>
            <a:ext cx="666667" cy="685800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60527">
                <a:moveTo>
                  <a:pt x="0" y="0"/>
                </a:moveTo>
                <a:lnTo>
                  <a:pt x="960527" y="0"/>
                </a:lnTo>
                <a:lnTo>
                  <a:pt x="960527" y="696283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IN" sz="20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28A656-5743-43AF-81AC-DCF1A411430D}"/>
              </a:ext>
            </a:extLst>
          </p:cNvPr>
          <p:cNvSpPr txBox="1"/>
          <p:nvPr/>
        </p:nvSpPr>
        <p:spPr>
          <a:xfrm flipH="1">
            <a:off x="2409159" y="3411041"/>
            <a:ext cx="121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Delete Data</a:t>
            </a:r>
            <a:endParaRPr lang="en-IN" dirty="0">
              <a:latin typeface="Rockwell" panose="02060603020205020403" pitchFamily="18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7C693F8-3EE7-4F0D-B872-31EE6C7AD6E9}"/>
              </a:ext>
            </a:extLst>
          </p:cNvPr>
          <p:cNvSpPr/>
          <p:nvPr/>
        </p:nvSpPr>
        <p:spPr>
          <a:xfrm>
            <a:off x="5075054" y="2678910"/>
            <a:ext cx="666667" cy="685800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60527">
                <a:moveTo>
                  <a:pt x="0" y="0"/>
                </a:moveTo>
                <a:lnTo>
                  <a:pt x="960527" y="0"/>
                </a:lnTo>
                <a:lnTo>
                  <a:pt x="960527" y="696283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IN" sz="20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ED79C1A-DB9B-41AA-9946-895761D9493D}"/>
              </a:ext>
            </a:extLst>
          </p:cNvPr>
          <p:cNvSpPr/>
          <p:nvPr/>
        </p:nvSpPr>
        <p:spPr>
          <a:xfrm>
            <a:off x="7467564" y="2665885"/>
            <a:ext cx="666667" cy="685800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60527">
                <a:moveTo>
                  <a:pt x="0" y="0"/>
                </a:moveTo>
                <a:lnTo>
                  <a:pt x="960527" y="0"/>
                </a:lnTo>
                <a:lnTo>
                  <a:pt x="960527" y="696283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en-IN" sz="20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A56FCF-73F0-4621-B2B6-2510375BDBEA}"/>
              </a:ext>
            </a:extLst>
          </p:cNvPr>
          <p:cNvSpPr txBox="1"/>
          <p:nvPr/>
        </p:nvSpPr>
        <p:spPr>
          <a:xfrm flipH="1">
            <a:off x="4803197" y="3373813"/>
            <a:ext cx="2161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Changing an </a:t>
            </a:r>
          </a:p>
          <a:p>
            <a:r>
              <a:rPr lang="en-US" dirty="0">
                <a:latin typeface="Rockwell" panose="02060603020205020403" pitchFamily="18" charset="0"/>
              </a:rPr>
              <a:t>application’s data driven</a:t>
            </a:r>
            <a:endParaRPr lang="en-IN" dirty="0">
              <a:latin typeface="Rockwell" panose="020606030202050204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340B34-8202-4ED7-9AD6-99E5CEC92479}"/>
              </a:ext>
            </a:extLst>
          </p:cNvPr>
          <p:cNvSpPr txBox="1"/>
          <p:nvPr/>
        </p:nvSpPr>
        <p:spPr>
          <a:xfrm flipH="1">
            <a:off x="7158039" y="3364710"/>
            <a:ext cx="2903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Tricking the </a:t>
            </a:r>
          </a:p>
          <a:p>
            <a:r>
              <a:rPr lang="en-US" dirty="0">
                <a:latin typeface="Rockwell" panose="02060603020205020403" pitchFamily="18" charset="0"/>
              </a:rPr>
              <a:t>application Into </a:t>
            </a:r>
          </a:p>
          <a:p>
            <a:r>
              <a:rPr lang="en-US" dirty="0">
                <a:latin typeface="Rockwell" panose="02060603020205020403" pitchFamily="18" charset="0"/>
              </a:rPr>
              <a:t>sending unexpected </a:t>
            </a:r>
          </a:p>
          <a:p>
            <a:r>
              <a:rPr lang="en-US" dirty="0">
                <a:latin typeface="Rockwell" panose="02060603020205020403" pitchFamily="18" charset="0"/>
              </a:rPr>
              <a:t>SQL commands</a:t>
            </a:r>
            <a:endParaRPr lang="en-I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58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4422112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Types of SQL Attacks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6"/>
            <a:ext cx="8415337" cy="36147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latin typeface="Rockwell" panose="02060603020205020403" pitchFamily="18" charset="0"/>
              </a:rPr>
              <a:t>In-band SQLi:-</a:t>
            </a:r>
            <a:r>
              <a:rPr lang="en-US" sz="1800" dirty="0">
                <a:latin typeface="Rockwell" panose="02060603020205020403" pitchFamily="18" charset="0"/>
              </a:rPr>
              <a:t> The attacker gathers their results using the same communication channel they use to launch attacks.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latin typeface="Rockwell" panose="02060603020205020403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latin typeface="Rockwell" panose="02060603020205020403" pitchFamily="18" charset="0"/>
              </a:rPr>
              <a:t>Inferential SQLi:-</a:t>
            </a:r>
            <a:r>
              <a:rPr lang="en-US" sz="1800" dirty="0">
                <a:latin typeface="Rockwell" panose="02060603020205020403" pitchFamily="18" charset="0"/>
              </a:rPr>
              <a:t> In a Blind SQL injection technique, the hacker sends malicious data payloads, then reconstructs the database server’s structure using the web application’s response.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latin typeface="Rockwell" panose="02060603020205020403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latin typeface="Rockwell" panose="02060603020205020403" pitchFamily="18" charset="0"/>
              </a:rPr>
              <a:t>Out-of-Band SQLi:- </a:t>
            </a:r>
            <a:r>
              <a:rPr lang="en-US" sz="1800" dirty="0">
                <a:latin typeface="Rockwell" panose="02060603020205020403" pitchFamily="18" charset="0"/>
              </a:rPr>
              <a:t>The attacker uses the same channel to launch the attack and gather results. While this attack is uncommon since it relies on certain database server features being enabled.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8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9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4422112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Injection Mechanism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6"/>
            <a:ext cx="8415337" cy="3517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Injection involves -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Injection through user input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Injection through cookies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Injection through server variables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Inferential SQLi injection involves – Content based and Time-based SQLi. The </a:t>
            </a:r>
            <a:r>
              <a:rPr lang="en-US" sz="1800">
                <a:latin typeface="Rockwell" panose="02060603020205020403" pitchFamily="18" charset="0"/>
              </a:rPr>
              <a:t>attacker submits </a:t>
            </a:r>
            <a:r>
              <a:rPr lang="en-US" sz="1800" dirty="0">
                <a:latin typeface="Rockwell" panose="02060603020205020403" pitchFamily="18" charset="0"/>
              </a:rPr>
              <a:t>a second (different) request. To handle the second request, causing the attackers injected SQL query to execute.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9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89010"/>
      </p:ext>
    </p:extLst>
  </p:cSld>
  <p:clrMapOvr>
    <a:masterClrMapping/>
  </p:clrMapOvr>
</p:sld>
</file>

<file path=ppt/theme/theme1.xml><?xml version="1.0" encoding="utf-8"?>
<a:theme xmlns:a="http://schemas.openxmlformats.org/drawingml/2006/main" name="Whitmore template">
  <a:themeElements>
    <a:clrScheme name="Custom 347">
      <a:dk1>
        <a:srgbClr val="011733"/>
      </a:dk1>
      <a:lt1>
        <a:srgbClr val="FFFFFF"/>
      </a:lt1>
      <a:dk2>
        <a:srgbClr val="889597"/>
      </a:dk2>
      <a:lt2>
        <a:srgbClr val="EBEEEA"/>
      </a:lt2>
      <a:accent1>
        <a:srgbClr val="BCF6A7"/>
      </a:accent1>
      <a:accent2>
        <a:srgbClr val="18A88D"/>
      </a:accent2>
      <a:accent3>
        <a:srgbClr val="11606D"/>
      </a:accent3>
      <a:accent4>
        <a:srgbClr val="1A4EB9"/>
      </a:accent4>
      <a:accent5>
        <a:srgbClr val="9E87D8"/>
      </a:accent5>
      <a:accent6>
        <a:srgbClr val="E498C6"/>
      </a:accent6>
      <a:hlink>
        <a:srgbClr val="1160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1225</Words>
  <Application>Microsoft Office PowerPoint</Application>
  <PresentationFormat>On-screen Show (16:9)</PresentationFormat>
  <Paragraphs>182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Oxygen Light</vt:lpstr>
      <vt:lpstr>Bahnschrift SemiCondensed</vt:lpstr>
      <vt:lpstr>Calisto MT</vt:lpstr>
      <vt:lpstr>Wingdings</vt:lpstr>
      <vt:lpstr>Cambria</vt:lpstr>
      <vt:lpstr>Rockwell</vt:lpstr>
      <vt:lpstr>Zilla Slab SemiBold</vt:lpstr>
      <vt:lpstr>Arial</vt:lpstr>
      <vt:lpstr>Calibri</vt:lpstr>
      <vt:lpstr>Whitmore template</vt:lpstr>
      <vt:lpstr>Bitmap Image</vt:lpstr>
      <vt:lpstr>SQL Injection and  Prevention.</vt:lpstr>
      <vt:lpstr>Hello!</vt:lpstr>
      <vt:lpstr>Title</vt:lpstr>
      <vt:lpstr>SQL</vt:lpstr>
      <vt:lpstr>SQL Injection</vt:lpstr>
      <vt:lpstr>SQL Injection Attack</vt:lpstr>
      <vt:lpstr>SQL Injection</vt:lpstr>
      <vt:lpstr>Types of SQL Attacks</vt:lpstr>
      <vt:lpstr>Injection Mechanism</vt:lpstr>
      <vt:lpstr>Attack Intent</vt:lpstr>
      <vt:lpstr>SQL injection tools</vt:lpstr>
      <vt:lpstr>Other Injection Attacks</vt:lpstr>
      <vt:lpstr>Example Website</vt:lpstr>
      <vt:lpstr>An Example SQL Injection Attack</vt:lpstr>
      <vt:lpstr>A More Malicious Example</vt:lpstr>
      <vt:lpstr>Common SQL Injection URL Pattern</vt:lpstr>
      <vt:lpstr>Real World Example</vt:lpstr>
      <vt:lpstr>How does this prevent an attack?</vt:lpstr>
      <vt:lpstr>More Defense </vt:lpstr>
      <vt:lpstr>Least privilege</vt:lpstr>
      <vt:lpstr>Quick Fixes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 and  Prevention</dc:title>
  <cp:lastModifiedBy>Kedar</cp:lastModifiedBy>
  <cp:revision>162</cp:revision>
  <dcterms:modified xsi:type="dcterms:W3CDTF">2022-04-06T09:22:49Z</dcterms:modified>
</cp:coreProperties>
</file>