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2"/>
  </p:notesMasterIdLst>
  <p:sldIdLst>
    <p:sldId id="256" r:id="rId2"/>
    <p:sldId id="258" r:id="rId3"/>
    <p:sldId id="306" r:id="rId4"/>
    <p:sldId id="307" r:id="rId5"/>
    <p:sldId id="329" r:id="rId6"/>
    <p:sldId id="330" r:id="rId7"/>
    <p:sldId id="332" r:id="rId8"/>
    <p:sldId id="333" r:id="rId9"/>
    <p:sldId id="334" r:id="rId10"/>
    <p:sldId id="335" r:id="rId11"/>
    <p:sldId id="336" r:id="rId12"/>
    <p:sldId id="338" r:id="rId13"/>
    <p:sldId id="339" r:id="rId14"/>
    <p:sldId id="340" r:id="rId15"/>
    <p:sldId id="341" r:id="rId16"/>
    <p:sldId id="342" r:id="rId17"/>
    <p:sldId id="344" r:id="rId18"/>
    <p:sldId id="345" r:id="rId19"/>
    <p:sldId id="293" r:id="rId20"/>
    <p:sldId id="27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89523" autoAdjust="0"/>
  </p:normalViewPr>
  <p:slideViewPr>
    <p:cSldViewPr>
      <p:cViewPr varScale="1">
        <p:scale>
          <a:sx n="76" d="100"/>
          <a:sy n="76" d="100"/>
        </p:scale>
        <p:origin x="206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E3A9588-6688-4DE9-B5A3-A0D2F12F982D}" type="datetimeFigureOut">
              <a:rPr lang="en-US"/>
              <a:pPr>
                <a:defRPr/>
              </a:pPr>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4D6AEF5-3958-4FF1-8A0D-D45AE1D6395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Usage based billing primary benefit in cost</a:t>
            </a:r>
          </a:p>
          <a:p>
            <a:r>
              <a:rPr lang="en-US" dirty="0"/>
              <a:t>Cost of servers ~$320/month</a:t>
            </a:r>
          </a:p>
          <a:p>
            <a:r>
              <a:rPr lang="en-US" dirty="0"/>
              <a:t>Cost of CDN ~$100/month</a:t>
            </a:r>
          </a:p>
          <a:p>
            <a:r>
              <a:rPr lang="en-US" dirty="0"/>
              <a:t>Cost of traditional servers ~$875/month</a:t>
            </a:r>
          </a:p>
          <a:p>
            <a:r>
              <a:rPr lang="en-US" dirty="0"/>
              <a:t>========</a:t>
            </a:r>
          </a:p>
          <a:p>
            <a:r>
              <a:rPr lang="en-US" dirty="0"/>
              <a:t>Maintenance benefits:</a:t>
            </a:r>
          </a:p>
          <a:p>
            <a:pPr lvl="1"/>
            <a:r>
              <a:rPr lang="en-US" dirty="0"/>
              <a:t>Backup/snapshots</a:t>
            </a:r>
          </a:p>
          <a:p>
            <a:pPr lvl="1"/>
            <a:r>
              <a:rPr lang="en-US" dirty="0"/>
              <a:t>Resize servers</a:t>
            </a:r>
          </a:p>
          <a:p>
            <a:pPr lvl="1"/>
            <a:r>
              <a:rPr lang="en-US" dirty="0"/>
              <a:t>Clone servers</a:t>
            </a:r>
          </a:p>
          <a:p>
            <a:pPr lvl="1"/>
            <a:r>
              <a:rPr lang="en-US" dirty="0"/>
              <a:t>Data Redundancy (RAID 0+1)</a:t>
            </a:r>
          </a:p>
          <a:p>
            <a:pPr lvl="1"/>
            <a:r>
              <a:rPr lang="en-US" dirty="0"/>
              <a:t>No concerns about maintaining file regional file servers</a:t>
            </a:r>
          </a:p>
        </p:txBody>
      </p:sp>
      <p:sp>
        <p:nvSpPr>
          <p:cNvPr id="4" name="Slide Number Placeholder 3"/>
          <p:cNvSpPr>
            <a:spLocks noGrp="1"/>
          </p:cNvSpPr>
          <p:nvPr>
            <p:ph type="sldNum" sz="quarter" idx="5"/>
          </p:nvPr>
        </p:nvSpPr>
        <p:spPr/>
        <p:txBody>
          <a:bodyPr/>
          <a:lstStyle/>
          <a:p>
            <a:pPr>
              <a:defRPr/>
            </a:pPr>
            <a:fld id="{07BC9CC1-B42B-4E22-9482-E31587AA385F}"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6C0161C5-A3B7-4B95-86B3-5D4192F75B7B}" type="datetimeFigureOut">
              <a:rPr lang="en-US"/>
              <a:pPr>
                <a:defRPr/>
              </a:pPr>
              <a:t>3/30/2022</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16C17E46-9990-4617-BD95-E68606FDF10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2843F14-FF5C-43B6-AC82-B895571AF77D}" type="datetimeFigureOut">
              <a:rPr lang="en-US"/>
              <a:pPr>
                <a:defRPr/>
              </a:pPr>
              <a:t>3/30/2022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AC6AA56-DBDE-4F82-AA6D-F2E7D72AC4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7264959-9ED7-41D3-8053-F6BE2B5AFCC9}" type="datetimeFigureOut">
              <a:rPr lang="en-US"/>
              <a:pPr>
                <a:defRPr/>
              </a:pPr>
              <a:t>3/30/2022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932C643-150D-4497-8828-39ADAAA18E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0A91CBF-D44E-45E1-956F-2BC632BDAB3E}" type="datetimeFigureOut">
              <a:rPr lang="en-US"/>
              <a:pPr>
                <a:defRPr/>
              </a:pPr>
              <a:t>3/30/2022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5B7D78F-40A4-40F3-AB3F-D76B1C0088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953AFD06-1F61-4BF4-A992-260ADD95312A}" type="datetimeFigureOut">
              <a:rPr lang="en-US"/>
              <a:pPr>
                <a:defRPr/>
              </a:pPr>
              <a:t>3/30/2022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4EA4312-C4CD-4901-95F0-5B5591C5DA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8ACA3900-0C88-4E90-9559-41D8A1EEA67F}" type="datetimeFigureOut">
              <a:rPr lang="en-US"/>
              <a:pPr>
                <a:defRPr/>
              </a:pPr>
              <a:t>3/30/2022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3099B4B-E1A6-4EE4-BCAD-7BFA2EED775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651E500F-82B3-4A44-AA2A-E97C02DB4095}" type="datetimeFigureOut">
              <a:rPr lang="en-US"/>
              <a:pPr>
                <a:defRPr/>
              </a:pPr>
              <a:t>3/30/2022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0F736283-0C00-4D62-B874-C6B74FBA2F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024110FD-C380-437C-ACCD-DC1D0CF798AA}" type="datetimeFigureOut">
              <a:rPr lang="en-US"/>
              <a:pPr>
                <a:defRPr/>
              </a:pPr>
              <a:t>3/30/2022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72B4292-6EFA-4E10-A493-D46491A6DF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C18BB50-5A9A-4690-A2B6-5A16781945E7}" type="datetimeFigureOut">
              <a:rPr lang="en-US"/>
              <a:pPr>
                <a:defRPr/>
              </a:pPr>
              <a:t>3/30/2022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6F8CCE6-112A-412A-90E8-BADE36046D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3A515CA8-F9BF-499A-B9C8-74488BC8F777}" type="datetimeFigureOut">
              <a:rPr lang="en-US"/>
              <a:pPr>
                <a:defRPr/>
              </a:pPr>
              <a:t>3/30/2022</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D6BB47C7-1AA7-4982-974D-FBDBBFB87C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702BD3C1-2407-4BF3-A39A-DFD3184AE0C2}" type="datetimeFigureOut">
              <a:rPr lang="en-US"/>
              <a:pPr>
                <a:defRPr/>
              </a:pPr>
              <a:t>3/30/2022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3362E78F-6A58-48EB-8F27-A90C421FF3C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D1F5710C-B27A-4D76-9AFE-4F93A85A3446}" type="datetimeFigureOut">
              <a:rPr lang="en-US"/>
              <a:pPr>
                <a:defRPr/>
              </a:pPr>
              <a:t>3/30/2022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4199E75-C907-484A-8C0C-85993E7F74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4" r:id="rId2"/>
    <p:sldLayoutId id="2147483766" r:id="rId3"/>
    <p:sldLayoutId id="2147483763" r:id="rId4"/>
    <p:sldLayoutId id="2147483762" r:id="rId5"/>
    <p:sldLayoutId id="2147483761" r:id="rId6"/>
    <p:sldLayoutId id="2147483760" r:id="rId7"/>
    <p:sldLayoutId id="2147483767" r:id="rId8"/>
    <p:sldLayoutId id="2147483768" r:id="rId9"/>
    <p:sldLayoutId id="2147483759" r:id="rId10"/>
    <p:sldLayoutId id="2147483758"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a:xfrm>
            <a:off x="457200" y="1506538"/>
            <a:ext cx="8229600" cy="1470025"/>
          </a:xfrm>
        </p:spPr>
        <p:txBody>
          <a:bodyPr/>
          <a:lstStyle/>
          <a:p>
            <a:pPr eaLnBrk="1" hangingPunct="1"/>
            <a:r>
              <a:rPr lang="en-IN" dirty="0">
                <a:latin typeface="Calibri" panose="020F0502020204030204" pitchFamily="34" charset="0"/>
                <a:cs typeface="Calibri" panose="020F0502020204030204" pitchFamily="34" charset="0"/>
              </a:rPr>
              <a:t>Compromising Wireless Networks</a:t>
            </a:r>
            <a:endParaRPr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E7F8B43-2295-4970-87EC-ED3847F08940}"/>
              </a:ext>
            </a:extLst>
          </p:cNvPr>
          <p:cNvSpPr txBox="1"/>
          <p:nvPr/>
        </p:nvSpPr>
        <p:spPr>
          <a:xfrm>
            <a:off x="5181600" y="5715000"/>
            <a:ext cx="3947160" cy="830997"/>
          </a:xfrm>
          <a:prstGeom prst="rect">
            <a:avLst/>
          </a:prstGeom>
          <a:noFill/>
        </p:spPr>
        <p:txBody>
          <a:bodyPr wrap="square">
            <a:spAutoFit/>
          </a:bodyPr>
          <a:lstStyle/>
          <a:p>
            <a:pPr eaLnBrk="1" hangingPunct="1"/>
            <a:r>
              <a:rPr lang="en-US" sz="2400" b="1" dirty="0">
                <a:latin typeface="Perpetua (Body)"/>
              </a:rPr>
              <a:t>Name</a:t>
            </a:r>
            <a:r>
              <a:rPr lang="en-US" sz="2400" dirty="0">
                <a:latin typeface="Perpetua (Body)"/>
              </a:rPr>
              <a:t> : Kedar Sitaram Jadhav </a:t>
            </a:r>
          </a:p>
          <a:p>
            <a:pPr eaLnBrk="1" hangingPunct="1"/>
            <a:r>
              <a:rPr lang="en-US" sz="2400" b="1" dirty="0">
                <a:latin typeface="Perpetua (Body)"/>
              </a:rPr>
              <a:t>Roll</a:t>
            </a:r>
            <a:r>
              <a:rPr lang="en-US" sz="2400" dirty="0">
                <a:latin typeface="Perpetua (Body)"/>
              </a:rPr>
              <a:t> </a:t>
            </a:r>
            <a:r>
              <a:rPr lang="en-US" sz="2400" b="1" dirty="0">
                <a:latin typeface="Perpetua (Body)"/>
              </a:rPr>
              <a:t>No</a:t>
            </a:r>
            <a:r>
              <a:rPr lang="en-US" sz="2400" dirty="0">
                <a:latin typeface="Perpetua (Body)"/>
              </a:rPr>
              <a:t> : 30</a:t>
            </a:r>
          </a:p>
        </p:txBody>
      </p:sp>
      <p:sp>
        <p:nvSpPr>
          <p:cNvPr id="3" name="Rectangle 2">
            <a:extLst>
              <a:ext uri="{FF2B5EF4-FFF2-40B4-BE49-F238E27FC236}">
                <a16:creationId xmlns:a16="http://schemas.microsoft.com/office/drawing/2014/main" id="{99F1EDE9-A87C-403E-A616-FC9816CE7023}"/>
              </a:ext>
            </a:extLst>
          </p:cNvPr>
          <p:cNvSpPr/>
          <p:nvPr/>
        </p:nvSpPr>
        <p:spPr>
          <a:xfrm>
            <a:off x="76200" y="5410200"/>
            <a:ext cx="89916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Different Protocol and Encryption use in wireless network</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267200"/>
          </a:xfrm>
        </p:spPr>
        <p:txBody>
          <a:bodyPr/>
          <a:lstStyle/>
          <a:p>
            <a:pPr eaLnBrk="1" hangingPunct="1"/>
            <a:endParaRPr lang="en-US" dirty="0"/>
          </a:p>
          <a:p>
            <a:pPr marL="0" indent="0" eaLnBrk="1" hangingPunct="1">
              <a:buNone/>
            </a:pPr>
            <a:r>
              <a:rPr lang="en-IN" b="1" dirty="0">
                <a:solidFill>
                  <a:schemeClr val="accent2">
                    <a:lumMod val="60000"/>
                    <a:lumOff val="40000"/>
                  </a:schemeClr>
                </a:solidFill>
              </a:rPr>
              <a:t>A.  </a:t>
            </a:r>
            <a:r>
              <a:rPr lang="en-IN" b="1" dirty="0"/>
              <a:t>Wired Equivalent Privacy (WEP).</a:t>
            </a:r>
            <a:endParaRPr lang="en-US" b="1" dirty="0">
              <a:solidFill>
                <a:srgbClr val="000000"/>
              </a:solidFill>
              <a:latin typeface="Perpetua (Body)"/>
            </a:endParaRPr>
          </a:p>
          <a:p>
            <a:pPr lvl="2" eaLnBrk="1" hangingPunct="1">
              <a:buFont typeface="Wingdings" panose="05000000000000000000" pitchFamily="2" charset="2"/>
              <a:buChar char="Ø"/>
            </a:pPr>
            <a:r>
              <a:rPr lang="en-US" dirty="0"/>
              <a:t>	WEP is an old IEEE 802.11 standard from 1999, which was outdated in 2003 by WPA, or Wi-Fi Protected Access. WEP is a notoriously weak security standard. 	</a:t>
            </a:r>
          </a:p>
          <a:p>
            <a:pPr lvl="2" eaLnBrk="1" hangingPunct="1">
              <a:buFont typeface="Wingdings" panose="05000000000000000000" pitchFamily="2" charset="2"/>
              <a:buChar char="Ø"/>
            </a:pPr>
            <a:r>
              <a:rPr lang="en-US" dirty="0"/>
              <a:t>The password it uses can often be cracked in a few 	minutes with a basic laptop computer and widely available software tools.</a:t>
            </a:r>
          </a:p>
          <a:p>
            <a:pPr lvl="2" eaLnBrk="1" hangingPunct="1">
              <a:buFont typeface="Wingdings" panose="05000000000000000000" pitchFamily="2" charset="2"/>
              <a:buChar char="Ø"/>
            </a:pPr>
            <a:r>
              <a:rPr lang="en-US" dirty="0"/>
              <a:t>Even after using advanced algorithms for WEP encryption there were numerous security flaws that were continuously reported and as computing power increased it was easier for malicious attacker to exploit these security flaws.</a:t>
            </a:r>
            <a:endParaRPr lang="en-US" b="0" i="0" dirty="0">
              <a:solidFill>
                <a:srgbClr val="000000"/>
              </a:solidFill>
              <a:effectLst/>
              <a:latin typeface="Perpetua (Body)"/>
            </a:endParaRPr>
          </a:p>
        </p:txBody>
      </p:sp>
    </p:spTree>
    <p:extLst>
      <p:ext uri="{BB962C8B-B14F-4D97-AF65-F5344CB8AC3E}">
        <p14:creationId xmlns:p14="http://schemas.microsoft.com/office/powerpoint/2010/main" val="229463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Different Protocol and Encryption use in wireless network</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267200"/>
          </a:xfrm>
        </p:spPr>
        <p:txBody>
          <a:bodyPr/>
          <a:lstStyle/>
          <a:p>
            <a:pPr eaLnBrk="1" hangingPunct="1"/>
            <a:endParaRPr lang="en-US" dirty="0"/>
          </a:p>
          <a:p>
            <a:pPr marL="0" indent="0" eaLnBrk="1" hangingPunct="1">
              <a:buNone/>
            </a:pPr>
            <a:r>
              <a:rPr lang="en-IN" b="1" dirty="0">
                <a:solidFill>
                  <a:schemeClr val="accent2">
                    <a:lumMod val="60000"/>
                    <a:lumOff val="40000"/>
                  </a:schemeClr>
                </a:solidFill>
              </a:rPr>
              <a:t>B.  </a:t>
            </a:r>
            <a:r>
              <a:rPr lang="en-IN" b="1" dirty="0"/>
              <a:t>Wi-Fi Protected Access (WPA).</a:t>
            </a:r>
            <a:endParaRPr lang="en-US" b="1" dirty="0">
              <a:solidFill>
                <a:srgbClr val="000000"/>
              </a:solidFill>
              <a:latin typeface="Perpetua (Body)"/>
            </a:endParaRPr>
          </a:p>
          <a:p>
            <a:pPr lvl="2" eaLnBrk="1" hangingPunct="1">
              <a:buFont typeface="Wingdings" panose="05000000000000000000" pitchFamily="2" charset="2"/>
              <a:buChar char="Ø"/>
            </a:pPr>
            <a:r>
              <a:rPr lang="en-US" dirty="0"/>
              <a:t>	Wi-Fi Protected Access is the result of the failure of the WEP system</a:t>
            </a:r>
          </a:p>
          <a:p>
            <a:pPr lvl="2" eaLnBrk="1" hangingPunct="1">
              <a:buFont typeface="Wingdings" panose="05000000000000000000" pitchFamily="2" charset="2"/>
              <a:buChar char="Ø"/>
            </a:pPr>
            <a:r>
              <a:rPr lang="en-US" dirty="0"/>
              <a:t>The vulnerabilities that were reported regarding the WEP system encryption techniques are fully overcome in this advanced algorithm. Even after using advanced algorithms </a:t>
            </a:r>
          </a:p>
          <a:p>
            <a:pPr lvl="2" eaLnBrk="1" hangingPunct="1">
              <a:buFont typeface="Wingdings" panose="05000000000000000000" pitchFamily="2" charset="2"/>
              <a:buChar char="Ø"/>
            </a:pPr>
            <a:r>
              <a:rPr lang="en-US" dirty="0"/>
              <a:t>WPA enterprises uses an authentication server to generate keys or certificates. Most WPA implementation uses a pre-shared key (</a:t>
            </a:r>
            <a:r>
              <a:rPr lang="en-US" dirty="0" err="1"/>
              <a:t>i.e</a:t>
            </a:r>
            <a:r>
              <a:rPr lang="en-US" dirty="0"/>
              <a:t> WPA-PSK) which is commonly termed as WPA personal, and the temporal key integrity protocol (TKIP) for encryption.</a:t>
            </a:r>
            <a:endParaRPr lang="en-US" b="0" i="0" dirty="0">
              <a:solidFill>
                <a:srgbClr val="000000"/>
              </a:solidFill>
              <a:effectLst/>
              <a:latin typeface="Perpetua (Body)"/>
            </a:endParaRPr>
          </a:p>
        </p:txBody>
      </p:sp>
    </p:spTree>
    <p:extLst>
      <p:ext uri="{BB962C8B-B14F-4D97-AF65-F5344CB8AC3E}">
        <p14:creationId xmlns:p14="http://schemas.microsoft.com/office/powerpoint/2010/main" val="254044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Different Protocol and Encryption use in wireless network</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267200"/>
          </a:xfrm>
        </p:spPr>
        <p:txBody>
          <a:bodyPr/>
          <a:lstStyle/>
          <a:p>
            <a:pPr eaLnBrk="1" hangingPunct="1"/>
            <a:endParaRPr lang="en-US" dirty="0"/>
          </a:p>
          <a:p>
            <a:pPr marL="0" indent="0" eaLnBrk="1" hangingPunct="1">
              <a:buNone/>
            </a:pPr>
            <a:r>
              <a:rPr lang="en-IN" b="1" dirty="0">
                <a:solidFill>
                  <a:schemeClr val="accent2">
                    <a:lumMod val="60000"/>
                    <a:lumOff val="40000"/>
                  </a:schemeClr>
                </a:solidFill>
              </a:rPr>
              <a:t>C.  </a:t>
            </a:r>
            <a:r>
              <a:rPr lang="en-IN" b="1" dirty="0"/>
              <a:t>Wi-Fi Protected Access II (WPA 2).</a:t>
            </a:r>
            <a:endParaRPr lang="en-US" b="1" dirty="0">
              <a:solidFill>
                <a:srgbClr val="000000"/>
              </a:solidFill>
              <a:latin typeface="Perpetua (Body)"/>
            </a:endParaRPr>
          </a:p>
          <a:p>
            <a:pPr lvl="2" eaLnBrk="1" hangingPunct="1">
              <a:buFont typeface="Wingdings" panose="05000000000000000000" pitchFamily="2" charset="2"/>
              <a:buChar char="Ø"/>
            </a:pPr>
            <a:r>
              <a:rPr lang="en-US" dirty="0"/>
              <a:t>WPA2 is an IEEE 802.11i standard which was finalized in the year 2004. The most significant advancement or enhancement in the WPA2 over WPA was the use of Advanced Encryption Standard (AES) for encryption.</a:t>
            </a:r>
          </a:p>
          <a:p>
            <a:pPr lvl="2" eaLnBrk="1" hangingPunct="1">
              <a:buFont typeface="Wingdings" panose="05000000000000000000" pitchFamily="2" charset="2"/>
              <a:buChar char="Ø"/>
            </a:pPr>
            <a:r>
              <a:rPr lang="en-US" dirty="0"/>
              <a:t>The security provided by Advanced Encryption Standard (AES) technique is more secure than any other wireless protocols and standards.</a:t>
            </a:r>
          </a:p>
          <a:p>
            <a:pPr lvl="2" eaLnBrk="1" hangingPunct="1">
              <a:buFont typeface="Wingdings" panose="05000000000000000000" pitchFamily="2" charset="2"/>
              <a:buChar char="Ø"/>
            </a:pPr>
            <a:r>
              <a:rPr lang="en-US" dirty="0"/>
              <a:t>Another significant change that was made in WPA2 was introduction of CCMP (Counter Cipher Mode with Block Chaining Message Authentication Code Protocol) as a replacement for TKIP.</a:t>
            </a:r>
          </a:p>
          <a:p>
            <a:pPr lvl="2" eaLnBrk="1" hangingPunct="1">
              <a:buFont typeface="Wingdings" panose="05000000000000000000" pitchFamily="2" charset="2"/>
              <a:buChar char="Ø"/>
            </a:pPr>
            <a:r>
              <a:rPr lang="en-US" dirty="0"/>
              <a:t>It is still a vulnerable aspect and WPS should be disabled for better security</a:t>
            </a:r>
          </a:p>
        </p:txBody>
      </p:sp>
    </p:spTree>
    <p:extLst>
      <p:ext uri="{BB962C8B-B14F-4D97-AF65-F5344CB8AC3E}">
        <p14:creationId xmlns:p14="http://schemas.microsoft.com/office/powerpoint/2010/main" val="174829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838200" y="274638"/>
            <a:ext cx="7848600" cy="1143000"/>
          </a:xfrm>
        </p:spPr>
        <p:txBody>
          <a:bodyPr/>
          <a:lstStyle/>
          <a:p>
            <a:pPr eaLnBrk="1" hangingPunct="1"/>
            <a:r>
              <a:rPr lang="en-US" b="1" dirty="0">
                <a:latin typeface="Perpetua (Body)"/>
              </a:rPr>
              <a:t>Modules of Unauthorized Access</a:t>
            </a:r>
          </a:p>
        </p:txBody>
      </p:sp>
      <p:sp>
        <p:nvSpPr>
          <p:cNvPr id="15362" name="Rectangle 3"/>
          <p:cNvSpPr>
            <a:spLocks noGrp="1"/>
          </p:cNvSpPr>
          <p:nvPr>
            <p:ph sz="quarter" idx="1"/>
          </p:nvPr>
        </p:nvSpPr>
        <p:spPr>
          <a:xfrm>
            <a:off x="914400" y="1325562"/>
            <a:ext cx="7391400" cy="5257800"/>
          </a:xfrm>
        </p:spPr>
        <p:txBody>
          <a:bodyPr/>
          <a:lstStyle/>
          <a:p>
            <a:pPr eaLnBrk="1" hangingPunct="1"/>
            <a:endParaRPr lang="en-US" dirty="0"/>
          </a:p>
          <a:p>
            <a:pPr eaLnBrk="1" hangingPunct="1">
              <a:buFont typeface="Wingdings" panose="05000000000000000000" pitchFamily="2" charset="2"/>
              <a:buChar char="§"/>
            </a:pPr>
            <a:r>
              <a:rPr lang="en-IN" b="1" dirty="0">
                <a:solidFill>
                  <a:schemeClr val="bg2">
                    <a:lumMod val="50000"/>
                  </a:schemeClr>
                </a:solidFill>
              </a:rPr>
              <a:t>Accidental association:-</a:t>
            </a:r>
          </a:p>
          <a:p>
            <a:pPr marL="0" indent="0" eaLnBrk="1" hangingPunct="1">
              <a:buNone/>
            </a:pPr>
            <a:r>
              <a:rPr lang="en-US" dirty="0"/>
              <a:t>	Accidental association the case of wireless 	vulnerability known as “mis-association”. </a:t>
            </a:r>
            <a:endParaRPr lang="en-IN" dirty="0"/>
          </a:p>
          <a:p>
            <a:pPr marL="0" indent="0" eaLnBrk="1" hangingPunct="1">
              <a:buNone/>
            </a:pPr>
            <a:endParaRPr lang="en-IN" b="0" i="0" dirty="0">
              <a:solidFill>
                <a:srgbClr val="000000"/>
              </a:solidFill>
              <a:effectLst/>
              <a:latin typeface="Perpetua (Body)"/>
            </a:endParaRPr>
          </a:p>
          <a:p>
            <a:pPr eaLnBrk="1" hangingPunct="1">
              <a:buFont typeface="Wingdings" panose="05000000000000000000" pitchFamily="2" charset="2"/>
              <a:buChar char="§"/>
            </a:pPr>
            <a:r>
              <a:rPr lang="en-IN" b="1" dirty="0">
                <a:solidFill>
                  <a:schemeClr val="bg2">
                    <a:lumMod val="50000"/>
                  </a:schemeClr>
                </a:solidFill>
              </a:rPr>
              <a:t>Malicious association:-</a:t>
            </a:r>
          </a:p>
          <a:p>
            <a:pPr marL="0" indent="0" eaLnBrk="1" hangingPunct="1">
              <a:buNone/>
            </a:pPr>
            <a:r>
              <a:rPr lang="en-US" dirty="0"/>
              <a:t>	Malicious associations are when a wireless device can 	be actively made by attackers to connect to a 	company’s network through their laptop instead of 	the company’s access point.</a:t>
            </a:r>
            <a:endParaRPr lang="en-US" b="0" i="0" dirty="0">
              <a:solidFill>
                <a:srgbClr val="000000"/>
              </a:solidFill>
              <a:effectLst/>
              <a:latin typeface="Perpetua (Body)"/>
            </a:endParaRPr>
          </a:p>
          <a:p>
            <a:pPr eaLnBrk="1" hangingPunct="1"/>
            <a:endParaRPr lang="en-US" dirty="0">
              <a:latin typeface="Perpetua (Body)"/>
            </a:endParaRPr>
          </a:p>
        </p:txBody>
      </p:sp>
    </p:spTree>
    <p:extLst>
      <p:ext uri="{BB962C8B-B14F-4D97-AF65-F5344CB8AC3E}">
        <p14:creationId xmlns:p14="http://schemas.microsoft.com/office/powerpoint/2010/main" val="395240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838200" y="274638"/>
            <a:ext cx="7848600" cy="1143000"/>
          </a:xfrm>
        </p:spPr>
        <p:txBody>
          <a:bodyPr/>
          <a:lstStyle/>
          <a:p>
            <a:pPr eaLnBrk="1" hangingPunct="1"/>
            <a:r>
              <a:rPr lang="en-US" b="1" dirty="0">
                <a:latin typeface="Perpetua (Body)"/>
              </a:rPr>
              <a:t>Modules of Unauthorized Access</a:t>
            </a:r>
          </a:p>
        </p:txBody>
      </p:sp>
      <p:sp>
        <p:nvSpPr>
          <p:cNvPr id="15362" name="Rectangle 3"/>
          <p:cNvSpPr>
            <a:spLocks noGrp="1"/>
          </p:cNvSpPr>
          <p:nvPr>
            <p:ph sz="quarter" idx="1"/>
          </p:nvPr>
        </p:nvSpPr>
        <p:spPr>
          <a:xfrm>
            <a:off x="914400" y="1325562"/>
            <a:ext cx="7924800" cy="5257800"/>
          </a:xfrm>
        </p:spPr>
        <p:txBody>
          <a:bodyPr/>
          <a:lstStyle/>
          <a:p>
            <a:pPr eaLnBrk="1" hangingPunct="1"/>
            <a:endParaRPr lang="en-US" dirty="0"/>
          </a:p>
          <a:p>
            <a:pPr eaLnBrk="1" hangingPunct="1">
              <a:buFont typeface="Wingdings" panose="05000000000000000000" pitchFamily="2" charset="2"/>
              <a:buChar char="§"/>
            </a:pPr>
            <a:r>
              <a:rPr lang="en-IN" b="1" dirty="0">
                <a:solidFill>
                  <a:schemeClr val="bg2">
                    <a:lumMod val="50000"/>
                  </a:schemeClr>
                </a:solidFill>
              </a:rPr>
              <a:t>Denial of service:-</a:t>
            </a:r>
          </a:p>
          <a:p>
            <a:pPr marL="0" indent="0" eaLnBrk="1" hangingPunct="1">
              <a:buNone/>
            </a:pPr>
            <a:r>
              <a:rPr lang="en-US" dirty="0"/>
              <a:t>	A Denial of service attack (DOS) occurs when the 	victim is bombarded with bogus request, basically in 	Denial of service attack the attacker tries to congest the 	host by sending continuous data packets of huge size.</a:t>
            </a:r>
            <a:endParaRPr lang="en-IN" dirty="0"/>
          </a:p>
          <a:p>
            <a:pPr marL="0" indent="0" eaLnBrk="1" hangingPunct="1">
              <a:buNone/>
            </a:pPr>
            <a:endParaRPr lang="en-IN" b="0" i="0" dirty="0">
              <a:solidFill>
                <a:srgbClr val="000000"/>
              </a:solidFill>
              <a:effectLst/>
              <a:latin typeface="Perpetua (Body)"/>
            </a:endParaRPr>
          </a:p>
          <a:p>
            <a:pPr eaLnBrk="1" hangingPunct="1">
              <a:buFont typeface="Wingdings" panose="05000000000000000000" pitchFamily="2" charset="2"/>
              <a:buChar char="§"/>
            </a:pPr>
            <a:r>
              <a:rPr lang="en-IN" b="1" dirty="0">
                <a:solidFill>
                  <a:schemeClr val="bg2">
                    <a:lumMod val="50000"/>
                  </a:schemeClr>
                </a:solidFill>
              </a:rPr>
              <a:t>Network injection:-</a:t>
            </a:r>
            <a:endParaRPr lang="en-IN" dirty="0"/>
          </a:p>
          <a:p>
            <a:pPr marL="0" indent="0" eaLnBrk="1" hangingPunct="1">
              <a:buNone/>
            </a:pPr>
            <a:r>
              <a:rPr lang="en-US" dirty="0"/>
              <a:t>	In a network injection attack, a hacker can make use of 	access points that are exposed to nonfiltered network 	traffic.</a:t>
            </a:r>
            <a:endParaRPr lang="en-US" dirty="0">
              <a:latin typeface="Perpetua (Body)"/>
            </a:endParaRPr>
          </a:p>
        </p:txBody>
      </p:sp>
    </p:spTree>
    <p:extLst>
      <p:ext uri="{BB962C8B-B14F-4D97-AF65-F5344CB8AC3E}">
        <p14:creationId xmlns:p14="http://schemas.microsoft.com/office/powerpoint/2010/main" val="402690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838200" y="274638"/>
            <a:ext cx="7848600" cy="1143000"/>
          </a:xfrm>
        </p:spPr>
        <p:txBody>
          <a:bodyPr/>
          <a:lstStyle/>
          <a:p>
            <a:pPr eaLnBrk="1" hangingPunct="1"/>
            <a:r>
              <a:rPr lang="en-US" b="1" dirty="0">
                <a:latin typeface="Perpetua (Body)"/>
              </a:rPr>
              <a:t>Modules of Unauthorized Access</a:t>
            </a:r>
          </a:p>
        </p:txBody>
      </p:sp>
      <p:sp>
        <p:nvSpPr>
          <p:cNvPr id="15362" name="Rectangle 3"/>
          <p:cNvSpPr>
            <a:spLocks noGrp="1"/>
          </p:cNvSpPr>
          <p:nvPr>
            <p:ph sz="quarter" idx="1"/>
          </p:nvPr>
        </p:nvSpPr>
        <p:spPr>
          <a:xfrm>
            <a:off x="914400" y="1325562"/>
            <a:ext cx="7924800" cy="5257800"/>
          </a:xfrm>
        </p:spPr>
        <p:txBody>
          <a:bodyPr/>
          <a:lstStyle/>
          <a:p>
            <a:pPr eaLnBrk="1" hangingPunct="1"/>
            <a:endParaRPr lang="en-US" dirty="0"/>
          </a:p>
          <a:p>
            <a:pPr eaLnBrk="1" hangingPunct="1">
              <a:buFont typeface="Wingdings" panose="05000000000000000000" pitchFamily="2" charset="2"/>
              <a:buChar char="§"/>
            </a:pPr>
            <a:r>
              <a:rPr lang="en-IN" b="1" dirty="0">
                <a:solidFill>
                  <a:schemeClr val="bg2">
                    <a:lumMod val="50000"/>
                  </a:schemeClr>
                </a:solidFill>
              </a:rPr>
              <a:t>Non-traditional networks:-</a:t>
            </a:r>
          </a:p>
          <a:p>
            <a:pPr marL="0" indent="0" eaLnBrk="1" hangingPunct="1">
              <a:buNone/>
            </a:pPr>
            <a:r>
              <a:rPr lang="en-US" dirty="0"/>
              <a:t>	Non-traditional network includes any point to point 	communication example Bluetooth devices. Personal 	networks such as Bluetooth devices are not safe from 	hacking and should be regarded as security risk. </a:t>
            </a:r>
          </a:p>
          <a:p>
            <a:pPr marL="0" indent="0" eaLnBrk="1" hangingPunct="1">
              <a:buNone/>
            </a:pPr>
            <a:r>
              <a:rPr lang="en-US" dirty="0"/>
              <a:t>	Even barcode readers and wireless printer should be 	secured. 	</a:t>
            </a:r>
          </a:p>
          <a:p>
            <a:pPr marL="0" indent="0" eaLnBrk="1" hangingPunct="1">
              <a:buNone/>
            </a:pPr>
            <a:r>
              <a:rPr lang="en-US" dirty="0"/>
              <a:t>	These non-traditional networks can be easily overlooked 	by IT personnel who have narrowly focus on laptops, 	office systems and access points.</a:t>
            </a:r>
            <a:endParaRPr lang="en-US" dirty="0">
              <a:latin typeface="Perpetua (Body)"/>
            </a:endParaRPr>
          </a:p>
        </p:txBody>
      </p:sp>
    </p:spTree>
    <p:extLst>
      <p:ext uri="{BB962C8B-B14F-4D97-AF65-F5344CB8AC3E}">
        <p14:creationId xmlns:p14="http://schemas.microsoft.com/office/powerpoint/2010/main" val="317801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How can wireless networks be compromised?</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724400"/>
          </a:xfrm>
        </p:spPr>
        <p:txBody>
          <a:bodyPr/>
          <a:lstStyle/>
          <a:p>
            <a:pPr eaLnBrk="1" hangingPunct="1"/>
            <a:r>
              <a:rPr lang="en-US" sz="2400" dirty="0">
                <a:solidFill>
                  <a:srgbClr val="000000"/>
                </a:solidFill>
                <a:latin typeface="Perpetua (Body)"/>
              </a:rPr>
              <a:t>Wireless networks are less secure than wired ones; in many offices intruders can easily visit and hook up their own computer to the wired network without problems, gaining access to the network, and it is also often possible for remote intruders to gain access to the network through backdoors like Back Orifice.</a:t>
            </a:r>
          </a:p>
          <a:p>
            <a:pPr eaLnBrk="1" hangingPunct="1"/>
            <a:r>
              <a:rPr lang="en-US" sz="2400" dirty="0">
                <a:solidFill>
                  <a:srgbClr val="000000"/>
                </a:solidFill>
                <a:latin typeface="Perpetua (Body)"/>
              </a:rPr>
              <a:t>Usually Attackers search for public wireless networks which can be compromised easily and access can be gained over the network.</a:t>
            </a:r>
          </a:p>
          <a:p>
            <a:pPr eaLnBrk="1" hangingPunct="1"/>
            <a:r>
              <a:rPr lang="en-US" sz="2400" dirty="0">
                <a:solidFill>
                  <a:srgbClr val="000000"/>
                </a:solidFill>
                <a:latin typeface="Perpetua (Body)"/>
              </a:rPr>
              <a:t>By using certain Protocols and Standard Encryption techniques it is possible for wireless network to be secure to a certain limit. Although applying these protocols may result in better security but it cannot be concluded that the system are fully secured only by using these protocols.</a:t>
            </a:r>
          </a:p>
          <a:p>
            <a:pPr eaLnBrk="1" hangingPunct="1"/>
            <a:endParaRPr lang="en-US" sz="2400" dirty="0">
              <a:solidFill>
                <a:srgbClr val="000000"/>
              </a:solidFill>
              <a:latin typeface="Perpetua (Body)"/>
            </a:endParaRPr>
          </a:p>
          <a:p>
            <a:pPr eaLnBrk="1" hangingPunct="1"/>
            <a:endParaRPr lang="en-US" sz="2400" dirty="0">
              <a:solidFill>
                <a:srgbClr val="000000"/>
              </a:solidFill>
              <a:latin typeface="Perpetua (Body)"/>
            </a:endParaRPr>
          </a:p>
        </p:txBody>
      </p:sp>
    </p:spTree>
    <p:extLst>
      <p:ext uri="{BB962C8B-B14F-4D97-AF65-F5344CB8AC3E}">
        <p14:creationId xmlns:p14="http://schemas.microsoft.com/office/powerpoint/2010/main" val="417501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Wireless Intrusion Prevention Concepts</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724400"/>
          </a:xfrm>
        </p:spPr>
        <p:txBody>
          <a:bodyPr/>
          <a:lstStyle/>
          <a:p>
            <a:pPr eaLnBrk="1" hangingPunct="1"/>
            <a:r>
              <a:rPr lang="en-US" sz="2400" dirty="0">
                <a:solidFill>
                  <a:srgbClr val="000000"/>
                </a:solidFill>
                <a:latin typeface="Perpetua (Body)"/>
              </a:rPr>
              <a:t>Securing a wireless network can be very challenging job for common individual without any specialized skills or prior knowledge about the network.</a:t>
            </a:r>
          </a:p>
          <a:p>
            <a:pPr eaLnBrk="1" hangingPunct="1"/>
            <a:r>
              <a:rPr lang="en-US" sz="2400" dirty="0">
                <a:solidFill>
                  <a:srgbClr val="000000"/>
                </a:solidFill>
                <a:latin typeface="Perpetua (Body)"/>
              </a:rPr>
              <a:t>But here are some preventive measures depending on the type of networks, which can be taken by individuals to secure their wireless network.</a:t>
            </a:r>
          </a:p>
          <a:p>
            <a:pPr lvl="1" eaLnBrk="1" hangingPunct="1">
              <a:buFont typeface="Wingdings" panose="05000000000000000000" pitchFamily="2" charset="2"/>
              <a:buChar char="ü"/>
            </a:pPr>
            <a:r>
              <a:rPr lang="en-US" sz="2200" dirty="0">
                <a:solidFill>
                  <a:srgbClr val="000000"/>
                </a:solidFill>
                <a:latin typeface="Perpetua (Body)"/>
              </a:rPr>
              <a:t>For closed networks the most common way is to restrict the access points, which includes encryption and check on MAC address Closed network includes home users and organizations. </a:t>
            </a:r>
          </a:p>
          <a:p>
            <a:pPr lvl="1" eaLnBrk="1" hangingPunct="1">
              <a:buFont typeface="Wingdings" panose="05000000000000000000" pitchFamily="2" charset="2"/>
              <a:buChar char="ü"/>
            </a:pPr>
            <a:r>
              <a:rPr lang="en-US" sz="2200" dirty="0">
                <a:solidFill>
                  <a:srgbClr val="000000"/>
                </a:solidFill>
                <a:latin typeface="Perpetua (Body)"/>
              </a:rPr>
              <a:t>Another option for closed network is to disable ESSID broadcasting, making the access point difficult to detect for outsiders.      </a:t>
            </a:r>
          </a:p>
          <a:p>
            <a:pPr eaLnBrk="1" hangingPunct="1"/>
            <a:endParaRPr lang="en-US" sz="2400" dirty="0">
              <a:solidFill>
                <a:srgbClr val="000000"/>
              </a:solidFill>
              <a:latin typeface="Perpetua (Body)"/>
            </a:endParaRPr>
          </a:p>
          <a:p>
            <a:pPr eaLnBrk="1" hangingPunct="1"/>
            <a:endParaRPr lang="en-US" sz="2400" dirty="0">
              <a:solidFill>
                <a:srgbClr val="000000"/>
              </a:solidFill>
              <a:latin typeface="Perpetua (Body)"/>
            </a:endParaRPr>
          </a:p>
        </p:txBody>
      </p:sp>
    </p:spTree>
    <p:extLst>
      <p:ext uri="{BB962C8B-B14F-4D97-AF65-F5344CB8AC3E}">
        <p14:creationId xmlns:p14="http://schemas.microsoft.com/office/powerpoint/2010/main" val="31972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2011362"/>
          </a:xfrm>
        </p:spPr>
        <p:txBody>
          <a:bodyPr/>
          <a:lstStyle/>
          <a:p>
            <a:pPr eaLnBrk="1" hangingPunct="1"/>
            <a:r>
              <a:rPr lang="en-US" b="1" dirty="0">
                <a:latin typeface="+mn-lt"/>
              </a:rPr>
              <a:t>Wireless Intrusion Prevention Concepts</a:t>
            </a:r>
            <a:br>
              <a:rPr lang="en-US" b="1" dirty="0">
                <a:latin typeface="+mn-lt"/>
              </a:rPr>
            </a:br>
            <a:endParaRPr lang="en-US" b="1" dirty="0">
              <a:latin typeface="+mn-lt"/>
            </a:endParaRPr>
          </a:p>
        </p:txBody>
      </p:sp>
      <p:sp>
        <p:nvSpPr>
          <p:cNvPr id="15362" name="Rectangle 3"/>
          <p:cNvSpPr>
            <a:spLocks noGrp="1"/>
          </p:cNvSpPr>
          <p:nvPr>
            <p:ph sz="quarter" idx="1"/>
          </p:nvPr>
        </p:nvSpPr>
        <p:spPr>
          <a:xfrm>
            <a:off x="914400" y="1752600"/>
            <a:ext cx="7772400" cy="4724400"/>
          </a:xfrm>
        </p:spPr>
        <p:txBody>
          <a:bodyPr/>
          <a:lstStyle/>
          <a:p>
            <a:pPr lvl="1" eaLnBrk="1" hangingPunct="1">
              <a:buFont typeface="Wingdings" panose="05000000000000000000" pitchFamily="2" charset="2"/>
              <a:buChar char="ü"/>
            </a:pPr>
            <a:r>
              <a:rPr lang="en-US" sz="2400" dirty="0"/>
              <a:t>For commercial providers, hotspots, and large organizations, the preferred solution is often to have an open and unencrypted, but completely isolated wireless network. The users will at first have no access to the Internet nor to any local network resources.</a:t>
            </a:r>
          </a:p>
          <a:p>
            <a:pPr lvl="1" eaLnBrk="1" hangingPunct="1">
              <a:buFont typeface="Wingdings" panose="05000000000000000000" pitchFamily="2" charset="2"/>
              <a:buChar char="ü"/>
            </a:pPr>
            <a:r>
              <a:rPr lang="en-US" sz="2400" dirty="0"/>
              <a:t>One general solution may be end-to-end encryption, with independent authentication on all resources that shouldn't be available to the public.</a:t>
            </a:r>
            <a:endParaRPr lang="en-US" sz="2400" b="0" i="0" dirty="0">
              <a:solidFill>
                <a:srgbClr val="000000"/>
              </a:solidFill>
              <a:effectLst/>
              <a:latin typeface="Perpetua (Body)"/>
            </a:endParaRPr>
          </a:p>
          <a:p>
            <a:pPr lvl="1" eaLnBrk="1" hangingPunct="1">
              <a:buFont typeface="Wingdings" panose="05000000000000000000" pitchFamily="2" charset="2"/>
              <a:buChar char="ü"/>
            </a:pPr>
            <a:endParaRPr lang="en-US" sz="2200" dirty="0">
              <a:solidFill>
                <a:srgbClr val="000000"/>
              </a:solidFill>
              <a:latin typeface="Perpetua (Body)"/>
            </a:endParaRPr>
          </a:p>
          <a:p>
            <a:pPr eaLnBrk="1" hangingPunct="1"/>
            <a:endParaRPr lang="en-US" sz="2400" dirty="0">
              <a:solidFill>
                <a:srgbClr val="000000"/>
              </a:solidFill>
              <a:latin typeface="Perpetua (Body)"/>
            </a:endParaRPr>
          </a:p>
          <a:p>
            <a:pPr eaLnBrk="1" hangingPunct="1"/>
            <a:endParaRPr lang="en-US" sz="2400" dirty="0">
              <a:solidFill>
                <a:srgbClr val="000000"/>
              </a:solidFill>
              <a:latin typeface="Perpetua (Body)"/>
            </a:endParaRPr>
          </a:p>
        </p:txBody>
      </p:sp>
    </p:spTree>
    <p:extLst>
      <p:ext uri="{BB962C8B-B14F-4D97-AF65-F5344CB8AC3E}">
        <p14:creationId xmlns:p14="http://schemas.microsoft.com/office/powerpoint/2010/main" val="3397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3"/>
          <p:cNvSpPr>
            <a:spLocks noGrp="1"/>
          </p:cNvSpPr>
          <p:nvPr>
            <p:ph type="title"/>
          </p:nvPr>
        </p:nvSpPr>
        <p:spPr>
          <a:xfrm>
            <a:off x="914400" y="274638"/>
            <a:ext cx="7772400" cy="944562"/>
          </a:xfrm>
        </p:spPr>
        <p:txBody>
          <a:bodyPr/>
          <a:lstStyle/>
          <a:p>
            <a:pPr eaLnBrk="1" hangingPunct="1"/>
            <a:r>
              <a:rPr lang="en-US" b="1" dirty="0">
                <a:latin typeface="+mn-lt"/>
              </a:rPr>
              <a:t>Conclusion</a:t>
            </a:r>
            <a:endParaRPr lang="en-US" dirty="0"/>
          </a:p>
        </p:txBody>
      </p:sp>
      <p:sp>
        <p:nvSpPr>
          <p:cNvPr id="65538" name="Content Placeholder 4"/>
          <p:cNvSpPr>
            <a:spLocks noGrp="1"/>
          </p:cNvSpPr>
          <p:nvPr>
            <p:ph sz="quarter" idx="1"/>
          </p:nvPr>
        </p:nvSpPr>
        <p:spPr>
          <a:xfrm>
            <a:off x="914400" y="1447800"/>
            <a:ext cx="7772400" cy="5135562"/>
          </a:xfrm>
        </p:spPr>
        <p:txBody>
          <a:bodyPr/>
          <a:lstStyle/>
          <a:p>
            <a:pPr eaLnBrk="1" hangingPunct="1"/>
            <a:r>
              <a:rPr lang="en-US" dirty="0"/>
              <a:t>It can be concluded that the various protocols and standard encryption techniques used in wireless security are not stand-alone solution to the increasing cybercrimes.</a:t>
            </a:r>
          </a:p>
          <a:p>
            <a:pPr eaLnBrk="1" hangingPunct="1"/>
            <a:r>
              <a:rPr lang="en-US" dirty="0"/>
              <a:t>Despite of using such an advanced algorithm for encryption there is always a possibility of the network being unsecured.</a:t>
            </a:r>
          </a:p>
          <a:p>
            <a:pPr eaLnBrk="1" hangingPunct="1"/>
            <a:r>
              <a:rPr lang="en-US" dirty="0"/>
              <a:t>Every individual on the network must be fully aware of security standards used in wireless systems to make the network more secure.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914400" y="274638"/>
            <a:ext cx="7772400" cy="1143000"/>
          </a:xfrm>
        </p:spPr>
        <p:txBody>
          <a:bodyPr/>
          <a:lstStyle/>
          <a:p>
            <a:pPr eaLnBrk="1" hangingPunct="1"/>
            <a:r>
              <a:rPr lang="en-US" b="1" dirty="0">
                <a:latin typeface="Perpetua (Body)"/>
              </a:rPr>
              <a:t>Topic Overview</a:t>
            </a:r>
            <a:endParaRPr lang="en-US" dirty="0">
              <a:latin typeface="Perpetua (Body)"/>
            </a:endParaRPr>
          </a:p>
        </p:txBody>
      </p:sp>
      <p:sp>
        <p:nvSpPr>
          <p:cNvPr id="15362" name="Rectangle 3"/>
          <p:cNvSpPr>
            <a:spLocks noGrp="1"/>
          </p:cNvSpPr>
          <p:nvPr>
            <p:ph sz="quarter" idx="1"/>
          </p:nvPr>
        </p:nvSpPr>
        <p:spPr>
          <a:xfrm>
            <a:off x="914400" y="1752600"/>
            <a:ext cx="7772400" cy="4267200"/>
          </a:xfrm>
        </p:spPr>
        <p:txBody>
          <a:bodyPr/>
          <a:lstStyle/>
          <a:p>
            <a:pPr eaLnBrk="1" hangingPunct="1"/>
            <a:r>
              <a:rPr lang="en-US" dirty="0"/>
              <a:t>Introduction</a:t>
            </a:r>
          </a:p>
          <a:p>
            <a:pPr eaLnBrk="1" hangingPunct="1"/>
            <a:r>
              <a:rPr lang="en-US" dirty="0"/>
              <a:t>Wireless Network Basics</a:t>
            </a:r>
          </a:p>
          <a:p>
            <a:pPr eaLnBrk="1" hangingPunct="1"/>
            <a:r>
              <a:rPr lang="en-US" dirty="0"/>
              <a:t>Different Protocol and Encryption use in wireless network</a:t>
            </a:r>
          </a:p>
          <a:p>
            <a:pPr eaLnBrk="1" hangingPunct="1"/>
            <a:r>
              <a:rPr lang="en-US" dirty="0"/>
              <a:t>Modules of Unauthorized Access</a:t>
            </a:r>
          </a:p>
          <a:p>
            <a:pPr eaLnBrk="1" hangingPunct="1"/>
            <a:r>
              <a:rPr lang="en-US" dirty="0"/>
              <a:t>How can wireless networks be compromised?</a:t>
            </a:r>
          </a:p>
          <a:p>
            <a:pPr eaLnBrk="1" hangingPunct="1"/>
            <a:r>
              <a:rPr lang="en-US" dirty="0"/>
              <a:t>Wireless Intrusion Prevention Concepts</a:t>
            </a:r>
          </a:p>
          <a:p>
            <a:pPr eaLnBrk="1" hangingPunct="1"/>
            <a:r>
              <a:rPr lang="en-US" dirty="0"/>
              <a:t>Conclusion</a:t>
            </a:r>
          </a:p>
          <a:p>
            <a:pPr eaLnBrk="1" hangingPunct="1"/>
            <a:endParaRPr lang="en-US" dirty="0"/>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a:lstStyle/>
          <a:p>
            <a:pPr eaLnBrk="1" hangingPunct="1"/>
            <a:r>
              <a:rPr lang="en-US" b="1" dirty="0">
                <a:latin typeface="+mn-lt"/>
              </a:rPr>
              <a:t>Thank You</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838200" y="274638"/>
            <a:ext cx="7848600" cy="1143000"/>
          </a:xfrm>
        </p:spPr>
        <p:txBody>
          <a:bodyPr/>
          <a:lstStyle/>
          <a:p>
            <a:pPr eaLnBrk="1" hangingPunct="1"/>
            <a:r>
              <a:rPr lang="en-US" b="1" dirty="0">
                <a:latin typeface="Perpetua (Body)"/>
              </a:rPr>
              <a:t>Introduction</a:t>
            </a:r>
          </a:p>
        </p:txBody>
      </p:sp>
      <p:sp>
        <p:nvSpPr>
          <p:cNvPr id="15362" name="Rectangle 3"/>
          <p:cNvSpPr>
            <a:spLocks noGrp="1"/>
          </p:cNvSpPr>
          <p:nvPr>
            <p:ph sz="quarter" idx="1"/>
          </p:nvPr>
        </p:nvSpPr>
        <p:spPr>
          <a:xfrm>
            <a:off x="914400" y="1325562"/>
            <a:ext cx="7391400" cy="5257800"/>
          </a:xfrm>
        </p:spPr>
        <p:txBody>
          <a:bodyPr/>
          <a:lstStyle/>
          <a:p>
            <a:pPr eaLnBrk="1" hangingPunct="1"/>
            <a:endParaRPr lang="en-US" dirty="0"/>
          </a:p>
          <a:p>
            <a:pPr eaLnBrk="1" hangingPunct="1"/>
            <a:r>
              <a:rPr lang="en-US" sz="2400" dirty="0">
                <a:solidFill>
                  <a:srgbClr val="000000"/>
                </a:solidFill>
                <a:latin typeface="Perpetua (Body)"/>
              </a:rPr>
              <a:t>Wireless network security primarily protects a wireless network from unauthorized and malicious access attempts. Typically, wireless network security is delivered through wireless devices (usually a wireless router/switch) that encrypts and secures all wireless communication by default.</a:t>
            </a:r>
          </a:p>
          <a:p>
            <a:pPr marL="0" indent="0" eaLnBrk="1" hangingPunct="1">
              <a:buNone/>
            </a:pPr>
            <a:endParaRPr lang="en-US" sz="2400" dirty="0">
              <a:solidFill>
                <a:srgbClr val="000000"/>
              </a:solidFill>
              <a:latin typeface="Perpetua (Body)"/>
            </a:endParaRPr>
          </a:p>
          <a:p>
            <a:pPr eaLnBrk="1" hangingPunct="1"/>
            <a:r>
              <a:rPr lang="en-US" sz="2400" dirty="0">
                <a:solidFill>
                  <a:srgbClr val="000000"/>
                </a:solidFill>
                <a:latin typeface="Perpetua (Body)"/>
              </a:rPr>
              <a:t>Even if the wireless network security is compromised, the hacker is not able to view the content of the traffic/packet in transit. Moreover, wireless intrusion detection and prevention systems also enable protection of a wireless network by alerting the wireless network administrator in case of a security breach.</a:t>
            </a: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Tree>
    <p:extLst>
      <p:ext uri="{BB962C8B-B14F-4D97-AF65-F5344CB8AC3E}">
        <p14:creationId xmlns:p14="http://schemas.microsoft.com/office/powerpoint/2010/main" val="90043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What is wireless network ?</a:t>
            </a:r>
          </a:p>
        </p:txBody>
      </p:sp>
      <p:sp>
        <p:nvSpPr>
          <p:cNvPr id="15362" name="Rectangle 3"/>
          <p:cNvSpPr>
            <a:spLocks noGrp="1"/>
          </p:cNvSpPr>
          <p:nvPr>
            <p:ph sz="quarter" idx="1"/>
          </p:nvPr>
        </p:nvSpPr>
        <p:spPr>
          <a:xfrm>
            <a:off x="914400" y="1295400"/>
            <a:ext cx="7772400" cy="4724400"/>
          </a:xfrm>
        </p:spPr>
        <p:txBody>
          <a:bodyPr/>
          <a:lstStyle/>
          <a:p>
            <a:pPr eaLnBrk="1" hangingPunct="1"/>
            <a:endParaRPr lang="en-US" dirty="0"/>
          </a:p>
          <a:p>
            <a:pPr eaLnBrk="1" hangingPunct="1"/>
            <a:r>
              <a:rPr lang="en-US" b="0" i="0" dirty="0">
                <a:solidFill>
                  <a:srgbClr val="000000"/>
                </a:solidFill>
                <a:effectLst/>
                <a:latin typeface="Perpetua (Body)"/>
              </a:rPr>
              <a:t>The </a:t>
            </a:r>
            <a:r>
              <a:rPr lang="en-US" dirty="0">
                <a:solidFill>
                  <a:srgbClr val="000000"/>
                </a:solidFill>
                <a:latin typeface="Perpetua (Body)"/>
              </a:rPr>
              <a:t>wireless network are computer network that are not connected by cable of any kind.</a:t>
            </a:r>
            <a:endParaRPr lang="en-US" b="0" i="0" dirty="0">
              <a:solidFill>
                <a:srgbClr val="000000"/>
              </a:solidFill>
              <a:effectLst/>
              <a:latin typeface="Perpetua (Body)"/>
            </a:endParaRPr>
          </a:p>
          <a:p>
            <a:pPr eaLnBrk="1" hangingPunct="1"/>
            <a:r>
              <a:rPr lang="en-US" dirty="0">
                <a:solidFill>
                  <a:srgbClr val="000000"/>
                </a:solidFill>
                <a:latin typeface="Perpetua (Body)"/>
              </a:rPr>
              <a:t>The basis of wireless systems are radio waves, an implementation that take place at the physical level of network structure.</a:t>
            </a:r>
          </a:p>
          <a:p>
            <a:pPr eaLnBrk="1" hangingPunct="1"/>
            <a:r>
              <a:rPr lang="en-US" b="0" i="0" dirty="0">
                <a:solidFill>
                  <a:srgbClr val="000000"/>
                </a:solidFill>
                <a:effectLst/>
                <a:latin typeface="Perpetua (Body)"/>
              </a:rPr>
              <a:t>Wireless technology are widely </a:t>
            </a:r>
            <a:r>
              <a:rPr lang="en-US" dirty="0">
                <a:solidFill>
                  <a:srgbClr val="000000"/>
                </a:solidFill>
                <a:latin typeface="Perpetua (Body)"/>
              </a:rPr>
              <a:t>used in home and business computer network.</a:t>
            </a:r>
          </a:p>
          <a:p>
            <a:pPr eaLnBrk="1" hangingPunct="1"/>
            <a:r>
              <a:rPr lang="en-US" b="0" i="0" dirty="0">
                <a:solidFill>
                  <a:srgbClr val="333333"/>
                </a:solidFill>
                <a:effectLst/>
                <a:latin typeface="Source Sans Pro" panose="020B0503030403020204" pitchFamily="34" charset="0"/>
              </a:rPr>
              <a:t> </a:t>
            </a:r>
            <a:r>
              <a:rPr lang="en-US" dirty="0">
                <a:solidFill>
                  <a:srgbClr val="000000"/>
                </a:solidFill>
                <a:latin typeface="Perpetua (Body)"/>
              </a:rPr>
              <a:t>Today, we are still often forced to be proactive about finding connectivity (e.g., looking for a nearby Wi-Fi hotspot)</a:t>
            </a: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Tree>
    <p:extLst>
      <p:ext uri="{BB962C8B-B14F-4D97-AF65-F5344CB8AC3E}">
        <p14:creationId xmlns:p14="http://schemas.microsoft.com/office/powerpoint/2010/main" val="146582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Wireless network diagram </a:t>
            </a:r>
          </a:p>
        </p:txBody>
      </p:sp>
      <p:sp>
        <p:nvSpPr>
          <p:cNvPr id="15362" name="Rectangle 3"/>
          <p:cNvSpPr>
            <a:spLocks noGrp="1"/>
          </p:cNvSpPr>
          <p:nvPr>
            <p:ph sz="quarter" idx="1"/>
          </p:nvPr>
        </p:nvSpPr>
        <p:spPr>
          <a:xfrm>
            <a:off x="914400" y="1295400"/>
            <a:ext cx="7772400" cy="4724400"/>
          </a:xfrm>
        </p:spPr>
        <p:txBody>
          <a:bodyPr/>
          <a:lstStyle/>
          <a:p>
            <a:pPr eaLnBrk="1" hangingPunct="1"/>
            <a:endParaRPr lang="en-US" dirty="0"/>
          </a:p>
          <a:p>
            <a:pPr marL="0" indent="0" eaLnBrk="1" hangingPunct="1">
              <a:buNone/>
            </a:pPr>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graphicFrame>
        <p:nvGraphicFramePr>
          <p:cNvPr id="4" name="Object 3">
            <a:extLst>
              <a:ext uri="{FF2B5EF4-FFF2-40B4-BE49-F238E27FC236}">
                <a16:creationId xmlns:a16="http://schemas.microsoft.com/office/drawing/2014/main" id="{0566FE4E-F3D4-4D20-9DD5-8AFE62204FFD}"/>
              </a:ext>
            </a:extLst>
          </p:cNvPr>
          <p:cNvGraphicFramePr>
            <a:graphicFrameLocks noChangeAspect="1"/>
          </p:cNvGraphicFramePr>
          <p:nvPr>
            <p:extLst>
              <p:ext uri="{D42A27DB-BD31-4B8C-83A1-F6EECF244321}">
                <p14:modId xmlns:p14="http://schemas.microsoft.com/office/powerpoint/2010/main" val="1202506693"/>
              </p:ext>
            </p:extLst>
          </p:nvPr>
        </p:nvGraphicFramePr>
        <p:xfrm>
          <a:off x="1092993" y="1752600"/>
          <a:ext cx="6958013" cy="3098645"/>
        </p:xfrm>
        <a:graphic>
          <a:graphicData uri="http://schemas.openxmlformats.org/presentationml/2006/ole">
            <mc:AlternateContent xmlns:mc="http://schemas.openxmlformats.org/markup-compatibility/2006">
              <mc:Choice xmlns:v="urn:schemas-microsoft-com:vml" Requires="v">
                <p:oleObj spid="_x0000_s2137" name="Bitmap Image" r:id="rId3" imgW="6141600" imgH="2735640" progId="Paint.Picture">
                  <p:embed/>
                </p:oleObj>
              </mc:Choice>
              <mc:Fallback>
                <p:oleObj name="Bitmap Image" r:id="rId3" imgW="6141600" imgH="2735640" progId="Paint.Picture">
                  <p:embed/>
                  <p:pic>
                    <p:nvPicPr>
                      <p:cNvPr id="0" name=""/>
                      <p:cNvPicPr/>
                      <p:nvPr/>
                    </p:nvPicPr>
                    <p:blipFill>
                      <a:blip r:embed="rId4"/>
                      <a:stretch>
                        <a:fillRect/>
                      </a:stretch>
                    </p:blipFill>
                    <p:spPr>
                      <a:xfrm>
                        <a:off x="1092993" y="1752600"/>
                        <a:ext cx="6958013" cy="309864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AE441B9-1B5F-4804-A559-9DF236E224A3}"/>
              </a:ext>
            </a:extLst>
          </p:cNvPr>
          <p:cNvSpPr txBox="1"/>
          <p:nvPr/>
        </p:nvSpPr>
        <p:spPr>
          <a:xfrm>
            <a:off x="152400" y="5584448"/>
            <a:ext cx="8763000" cy="892552"/>
          </a:xfrm>
          <a:prstGeom prst="rect">
            <a:avLst/>
          </a:prstGeom>
          <a:noFill/>
        </p:spPr>
        <p:txBody>
          <a:bodyPr wrap="square">
            <a:spAutoFit/>
          </a:bodyPr>
          <a:lstStyle/>
          <a:p>
            <a:r>
              <a:rPr lang="en-US" sz="2600" dirty="0">
                <a:solidFill>
                  <a:srgbClr val="000000"/>
                </a:solidFill>
                <a:latin typeface="Perpetua (Body)"/>
              </a:rPr>
              <a:t>Wireless network refers to any network not connected by cables, which is what enables the desired convenience and mobility for the user.</a:t>
            </a:r>
            <a:endParaRPr lang="en-IN" sz="2600" dirty="0">
              <a:solidFill>
                <a:srgbClr val="000000"/>
              </a:solidFill>
              <a:latin typeface="Perpetua (Body)"/>
            </a:endParaRPr>
          </a:p>
        </p:txBody>
      </p:sp>
    </p:spTree>
    <p:extLst>
      <p:ext uri="{BB962C8B-B14F-4D97-AF65-F5344CB8AC3E}">
        <p14:creationId xmlns:p14="http://schemas.microsoft.com/office/powerpoint/2010/main" val="28910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Types of wireless network</a:t>
            </a:r>
          </a:p>
        </p:txBody>
      </p:sp>
      <p:sp>
        <p:nvSpPr>
          <p:cNvPr id="15362" name="Rectangle 3"/>
          <p:cNvSpPr>
            <a:spLocks noGrp="1"/>
          </p:cNvSpPr>
          <p:nvPr>
            <p:ph sz="quarter" idx="1"/>
          </p:nvPr>
        </p:nvSpPr>
        <p:spPr>
          <a:xfrm>
            <a:off x="914400" y="1295400"/>
            <a:ext cx="7772400" cy="4724400"/>
          </a:xfrm>
        </p:spPr>
        <p:txBody>
          <a:bodyPr/>
          <a:lstStyle/>
          <a:p>
            <a:pPr marL="0" indent="0" eaLnBrk="1" hangingPunct="1">
              <a:buNone/>
            </a:pPr>
            <a:endParaRPr lang="en-US" dirty="0"/>
          </a:p>
          <a:p>
            <a:pPr eaLnBrk="1" hangingPunct="1">
              <a:buFont typeface="Wingdings" panose="05000000000000000000" pitchFamily="2" charset="2"/>
              <a:buChar char="q"/>
            </a:pPr>
            <a:r>
              <a:rPr lang="en-US" b="1" i="0" dirty="0">
                <a:solidFill>
                  <a:srgbClr val="000000"/>
                </a:solidFill>
                <a:effectLst/>
                <a:latin typeface="Perpetua (Body)"/>
              </a:rPr>
              <a:t>WLANS (Wireless Local Area Network)-</a:t>
            </a:r>
          </a:p>
          <a:p>
            <a:pPr lvl="2" eaLnBrk="1" hangingPunct="1"/>
            <a:r>
              <a:rPr lang="en-US" sz="2200" dirty="0">
                <a:solidFill>
                  <a:srgbClr val="000000"/>
                </a:solidFill>
                <a:latin typeface="Perpetua (Body)"/>
              </a:rPr>
              <a:t>WLANS allow user in a local area, such as university campus or library to form a network or gain access to the internet.</a:t>
            </a:r>
          </a:p>
          <a:p>
            <a:pPr lvl="2" eaLnBrk="1" hangingPunct="1"/>
            <a:r>
              <a:rPr lang="en-US" sz="2200" dirty="0">
                <a:solidFill>
                  <a:srgbClr val="000000"/>
                </a:solidFill>
                <a:latin typeface="Perpetua (Body)"/>
              </a:rPr>
              <a:t>Example: Wi-Fi</a:t>
            </a:r>
          </a:p>
          <a:p>
            <a:pPr marL="593725" lvl="2" indent="0" eaLnBrk="1" hangingPunct="1">
              <a:buNone/>
            </a:pPr>
            <a:endParaRPr lang="en-US" sz="2200" dirty="0">
              <a:solidFill>
                <a:srgbClr val="000000"/>
              </a:solidFill>
              <a:latin typeface="Perpetua (Body)"/>
            </a:endParaRPr>
          </a:p>
          <a:p>
            <a:pPr eaLnBrk="1" hangingPunct="1">
              <a:buFont typeface="Wingdings" panose="05000000000000000000" pitchFamily="2" charset="2"/>
              <a:buChar char="q"/>
            </a:pPr>
            <a:r>
              <a:rPr lang="en-US" b="1" i="0" dirty="0">
                <a:solidFill>
                  <a:srgbClr val="000000"/>
                </a:solidFill>
                <a:effectLst/>
                <a:latin typeface="Perpetua (Body)"/>
              </a:rPr>
              <a:t>WPANS (Wireless Personal Area Network)-</a:t>
            </a:r>
          </a:p>
          <a:p>
            <a:pPr lvl="2" eaLnBrk="1" hangingPunct="1"/>
            <a:r>
              <a:rPr lang="en-US" sz="2200" dirty="0">
                <a:solidFill>
                  <a:srgbClr val="000000"/>
                </a:solidFill>
                <a:latin typeface="Perpetua (Body)"/>
              </a:rPr>
              <a:t> The two current technologies for wireless personal area network are infra red (IR) and Bluetooth (IEEE 802.15).</a:t>
            </a:r>
          </a:p>
          <a:p>
            <a:pPr lvl="2" eaLnBrk="1" hangingPunct="1"/>
            <a:r>
              <a:rPr lang="en-US" sz="2200" dirty="0">
                <a:solidFill>
                  <a:srgbClr val="000000"/>
                </a:solidFill>
                <a:latin typeface="Perpetua (Body)"/>
              </a:rPr>
              <a:t>Example: Bluetooth</a:t>
            </a:r>
            <a:endParaRPr lang="en-US" b="0" i="0" dirty="0">
              <a:solidFill>
                <a:srgbClr val="000000"/>
              </a:solidFill>
              <a:effectLst/>
              <a:latin typeface="Perpetua (Body)"/>
            </a:endParaRPr>
          </a:p>
          <a:p>
            <a:pPr eaLnBrk="1" hangingPunct="1"/>
            <a:endParaRPr lang="en-US" dirty="0">
              <a:solidFill>
                <a:srgbClr val="000000"/>
              </a:solidFill>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Tree>
    <p:extLst>
      <p:ext uri="{BB962C8B-B14F-4D97-AF65-F5344CB8AC3E}">
        <p14:creationId xmlns:p14="http://schemas.microsoft.com/office/powerpoint/2010/main" val="173484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Types of wireless network</a:t>
            </a:r>
          </a:p>
        </p:txBody>
      </p:sp>
      <p:sp>
        <p:nvSpPr>
          <p:cNvPr id="15362" name="Rectangle 3"/>
          <p:cNvSpPr>
            <a:spLocks noGrp="1"/>
          </p:cNvSpPr>
          <p:nvPr>
            <p:ph sz="quarter" idx="1"/>
          </p:nvPr>
        </p:nvSpPr>
        <p:spPr>
          <a:xfrm>
            <a:off x="914400" y="1295400"/>
            <a:ext cx="7772400" cy="4724400"/>
          </a:xfrm>
        </p:spPr>
        <p:txBody>
          <a:bodyPr/>
          <a:lstStyle/>
          <a:p>
            <a:pPr marL="0" indent="0" eaLnBrk="1" hangingPunct="1">
              <a:buNone/>
            </a:pPr>
            <a:endParaRPr lang="en-US" dirty="0"/>
          </a:p>
          <a:p>
            <a:pPr eaLnBrk="1" hangingPunct="1">
              <a:buFont typeface="Wingdings" panose="05000000000000000000" pitchFamily="2" charset="2"/>
              <a:buChar char="q"/>
            </a:pPr>
            <a:r>
              <a:rPr lang="en-US" b="1" i="0" dirty="0">
                <a:solidFill>
                  <a:srgbClr val="000000"/>
                </a:solidFill>
                <a:effectLst/>
                <a:latin typeface="Perpetua (Body)"/>
              </a:rPr>
              <a:t>WMANS (Wireless </a:t>
            </a:r>
            <a:r>
              <a:rPr lang="en-US" b="1" dirty="0">
                <a:solidFill>
                  <a:srgbClr val="000000"/>
                </a:solidFill>
                <a:latin typeface="Perpetua (Body)"/>
              </a:rPr>
              <a:t>Metropolitan</a:t>
            </a:r>
            <a:r>
              <a:rPr lang="en-US" b="1" i="0" dirty="0">
                <a:solidFill>
                  <a:srgbClr val="000000"/>
                </a:solidFill>
                <a:effectLst/>
                <a:latin typeface="Perpetua (Body)"/>
              </a:rPr>
              <a:t> Area Network)-</a:t>
            </a:r>
          </a:p>
          <a:p>
            <a:pPr lvl="2" eaLnBrk="1" hangingPunct="1"/>
            <a:r>
              <a:rPr lang="en-US" sz="2200" dirty="0">
                <a:solidFill>
                  <a:srgbClr val="000000"/>
                </a:solidFill>
                <a:latin typeface="Perpetua (Body)"/>
              </a:rPr>
              <a:t>This technology allow the connection of multiple network in a metropolitan area.</a:t>
            </a:r>
          </a:p>
          <a:p>
            <a:pPr lvl="2" eaLnBrk="1" hangingPunct="1"/>
            <a:r>
              <a:rPr lang="en-US" sz="2200" dirty="0">
                <a:solidFill>
                  <a:srgbClr val="000000"/>
                </a:solidFill>
                <a:latin typeface="Perpetua (Body)"/>
              </a:rPr>
              <a:t>Example: Such as different buildings in a city.</a:t>
            </a:r>
          </a:p>
          <a:p>
            <a:pPr marL="593725" lvl="2" indent="0" eaLnBrk="1" hangingPunct="1">
              <a:buNone/>
            </a:pPr>
            <a:endParaRPr lang="en-US" sz="2200" dirty="0">
              <a:solidFill>
                <a:srgbClr val="000000"/>
              </a:solidFill>
              <a:latin typeface="Perpetua (Body)"/>
            </a:endParaRPr>
          </a:p>
          <a:p>
            <a:pPr eaLnBrk="1" hangingPunct="1">
              <a:buFont typeface="Wingdings" panose="05000000000000000000" pitchFamily="2" charset="2"/>
              <a:buChar char="q"/>
            </a:pPr>
            <a:r>
              <a:rPr lang="en-US" b="1" i="0" dirty="0">
                <a:solidFill>
                  <a:srgbClr val="000000"/>
                </a:solidFill>
                <a:effectLst/>
                <a:latin typeface="Perpetua (Body)"/>
              </a:rPr>
              <a:t>WWANS (Wireless Wide Area Network)-</a:t>
            </a:r>
          </a:p>
          <a:p>
            <a:pPr lvl="2" eaLnBrk="1" hangingPunct="1"/>
            <a:r>
              <a:rPr lang="en-US" sz="2200" dirty="0">
                <a:solidFill>
                  <a:srgbClr val="000000"/>
                </a:solidFill>
                <a:latin typeface="Perpetua (Body)"/>
              </a:rPr>
              <a:t> These type of network can be maintained over large areas as cities or countries, via multiples satellites system or antenna sites.</a:t>
            </a:r>
          </a:p>
          <a:p>
            <a:pPr lvl="2" eaLnBrk="1" hangingPunct="1"/>
            <a:r>
              <a:rPr lang="en-US" sz="2200" dirty="0">
                <a:solidFill>
                  <a:srgbClr val="000000"/>
                </a:solidFill>
                <a:latin typeface="Perpetua (Body)"/>
              </a:rPr>
              <a:t>These systems are refereed to as 2G (2</a:t>
            </a:r>
            <a:r>
              <a:rPr lang="en-US" sz="2200" baseline="30000" dirty="0">
                <a:solidFill>
                  <a:srgbClr val="000000"/>
                </a:solidFill>
                <a:latin typeface="Perpetua (Body)"/>
              </a:rPr>
              <a:t>nd</a:t>
            </a:r>
            <a:r>
              <a:rPr lang="en-US" sz="2200" dirty="0">
                <a:solidFill>
                  <a:srgbClr val="000000"/>
                </a:solidFill>
                <a:latin typeface="Perpetua (Body)"/>
              </a:rPr>
              <a:t> Generation system)</a:t>
            </a:r>
          </a:p>
          <a:p>
            <a:pPr lvl="2" eaLnBrk="1" hangingPunct="1"/>
            <a:endParaRPr lang="en-US" b="0" i="0" dirty="0">
              <a:solidFill>
                <a:srgbClr val="000000"/>
              </a:solidFill>
              <a:effectLst/>
              <a:latin typeface="Perpetua (Body)"/>
            </a:endParaRPr>
          </a:p>
          <a:p>
            <a:pPr eaLnBrk="1" hangingPunct="1"/>
            <a:endParaRPr lang="en-US" dirty="0">
              <a:solidFill>
                <a:srgbClr val="000000"/>
              </a:solidFill>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Tree>
    <p:extLst>
      <p:ext uri="{BB962C8B-B14F-4D97-AF65-F5344CB8AC3E}">
        <p14:creationId xmlns:p14="http://schemas.microsoft.com/office/powerpoint/2010/main" val="306268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Benefits of wireless network</a:t>
            </a:r>
          </a:p>
        </p:txBody>
      </p:sp>
      <p:sp>
        <p:nvSpPr>
          <p:cNvPr id="15362" name="Rectangle 3"/>
          <p:cNvSpPr>
            <a:spLocks noGrp="1"/>
          </p:cNvSpPr>
          <p:nvPr>
            <p:ph sz="quarter" idx="1"/>
          </p:nvPr>
        </p:nvSpPr>
        <p:spPr>
          <a:xfrm>
            <a:off x="533399" y="1295400"/>
            <a:ext cx="8499407" cy="4724400"/>
          </a:xfrm>
        </p:spPr>
        <p:txBody>
          <a:bodyPr/>
          <a:lstStyle/>
          <a:p>
            <a:pPr eaLnBrk="1" hangingPunct="1"/>
            <a:endParaRPr lang="en-US" dirty="0"/>
          </a:p>
          <a:p>
            <a:pPr marL="0" indent="0" eaLnBrk="1" hangingPunct="1">
              <a:buNone/>
            </a:pPr>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
        <p:nvSpPr>
          <p:cNvPr id="17" name="Oval 16">
            <a:extLst>
              <a:ext uri="{FF2B5EF4-FFF2-40B4-BE49-F238E27FC236}">
                <a16:creationId xmlns:a16="http://schemas.microsoft.com/office/drawing/2014/main" id="{12D0FCF2-AA33-47F1-960E-5D6A3EA84C35}"/>
              </a:ext>
            </a:extLst>
          </p:cNvPr>
          <p:cNvSpPr/>
          <p:nvPr/>
        </p:nvSpPr>
        <p:spPr>
          <a:xfrm>
            <a:off x="2770685" y="2430228"/>
            <a:ext cx="3172916" cy="3145431"/>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9" name="Oval 18">
            <a:extLst>
              <a:ext uri="{FF2B5EF4-FFF2-40B4-BE49-F238E27FC236}">
                <a16:creationId xmlns:a16="http://schemas.microsoft.com/office/drawing/2014/main" id="{BAC51A9C-F1B5-450C-BE3E-72E17A945F0C}"/>
              </a:ext>
            </a:extLst>
          </p:cNvPr>
          <p:cNvSpPr/>
          <p:nvPr/>
        </p:nvSpPr>
        <p:spPr>
          <a:xfrm>
            <a:off x="5562600" y="3402245"/>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2</a:t>
            </a:r>
          </a:p>
        </p:txBody>
      </p:sp>
      <p:sp>
        <p:nvSpPr>
          <p:cNvPr id="24" name="Oval 23">
            <a:extLst>
              <a:ext uri="{FF2B5EF4-FFF2-40B4-BE49-F238E27FC236}">
                <a16:creationId xmlns:a16="http://schemas.microsoft.com/office/drawing/2014/main" id="{D7AD4A3B-9865-44F1-ABE5-CF5FF35A5773}"/>
              </a:ext>
            </a:extLst>
          </p:cNvPr>
          <p:cNvSpPr/>
          <p:nvPr/>
        </p:nvSpPr>
        <p:spPr>
          <a:xfrm>
            <a:off x="2313199" y="3420828"/>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4</a:t>
            </a:r>
          </a:p>
        </p:txBody>
      </p:sp>
      <p:sp>
        <p:nvSpPr>
          <p:cNvPr id="25" name="Oval 24">
            <a:extLst>
              <a:ext uri="{FF2B5EF4-FFF2-40B4-BE49-F238E27FC236}">
                <a16:creationId xmlns:a16="http://schemas.microsoft.com/office/drawing/2014/main" id="{E6D9577A-CFA4-41B6-9A92-EFECB8A3D30E}"/>
              </a:ext>
            </a:extLst>
          </p:cNvPr>
          <p:cNvSpPr/>
          <p:nvPr/>
        </p:nvSpPr>
        <p:spPr>
          <a:xfrm>
            <a:off x="3912278" y="1981200"/>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1</a:t>
            </a:r>
          </a:p>
        </p:txBody>
      </p:sp>
      <p:sp>
        <p:nvSpPr>
          <p:cNvPr id="26" name="Oval 25">
            <a:extLst>
              <a:ext uri="{FF2B5EF4-FFF2-40B4-BE49-F238E27FC236}">
                <a16:creationId xmlns:a16="http://schemas.microsoft.com/office/drawing/2014/main" id="{BC681D46-FF9D-48B0-8C24-83D9E3472536}"/>
              </a:ext>
            </a:extLst>
          </p:cNvPr>
          <p:cNvSpPr/>
          <p:nvPr/>
        </p:nvSpPr>
        <p:spPr>
          <a:xfrm>
            <a:off x="3914498" y="5167902"/>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3</a:t>
            </a:r>
          </a:p>
        </p:txBody>
      </p:sp>
      <p:sp>
        <p:nvSpPr>
          <p:cNvPr id="27" name="TextBox 26">
            <a:extLst>
              <a:ext uri="{FF2B5EF4-FFF2-40B4-BE49-F238E27FC236}">
                <a16:creationId xmlns:a16="http://schemas.microsoft.com/office/drawing/2014/main" id="{62A06380-DB41-44A3-9CBD-E9C4E0DB7916}"/>
              </a:ext>
            </a:extLst>
          </p:cNvPr>
          <p:cNvSpPr txBox="1"/>
          <p:nvPr/>
        </p:nvSpPr>
        <p:spPr>
          <a:xfrm>
            <a:off x="4827248" y="1981560"/>
            <a:ext cx="2465842" cy="456839"/>
          </a:xfrm>
          <a:prstGeom prst="rect">
            <a:avLst/>
          </a:prstGeom>
          <a:noFill/>
        </p:spPr>
        <p:txBody>
          <a:bodyPr wrap="none" rtlCol="0">
            <a:noAutofit/>
          </a:bodyPr>
          <a:lstStyle/>
          <a:p>
            <a:r>
              <a:rPr lang="en-IN" sz="2200" b="1" dirty="0">
                <a:solidFill>
                  <a:schemeClr val="accent2"/>
                </a:solidFill>
                <a:latin typeface="+mn-lt"/>
                <a:ea typeface="Open Sans" panose="020B0606030504020204" pitchFamily="34" charset="0"/>
                <a:cs typeface="Open Sans" panose="020B0606030504020204" pitchFamily="34" charset="0"/>
              </a:rPr>
              <a:t>Accessibility</a:t>
            </a:r>
          </a:p>
        </p:txBody>
      </p:sp>
      <p:sp>
        <p:nvSpPr>
          <p:cNvPr id="28" name="TextBox 27">
            <a:extLst>
              <a:ext uri="{FF2B5EF4-FFF2-40B4-BE49-F238E27FC236}">
                <a16:creationId xmlns:a16="http://schemas.microsoft.com/office/drawing/2014/main" id="{D8A16C6B-CCE8-4BF1-90D4-13ED1D54B6D4}"/>
              </a:ext>
            </a:extLst>
          </p:cNvPr>
          <p:cNvSpPr txBox="1"/>
          <p:nvPr/>
        </p:nvSpPr>
        <p:spPr>
          <a:xfrm>
            <a:off x="6566965" y="3629144"/>
            <a:ext cx="2465842" cy="456839"/>
          </a:xfrm>
          <a:prstGeom prst="rect">
            <a:avLst/>
          </a:prstGeom>
          <a:noFill/>
        </p:spPr>
        <p:txBody>
          <a:bodyPr wrap="none" rtlCol="0">
            <a:noAutofit/>
          </a:bodyPr>
          <a:lstStyle/>
          <a:p>
            <a:r>
              <a:rPr lang="en-IN" sz="2200" b="1" dirty="0">
                <a:solidFill>
                  <a:schemeClr val="accent2"/>
                </a:solidFill>
                <a:latin typeface="+mn-lt"/>
                <a:ea typeface="Open Sans" panose="020B0606030504020204" pitchFamily="34" charset="0"/>
                <a:cs typeface="Open Sans" panose="020B0606030504020204" pitchFamily="34" charset="0"/>
              </a:rPr>
              <a:t>Efficiency</a:t>
            </a:r>
          </a:p>
        </p:txBody>
      </p:sp>
      <p:sp>
        <p:nvSpPr>
          <p:cNvPr id="29" name="TextBox 28">
            <a:extLst>
              <a:ext uri="{FF2B5EF4-FFF2-40B4-BE49-F238E27FC236}">
                <a16:creationId xmlns:a16="http://schemas.microsoft.com/office/drawing/2014/main" id="{456FF919-F0FA-4DDE-BBF3-7ADE38AE9A4F}"/>
              </a:ext>
            </a:extLst>
          </p:cNvPr>
          <p:cNvSpPr txBox="1"/>
          <p:nvPr/>
        </p:nvSpPr>
        <p:spPr>
          <a:xfrm>
            <a:off x="5029200" y="5596293"/>
            <a:ext cx="2465842" cy="456839"/>
          </a:xfrm>
          <a:prstGeom prst="rect">
            <a:avLst/>
          </a:prstGeom>
          <a:noFill/>
        </p:spPr>
        <p:txBody>
          <a:bodyPr wrap="none" rtlCol="0">
            <a:noAutofit/>
          </a:bodyPr>
          <a:lstStyle/>
          <a:p>
            <a:r>
              <a:rPr lang="en-US" sz="2200" b="1" dirty="0">
                <a:solidFill>
                  <a:schemeClr val="accent2"/>
                </a:solidFill>
                <a:latin typeface="+mn-lt"/>
                <a:ea typeface="Open Sans" panose="020B0606030504020204" pitchFamily="34" charset="0"/>
                <a:cs typeface="Open Sans" panose="020B0606030504020204" pitchFamily="34" charset="0"/>
              </a:rPr>
              <a:t>W</a:t>
            </a:r>
            <a:r>
              <a:rPr lang="en-IN" sz="2200" b="1" dirty="0">
                <a:solidFill>
                  <a:schemeClr val="accent2"/>
                </a:solidFill>
                <a:latin typeface="+mn-lt"/>
                <a:ea typeface="Open Sans" panose="020B0606030504020204" pitchFamily="34" charset="0"/>
                <a:cs typeface="Open Sans" panose="020B0606030504020204" pitchFamily="34" charset="0"/>
              </a:rPr>
              <a:t>ider reach</a:t>
            </a:r>
          </a:p>
        </p:txBody>
      </p:sp>
      <p:sp>
        <p:nvSpPr>
          <p:cNvPr id="30" name="TextBox 29">
            <a:extLst>
              <a:ext uri="{FF2B5EF4-FFF2-40B4-BE49-F238E27FC236}">
                <a16:creationId xmlns:a16="http://schemas.microsoft.com/office/drawing/2014/main" id="{2422CC46-6A03-4FEB-AF4F-172430DE3447}"/>
              </a:ext>
            </a:extLst>
          </p:cNvPr>
          <p:cNvSpPr txBox="1"/>
          <p:nvPr/>
        </p:nvSpPr>
        <p:spPr>
          <a:xfrm>
            <a:off x="609600" y="3200400"/>
            <a:ext cx="2791937" cy="415515"/>
          </a:xfrm>
          <a:prstGeom prst="rect">
            <a:avLst/>
          </a:prstGeom>
          <a:noFill/>
        </p:spPr>
        <p:txBody>
          <a:bodyPr wrap="none" rtlCol="0">
            <a:noAutofit/>
          </a:bodyPr>
          <a:lstStyle/>
          <a:p>
            <a:r>
              <a:rPr lang="en-US" sz="2200" b="1" dirty="0">
                <a:solidFill>
                  <a:schemeClr val="accent2"/>
                </a:solidFill>
                <a:latin typeface="+mn-lt"/>
                <a:ea typeface="Open Sans" panose="020B0606030504020204" pitchFamily="34" charset="0"/>
                <a:cs typeface="Open Sans" panose="020B0606030504020204" pitchFamily="34" charset="0"/>
              </a:rPr>
              <a:t>C</a:t>
            </a:r>
            <a:r>
              <a:rPr lang="en-IN" sz="2200" b="1" dirty="0">
                <a:solidFill>
                  <a:schemeClr val="accent2"/>
                </a:solidFill>
                <a:latin typeface="+mn-lt"/>
                <a:ea typeface="Open Sans" panose="020B0606030504020204" pitchFamily="34" charset="0"/>
                <a:cs typeface="Open Sans" panose="020B0606030504020204" pitchFamily="34" charset="0"/>
              </a:rPr>
              <a:t>ost Effective</a:t>
            </a:r>
          </a:p>
        </p:txBody>
      </p:sp>
      <p:sp>
        <p:nvSpPr>
          <p:cNvPr id="31" name="TextBox 30">
            <a:extLst>
              <a:ext uri="{FF2B5EF4-FFF2-40B4-BE49-F238E27FC236}">
                <a16:creationId xmlns:a16="http://schemas.microsoft.com/office/drawing/2014/main" id="{FF46E587-C528-4C7A-BD7C-59ADB82EAC0E}"/>
              </a:ext>
            </a:extLst>
          </p:cNvPr>
          <p:cNvSpPr txBox="1"/>
          <p:nvPr/>
        </p:nvSpPr>
        <p:spPr>
          <a:xfrm>
            <a:off x="383535" y="3548963"/>
            <a:ext cx="1913043" cy="1690218"/>
          </a:xfrm>
          <a:prstGeom prst="rect">
            <a:avLst/>
          </a:prstGeom>
          <a:noFill/>
        </p:spPr>
        <p:txBody>
          <a:bodyPr wrap="none" rtlCol="0">
            <a:noAutofit/>
          </a:bodyPr>
          <a:lstStyle/>
          <a:p>
            <a:r>
              <a:rPr lang="en-US" dirty="0">
                <a:solidFill>
                  <a:srgbClr val="222222"/>
                </a:solidFill>
                <a:latin typeface="+mn-lt"/>
              </a:rPr>
              <a:t>     T</a:t>
            </a:r>
            <a:r>
              <a:rPr lang="en-US" b="0" i="0" dirty="0">
                <a:solidFill>
                  <a:srgbClr val="222222"/>
                </a:solidFill>
                <a:effectLst/>
                <a:latin typeface="+mn-lt"/>
              </a:rPr>
              <a:t>hey</a:t>
            </a:r>
            <a:r>
              <a:rPr lang="en-US" sz="1600" b="0" i="0" dirty="0">
                <a:solidFill>
                  <a:srgbClr val="222222"/>
                </a:solidFill>
                <a:effectLst/>
                <a:latin typeface="+mn-lt"/>
              </a:rPr>
              <a:t> are cheaper </a:t>
            </a:r>
          </a:p>
          <a:p>
            <a:r>
              <a:rPr lang="en-US" sz="1600" b="0" i="0" dirty="0">
                <a:solidFill>
                  <a:srgbClr val="222222"/>
                </a:solidFill>
                <a:effectLst/>
                <a:latin typeface="+mn-lt"/>
              </a:rPr>
              <a:t>      and easier to install.</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2D09BD89-DC28-4DF1-9518-B573FFE2CE3E}"/>
              </a:ext>
            </a:extLst>
          </p:cNvPr>
          <p:cNvSpPr txBox="1"/>
          <p:nvPr/>
        </p:nvSpPr>
        <p:spPr>
          <a:xfrm>
            <a:off x="5465455" y="2367376"/>
            <a:ext cx="5410201" cy="856783"/>
          </a:xfrm>
          <a:prstGeom prst="rect">
            <a:avLst/>
          </a:prstGeom>
          <a:noFill/>
        </p:spPr>
        <p:txBody>
          <a:bodyPr wrap="none" rtlCol="0">
            <a:noAutofit/>
          </a:bodyPr>
          <a:lstStyle/>
          <a:p>
            <a:r>
              <a:rPr lang="en-US" sz="1600" b="0" i="0" dirty="0">
                <a:solidFill>
                  <a:srgbClr val="222222"/>
                </a:solidFill>
                <a:effectLst/>
                <a:latin typeface="+mn-lt"/>
              </a:rPr>
              <a:t>Do not require any wires or cables</a:t>
            </a:r>
            <a:r>
              <a:rPr lang="en-US" sz="1600" dirty="0">
                <a:solidFill>
                  <a:srgbClr val="222222"/>
                </a:solidFill>
                <a:latin typeface="+mn-lt"/>
              </a:rPr>
              <a:t>, </a:t>
            </a:r>
          </a:p>
          <a:p>
            <a:r>
              <a:rPr lang="en-US" sz="1600" dirty="0">
                <a:solidFill>
                  <a:srgbClr val="222222"/>
                </a:solidFill>
                <a:latin typeface="+mn-lt"/>
              </a:rPr>
              <a:t>user c</a:t>
            </a:r>
            <a:r>
              <a:rPr lang="en-US" sz="1600" b="0" i="0" dirty="0">
                <a:solidFill>
                  <a:srgbClr val="222222"/>
                </a:solidFill>
                <a:effectLst/>
                <a:latin typeface="+mn-lt"/>
              </a:rPr>
              <a:t>an easil</a:t>
            </a:r>
            <a:r>
              <a:rPr lang="en-US" sz="1600" dirty="0">
                <a:solidFill>
                  <a:srgbClr val="222222"/>
                </a:solidFill>
                <a:latin typeface="+mn-lt"/>
              </a:rPr>
              <a:t>y communicate </a:t>
            </a:r>
          </a:p>
          <a:p>
            <a:r>
              <a:rPr lang="en-US" sz="1600" dirty="0">
                <a:solidFill>
                  <a:srgbClr val="222222"/>
                </a:solidFill>
                <a:latin typeface="+mn-lt"/>
              </a:rPr>
              <a:t>   when thy are moving</a:t>
            </a:r>
            <a:r>
              <a:rPr lang="en-US" sz="1600" b="0" i="0" dirty="0">
                <a:solidFill>
                  <a:srgbClr val="222222"/>
                </a:solidFill>
                <a:effectLst/>
                <a:latin typeface="+mn-lt"/>
              </a:rPr>
              <a:t>.</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6F4A29E5-DC3D-45E7-A8BD-FE597B40F18A}"/>
              </a:ext>
            </a:extLst>
          </p:cNvPr>
          <p:cNvSpPr txBox="1"/>
          <p:nvPr/>
        </p:nvSpPr>
        <p:spPr>
          <a:xfrm>
            <a:off x="6417708" y="3979589"/>
            <a:ext cx="5410201" cy="1690218"/>
          </a:xfrm>
          <a:prstGeom prst="rect">
            <a:avLst/>
          </a:prstGeom>
          <a:noFill/>
        </p:spPr>
        <p:txBody>
          <a:bodyPr wrap="none" rtlCol="0">
            <a:noAutofit/>
          </a:bodyPr>
          <a:lstStyle/>
          <a:p>
            <a:r>
              <a:rPr lang="en-US" sz="1600" dirty="0">
                <a:solidFill>
                  <a:srgbClr val="222222"/>
                </a:solidFill>
                <a:latin typeface="+mn-lt"/>
              </a:rPr>
              <a:t>Improved and better </a:t>
            </a:r>
          </a:p>
          <a:p>
            <a:r>
              <a:rPr lang="en-US" sz="1600" dirty="0">
                <a:solidFill>
                  <a:srgbClr val="222222"/>
                </a:solidFill>
                <a:latin typeface="+mn-lt"/>
              </a:rPr>
              <a:t>communication of data</a:t>
            </a:r>
            <a:endParaRPr lang="en-IN" sz="1600" dirty="0">
              <a:solidFill>
                <a:srgbClr val="222222"/>
              </a:solidFill>
              <a:latin typeface="+mn-lt"/>
            </a:endParaRPr>
          </a:p>
        </p:txBody>
      </p:sp>
      <p:sp>
        <p:nvSpPr>
          <p:cNvPr id="34" name="TextBox 33">
            <a:extLst>
              <a:ext uri="{FF2B5EF4-FFF2-40B4-BE49-F238E27FC236}">
                <a16:creationId xmlns:a16="http://schemas.microsoft.com/office/drawing/2014/main" id="{D2AEB1C6-EDD5-4FB3-907D-5DE75982FBF4}"/>
              </a:ext>
            </a:extLst>
          </p:cNvPr>
          <p:cNvSpPr txBox="1"/>
          <p:nvPr/>
        </p:nvSpPr>
        <p:spPr>
          <a:xfrm>
            <a:off x="3772469" y="5874060"/>
            <a:ext cx="5410201" cy="1690218"/>
          </a:xfrm>
          <a:prstGeom prst="rect">
            <a:avLst/>
          </a:prstGeom>
          <a:noFill/>
        </p:spPr>
        <p:txBody>
          <a:bodyPr wrap="none" rtlCol="0">
            <a:noAutofit/>
          </a:bodyPr>
          <a:lstStyle/>
          <a:p>
            <a:r>
              <a:rPr lang="en-US" sz="1600" dirty="0">
                <a:solidFill>
                  <a:srgbClr val="222222"/>
                </a:solidFill>
                <a:latin typeface="+mn-lt"/>
              </a:rPr>
              <a:t>	        H</a:t>
            </a:r>
            <a:r>
              <a:rPr lang="en-US" sz="1600" b="0" i="0" dirty="0">
                <a:solidFill>
                  <a:srgbClr val="222222"/>
                </a:solidFill>
                <a:effectLst/>
                <a:latin typeface="+mn-lt"/>
              </a:rPr>
              <a:t>ave a wider reach than wired networks</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618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b="1" dirty="0">
                <a:latin typeface="+mn-lt"/>
              </a:rPr>
              <a:t>Disadvantage of wireless network</a:t>
            </a:r>
          </a:p>
        </p:txBody>
      </p:sp>
      <p:sp>
        <p:nvSpPr>
          <p:cNvPr id="15362" name="Rectangle 3"/>
          <p:cNvSpPr>
            <a:spLocks noGrp="1"/>
          </p:cNvSpPr>
          <p:nvPr>
            <p:ph sz="quarter" idx="1"/>
          </p:nvPr>
        </p:nvSpPr>
        <p:spPr>
          <a:xfrm>
            <a:off x="533399" y="1295400"/>
            <a:ext cx="8499407" cy="4724400"/>
          </a:xfrm>
        </p:spPr>
        <p:txBody>
          <a:bodyPr/>
          <a:lstStyle/>
          <a:p>
            <a:pPr eaLnBrk="1" hangingPunct="1"/>
            <a:endParaRPr lang="en-US" dirty="0"/>
          </a:p>
          <a:p>
            <a:pPr marL="0" indent="0" eaLnBrk="1" hangingPunct="1">
              <a:buNone/>
            </a:pPr>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b="0" i="0" dirty="0">
              <a:solidFill>
                <a:srgbClr val="000000"/>
              </a:solidFill>
              <a:effectLst/>
              <a:latin typeface="Perpetua (Body)"/>
            </a:endParaRPr>
          </a:p>
          <a:p>
            <a:pPr eaLnBrk="1" hangingPunct="1"/>
            <a:endParaRPr lang="en-US" dirty="0">
              <a:latin typeface="Perpetua (Body)"/>
            </a:endParaRPr>
          </a:p>
        </p:txBody>
      </p:sp>
      <p:sp>
        <p:nvSpPr>
          <p:cNvPr id="17" name="Oval 16">
            <a:extLst>
              <a:ext uri="{FF2B5EF4-FFF2-40B4-BE49-F238E27FC236}">
                <a16:creationId xmlns:a16="http://schemas.microsoft.com/office/drawing/2014/main" id="{12D0FCF2-AA33-47F1-960E-5D6A3EA84C35}"/>
              </a:ext>
            </a:extLst>
          </p:cNvPr>
          <p:cNvSpPr/>
          <p:nvPr/>
        </p:nvSpPr>
        <p:spPr>
          <a:xfrm>
            <a:off x="2770685" y="2430228"/>
            <a:ext cx="3172916" cy="3145431"/>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9" name="Oval 18">
            <a:extLst>
              <a:ext uri="{FF2B5EF4-FFF2-40B4-BE49-F238E27FC236}">
                <a16:creationId xmlns:a16="http://schemas.microsoft.com/office/drawing/2014/main" id="{BAC51A9C-F1B5-450C-BE3E-72E17A945F0C}"/>
              </a:ext>
            </a:extLst>
          </p:cNvPr>
          <p:cNvSpPr/>
          <p:nvPr/>
        </p:nvSpPr>
        <p:spPr>
          <a:xfrm>
            <a:off x="5562600" y="3402245"/>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2</a:t>
            </a:r>
          </a:p>
        </p:txBody>
      </p:sp>
      <p:sp>
        <p:nvSpPr>
          <p:cNvPr id="24" name="Oval 23">
            <a:extLst>
              <a:ext uri="{FF2B5EF4-FFF2-40B4-BE49-F238E27FC236}">
                <a16:creationId xmlns:a16="http://schemas.microsoft.com/office/drawing/2014/main" id="{D7AD4A3B-9865-44F1-ABE5-CF5FF35A5773}"/>
              </a:ext>
            </a:extLst>
          </p:cNvPr>
          <p:cNvSpPr/>
          <p:nvPr/>
        </p:nvSpPr>
        <p:spPr>
          <a:xfrm>
            <a:off x="2313199" y="3420828"/>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4</a:t>
            </a:r>
          </a:p>
        </p:txBody>
      </p:sp>
      <p:sp>
        <p:nvSpPr>
          <p:cNvPr id="25" name="Oval 24">
            <a:extLst>
              <a:ext uri="{FF2B5EF4-FFF2-40B4-BE49-F238E27FC236}">
                <a16:creationId xmlns:a16="http://schemas.microsoft.com/office/drawing/2014/main" id="{E6D9577A-CFA4-41B6-9A92-EFECB8A3D30E}"/>
              </a:ext>
            </a:extLst>
          </p:cNvPr>
          <p:cNvSpPr/>
          <p:nvPr/>
        </p:nvSpPr>
        <p:spPr>
          <a:xfrm>
            <a:off x="3912278" y="1981200"/>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1</a:t>
            </a:r>
          </a:p>
        </p:txBody>
      </p:sp>
      <p:sp>
        <p:nvSpPr>
          <p:cNvPr id="26" name="Oval 25">
            <a:extLst>
              <a:ext uri="{FF2B5EF4-FFF2-40B4-BE49-F238E27FC236}">
                <a16:creationId xmlns:a16="http://schemas.microsoft.com/office/drawing/2014/main" id="{BC681D46-FF9D-48B0-8C24-83D9E3472536}"/>
              </a:ext>
            </a:extLst>
          </p:cNvPr>
          <p:cNvSpPr/>
          <p:nvPr/>
        </p:nvSpPr>
        <p:spPr>
          <a:xfrm>
            <a:off x="3914498" y="5167902"/>
            <a:ext cx="914970" cy="856783"/>
          </a:xfrm>
          <a:prstGeom prst="ellipse">
            <a:avLst/>
          </a:prstGeom>
          <a:solidFill>
            <a:schemeClr val="accent1"/>
          </a:solidFill>
          <a:ln>
            <a:noFill/>
          </a:ln>
          <a:effectLst>
            <a:outerShdw blurRad="571500" dist="4445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Arial" pitchFamily="34" charset="0"/>
              </a:rPr>
              <a:t>3</a:t>
            </a:r>
          </a:p>
        </p:txBody>
      </p:sp>
      <p:sp>
        <p:nvSpPr>
          <p:cNvPr id="27" name="TextBox 26">
            <a:extLst>
              <a:ext uri="{FF2B5EF4-FFF2-40B4-BE49-F238E27FC236}">
                <a16:creationId xmlns:a16="http://schemas.microsoft.com/office/drawing/2014/main" id="{62A06380-DB41-44A3-9CBD-E9C4E0DB7916}"/>
              </a:ext>
            </a:extLst>
          </p:cNvPr>
          <p:cNvSpPr txBox="1"/>
          <p:nvPr/>
        </p:nvSpPr>
        <p:spPr>
          <a:xfrm>
            <a:off x="4827248" y="1981560"/>
            <a:ext cx="2465842" cy="456839"/>
          </a:xfrm>
          <a:prstGeom prst="rect">
            <a:avLst/>
          </a:prstGeom>
          <a:noFill/>
        </p:spPr>
        <p:txBody>
          <a:bodyPr wrap="none" rtlCol="0">
            <a:noAutofit/>
          </a:bodyPr>
          <a:lstStyle/>
          <a:p>
            <a:r>
              <a:rPr lang="en-IN" sz="2200" b="1" dirty="0">
                <a:solidFill>
                  <a:schemeClr val="accent2"/>
                </a:solidFill>
                <a:latin typeface="+mn-lt"/>
                <a:ea typeface="Open Sans" panose="020B0606030504020204" pitchFamily="34" charset="0"/>
                <a:cs typeface="Open Sans" panose="020B0606030504020204" pitchFamily="34" charset="0"/>
              </a:rPr>
              <a:t>Security</a:t>
            </a:r>
          </a:p>
        </p:txBody>
      </p:sp>
      <p:sp>
        <p:nvSpPr>
          <p:cNvPr id="28" name="TextBox 27">
            <a:extLst>
              <a:ext uri="{FF2B5EF4-FFF2-40B4-BE49-F238E27FC236}">
                <a16:creationId xmlns:a16="http://schemas.microsoft.com/office/drawing/2014/main" id="{D8A16C6B-CCE8-4BF1-90D4-13ED1D54B6D4}"/>
              </a:ext>
            </a:extLst>
          </p:cNvPr>
          <p:cNvSpPr txBox="1"/>
          <p:nvPr/>
        </p:nvSpPr>
        <p:spPr>
          <a:xfrm>
            <a:off x="6566965" y="3629144"/>
            <a:ext cx="2465842" cy="456839"/>
          </a:xfrm>
          <a:prstGeom prst="rect">
            <a:avLst/>
          </a:prstGeom>
          <a:noFill/>
        </p:spPr>
        <p:txBody>
          <a:bodyPr wrap="none" rtlCol="0">
            <a:noAutofit/>
          </a:bodyPr>
          <a:lstStyle/>
          <a:p>
            <a:r>
              <a:rPr lang="en-US" sz="2200" b="1" dirty="0">
                <a:solidFill>
                  <a:schemeClr val="accent2"/>
                </a:solidFill>
                <a:latin typeface="+mn-lt"/>
                <a:ea typeface="Open Sans" panose="020B0606030504020204" pitchFamily="34" charset="0"/>
                <a:cs typeface="Open Sans" panose="020B0606030504020204" pitchFamily="34" charset="0"/>
              </a:rPr>
              <a:t>C</a:t>
            </a:r>
            <a:r>
              <a:rPr lang="en-IN" sz="2200" b="1" dirty="0">
                <a:solidFill>
                  <a:schemeClr val="accent2"/>
                </a:solidFill>
                <a:latin typeface="+mn-lt"/>
                <a:ea typeface="Open Sans" panose="020B0606030504020204" pitchFamily="34" charset="0"/>
                <a:cs typeface="Open Sans" panose="020B0606030504020204" pitchFamily="34" charset="0"/>
              </a:rPr>
              <a:t>overage</a:t>
            </a:r>
          </a:p>
        </p:txBody>
      </p:sp>
      <p:sp>
        <p:nvSpPr>
          <p:cNvPr id="29" name="TextBox 28">
            <a:extLst>
              <a:ext uri="{FF2B5EF4-FFF2-40B4-BE49-F238E27FC236}">
                <a16:creationId xmlns:a16="http://schemas.microsoft.com/office/drawing/2014/main" id="{456FF919-F0FA-4DDE-BBF3-7ADE38AE9A4F}"/>
              </a:ext>
            </a:extLst>
          </p:cNvPr>
          <p:cNvSpPr txBox="1"/>
          <p:nvPr/>
        </p:nvSpPr>
        <p:spPr>
          <a:xfrm>
            <a:off x="5029200" y="5596293"/>
            <a:ext cx="2465842" cy="456839"/>
          </a:xfrm>
          <a:prstGeom prst="rect">
            <a:avLst/>
          </a:prstGeom>
          <a:noFill/>
        </p:spPr>
        <p:txBody>
          <a:bodyPr wrap="none" rtlCol="0">
            <a:noAutofit/>
          </a:bodyPr>
          <a:lstStyle/>
          <a:p>
            <a:r>
              <a:rPr lang="en-US" sz="2200" b="1" dirty="0">
                <a:solidFill>
                  <a:schemeClr val="accent2"/>
                </a:solidFill>
                <a:latin typeface="+mn-lt"/>
                <a:ea typeface="Open Sans" panose="020B0606030504020204" pitchFamily="34" charset="0"/>
                <a:cs typeface="Open Sans" panose="020B0606030504020204" pitchFamily="34" charset="0"/>
              </a:rPr>
              <a:t>Limited Bandwidth</a:t>
            </a:r>
            <a:endParaRPr lang="en-IN" sz="2200" b="1" dirty="0">
              <a:solidFill>
                <a:schemeClr val="accent2"/>
              </a:solidFill>
              <a:latin typeface="+mn-lt"/>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2422CC46-6A03-4FEB-AF4F-172430DE3447}"/>
              </a:ext>
            </a:extLst>
          </p:cNvPr>
          <p:cNvSpPr txBox="1"/>
          <p:nvPr/>
        </p:nvSpPr>
        <p:spPr>
          <a:xfrm>
            <a:off x="1295400" y="3200400"/>
            <a:ext cx="2106137" cy="415515"/>
          </a:xfrm>
          <a:prstGeom prst="rect">
            <a:avLst/>
          </a:prstGeom>
          <a:noFill/>
        </p:spPr>
        <p:txBody>
          <a:bodyPr wrap="none" rtlCol="0">
            <a:noAutofit/>
          </a:bodyPr>
          <a:lstStyle/>
          <a:p>
            <a:r>
              <a:rPr lang="en-US" sz="2200" b="1" dirty="0">
                <a:solidFill>
                  <a:schemeClr val="accent2"/>
                </a:solidFill>
                <a:latin typeface="+mn-lt"/>
                <a:ea typeface="Open Sans" panose="020B0606030504020204" pitchFamily="34" charset="0"/>
                <a:cs typeface="Open Sans" panose="020B0606030504020204" pitchFamily="34" charset="0"/>
              </a:rPr>
              <a:t>Speed</a:t>
            </a:r>
            <a:endParaRPr lang="en-IN" sz="2200" b="1" dirty="0">
              <a:solidFill>
                <a:schemeClr val="accent2"/>
              </a:solidFill>
              <a:latin typeface="+mn-lt"/>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FF46E587-C528-4C7A-BD7C-59ADB82EAC0E}"/>
              </a:ext>
            </a:extLst>
          </p:cNvPr>
          <p:cNvSpPr txBox="1"/>
          <p:nvPr/>
        </p:nvSpPr>
        <p:spPr>
          <a:xfrm>
            <a:off x="1069336" y="3548963"/>
            <a:ext cx="1501616" cy="1690218"/>
          </a:xfrm>
          <a:prstGeom prst="rect">
            <a:avLst/>
          </a:prstGeom>
          <a:noFill/>
        </p:spPr>
        <p:txBody>
          <a:bodyPr wrap="none" rtlCol="0">
            <a:noAutofit/>
          </a:bodyPr>
          <a:lstStyle/>
          <a:p>
            <a:r>
              <a:rPr lang="en-US" dirty="0">
                <a:solidFill>
                  <a:srgbClr val="222222"/>
                </a:solidFill>
                <a:latin typeface="+mn-lt"/>
              </a:rPr>
              <a:t> </a:t>
            </a:r>
            <a:r>
              <a:rPr lang="en-US" sz="1600" dirty="0">
                <a:solidFill>
                  <a:srgbClr val="222222"/>
                </a:solidFill>
                <a:latin typeface="+mn-lt"/>
              </a:rPr>
              <a:t>S</a:t>
            </a:r>
            <a:r>
              <a:rPr lang="en-US" sz="1600" b="0" i="0" dirty="0">
                <a:solidFill>
                  <a:srgbClr val="222222"/>
                </a:solidFill>
                <a:effectLst/>
                <a:latin typeface="+mn-lt"/>
              </a:rPr>
              <a:t>lower than </a:t>
            </a:r>
          </a:p>
          <a:p>
            <a:r>
              <a:rPr lang="en-US" sz="1600" b="0" i="0" dirty="0">
                <a:solidFill>
                  <a:srgbClr val="222222"/>
                </a:solidFill>
                <a:effectLst/>
                <a:latin typeface="+mn-lt"/>
              </a:rPr>
              <a:t> the speed of </a:t>
            </a:r>
          </a:p>
          <a:p>
            <a:r>
              <a:rPr lang="en-US" sz="1600" b="0" i="0" dirty="0">
                <a:solidFill>
                  <a:srgbClr val="222222"/>
                </a:solidFill>
                <a:effectLst/>
                <a:latin typeface="+mn-lt"/>
              </a:rPr>
              <a:t> wired networks.</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2D09BD89-DC28-4DF1-9518-B573FFE2CE3E}"/>
              </a:ext>
            </a:extLst>
          </p:cNvPr>
          <p:cNvSpPr txBox="1"/>
          <p:nvPr/>
        </p:nvSpPr>
        <p:spPr>
          <a:xfrm>
            <a:off x="5465455" y="2367376"/>
            <a:ext cx="5410201" cy="782003"/>
          </a:xfrm>
          <a:prstGeom prst="rect">
            <a:avLst/>
          </a:prstGeom>
          <a:noFill/>
        </p:spPr>
        <p:txBody>
          <a:bodyPr wrap="none" rtlCol="0">
            <a:noAutofit/>
          </a:bodyPr>
          <a:lstStyle/>
          <a:p>
            <a:r>
              <a:rPr lang="en-US" sz="1600" b="0" i="0" dirty="0">
                <a:solidFill>
                  <a:srgbClr val="222222"/>
                </a:solidFill>
                <a:effectLst/>
                <a:latin typeface="+mn-lt"/>
              </a:rPr>
              <a:t>Increase risk of hacking</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6F4A29E5-DC3D-45E7-A8BD-FE597B40F18A}"/>
              </a:ext>
            </a:extLst>
          </p:cNvPr>
          <p:cNvSpPr txBox="1"/>
          <p:nvPr/>
        </p:nvSpPr>
        <p:spPr>
          <a:xfrm>
            <a:off x="6420083" y="3948709"/>
            <a:ext cx="5410201" cy="1690218"/>
          </a:xfrm>
          <a:prstGeom prst="rect">
            <a:avLst/>
          </a:prstGeom>
          <a:noFill/>
        </p:spPr>
        <p:txBody>
          <a:bodyPr wrap="none" rtlCol="0">
            <a:noAutofit/>
          </a:bodyPr>
          <a:lstStyle/>
          <a:p>
            <a:r>
              <a:rPr lang="en-US" sz="1600" dirty="0">
                <a:solidFill>
                  <a:srgbClr val="222222"/>
                </a:solidFill>
                <a:latin typeface="+mn-lt"/>
              </a:rPr>
              <a:t>coverage area is minimal</a:t>
            </a:r>
            <a:endParaRPr lang="en-IN" sz="1600" dirty="0">
              <a:solidFill>
                <a:srgbClr val="222222"/>
              </a:solidFill>
              <a:latin typeface="+mn-lt"/>
            </a:endParaRPr>
          </a:p>
        </p:txBody>
      </p:sp>
      <p:sp>
        <p:nvSpPr>
          <p:cNvPr id="34" name="TextBox 33">
            <a:extLst>
              <a:ext uri="{FF2B5EF4-FFF2-40B4-BE49-F238E27FC236}">
                <a16:creationId xmlns:a16="http://schemas.microsoft.com/office/drawing/2014/main" id="{D2AEB1C6-EDD5-4FB3-907D-5DE75982FBF4}"/>
              </a:ext>
            </a:extLst>
          </p:cNvPr>
          <p:cNvSpPr txBox="1"/>
          <p:nvPr/>
        </p:nvSpPr>
        <p:spPr>
          <a:xfrm>
            <a:off x="3772469" y="5874060"/>
            <a:ext cx="5410201" cy="1690218"/>
          </a:xfrm>
          <a:prstGeom prst="rect">
            <a:avLst/>
          </a:prstGeom>
          <a:noFill/>
        </p:spPr>
        <p:txBody>
          <a:bodyPr wrap="none" rtlCol="0">
            <a:noAutofit/>
          </a:bodyPr>
          <a:lstStyle/>
          <a:p>
            <a:r>
              <a:rPr lang="en-US" sz="1600" dirty="0">
                <a:solidFill>
                  <a:srgbClr val="222222"/>
                </a:solidFill>
                <a:latin typeface="+mn-lt"/>
              </a:rPr>
              <a:t>	        It also has limited expandability</a:t>
            </a:r>
            <a:endParaRPr lang="en-IN" sz="1600" b="1" dirty="0">
              <a:solidFill>
                <a:schemeClr val="tx1">
                  <a:lumMod val="75000"/>
                  <a:lumOff val="25000"/>
                </a:schemeClr>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6868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2226</TotalTime>
  <Words>1481</Words>
  <Application>Microsoft Office PowerPoint</Application>
  <PresentationFormat>On-screen Show (4:3)</PresentationFormat>
  <Paragraphs>161</Paragraphs>
  <Slides>20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Franklin Gothic Book</vt:lpstr>
      <vt:lpstr>Perpetua</vt:lpstr>
      <vt:lpstr>Perpetua (Body)</vt:lpstr>
      <vt:lpstr>Source Sans Pro</vt:lpstr>
      <vt:lpstr>Wingdings</vt:lpstr>
      <vt:lpstr>Wingdings 2</vt:lpstr>
      <vt:lpstr>Equity</vt:lpstr>
      <vt:lpstr>Paintbrush Picture</vt:lpstr>
      <vt:lpstr>Compromising Wireless Networks</vt:lpstr>
      <vt:lpstr>Topic Overview</vt:lpstr>
      <vt:lpstr>Introduction</vt:lpstr>
      <vt:lpstr>What is wireless network ?</vt:lpstr>
      <vt:lpstr>Wireless network diagram </vt:lpstr>
      <vt:lpstr>Types of wireless network</vt:lpstr>
      <vt:lpstr>Types of wireless network</vt:lpstr>
      <vt:lpstr>Benefits of wireless network</vt:lpstr>
      <vt:lpstr>Disadvantage of wireless network</vt:lpstr>
      <vt:lpstr>Different Protocol and Encryption use in wireless network </vt:lpstr>
      <vt:lpstr>Different Protocol and Encryption use in wireless network </vt:lpstr>
      <vt:lpstr>Different Protocol and Encryption use in wireless network </vt:lpstr>
      <vt:lpstr>Modules of Unauthorized Access</vt:lpstr>
      <vt:lpstr>Modules of Unauthorized Access</vt:lpstr>
      <vt:lpstr>Modules of Unauthorized Access</vt:lpstr>
      <vt:lpstr>How can wireless networks be compromised? </vt:lpstr>
      <vt:lpstr>Wireless Intrusion Prevention Concepts </vt:lpstr>
      <vt:lpstr>Wireless Intrusion Prevention Concepts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dc:creator>
  <cp:lastModifiedBy>Kedar</cp:lastModifiedBy>
  <cp:revision>353</cp:revision>
  <dcterms:created xsi:type="dcterms:W3CDTF">2010-03-11T04:23:11Z</dcterms:created>
  <dcterms:modified xsi:type="dcterms:W3CDTF">2022-03-30T12:01:21Z</dcterms:modified>
</cp:coreProperties>
</file>