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2crejMEqR19U5/2RVsqkVvel0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E15C2E-F446-43DE-9ABB-2F89EDAEAD12}">
  <a:tblStyle styleId="{C2E15C2E-F446-43DE-9ABB-2F89EDAEAD12}" styleName="Table_0">
    <a:wholeTbl>
      <a:tcTxStyle b="off" i="off">
        <a:font>
          <a:latin typeface="Arial Nova"/>
          <a:ea typeface="Arial Nova"/>
          <a:cs typeface="Arial Nov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8E8"/>
          </a:solidFill>
        </a:fill>
      </a:tcStyle>
    </a:wholeTbl>
    <a:band1H>
      <a:tcTxStyle b="off" i="off"/>
      <a:tcStyle>
        <a:fill>
          <a:solidFill>
            <a:srgbClr val="E9CFCF"/>
          </a:solidFill>
        </a:fill>
      </a:tcStyle>
    </a:band1H>
    <a:band2H>
      <a:tcTxStyle b="off" i="off"/>
    </a:band2H>
    <a:band1V>
      <a:tcTxStyle b="off" i="off"/>
      <a:tcStyle>
        <a:fill>
          <a:solidFill>
            <a:srgbClr val="E9CFCF"/>
          </a:solidFill>
        </a:fill>
      </a:tcStyle>
    </a:band1V>
    <a:band2V>
      <a:tcTxStyle b="off" i="off"/>
    </a:band2V>
    <a:lastCol>
      <a:tcTxStyle b="on" i="off">
        <a:font>
          <a:latin typeface="Arial Nova"/>
          <a:ea typeface="Arial Nova"/>
          <a:cs typeface="Arial Nova"/>
        </a:font>
        <a:schemeClr val="lt1"/>
      </a:tcTxStyle>
      <a:tcStyle>
        <a:fill>
          <a:solidFill>
            <a:schemeClr val="accent1"/>
          </a:solidFill>
        </a:fill>
      </a:tcStyle>
    </a:lastCol>
    <a:firstCol>
      <a:tcTxStyle b="on" i="off">
        <a:font>
          <a:latin typeface="Arial Nova"/>
          <a:ea typeface="Arial Nova"/>
          <a:cs typeface="Arial Nova"/>
        </a:font>
        <a:schemeClr val="lt1"/>
      </a:tcTxStyle>
      <a:tcStyle>
        <a:fill>
          <a:solidFill>
            <a:schemeClr val="accent1"/>
          </a:solidFill>
        </a:fill>
      </a:tcStyle>
    </a:firstCol>
    <a:lastRow>
      <a:tcTxStyle b="on" i="off">
        <a:font>
          <a:latin typeface="Arial Nova"/>
          <a:ea typeface="Arial Nova"/>
          <a:cs typeface="Arial Nov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Nova"/>
          <a:ea typeface="Arial Nova"/>
          <a:cs typeface="Arial Nov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267ac352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a267ac352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2ade933ee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2ade933e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d9d9e45a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9d9d9e45a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d9d9e45a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9d9d9e45a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267ac352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a267ac352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In coherence with the overarching vision of Guardian Angel, the FitLife application endeavors to instill a proactive well-being culture through a meticulous scoring engine.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The Workout Suggestion Model provides users with user-specific customizability. This empowers users in curating fitness routines that can cater to users gym experience, preferences, and desired intensity, fostering a more personalized and effective approach to their well-being journey.</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Additionally, displaying the user's progress in the last 30 days, including weight, heart rate, respiratory rate, and daily score, is essential for motivating users to continually advance their fitness and health, ultimately enhancing their overall quality of life.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267ac352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The Activity Suggestion Page plays a pivotal role in this system, employing a data-driven approach to recommend customized exercises that align with user preferences and fitness goals.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33" name="Google Shape;133;g2a267ac352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267ac352c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2a267ac352c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267ac352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engine employs a fuzzy logic system, utilizing parameters such as heart rate, respiratory rate, BMI, and exercise completeness.</a:t>
            </a:r>
            <a:endParaRPr/>
          </a:p>
        </p:txBody>
      </p:sp>
      <p:sp>
        <p:nvSpPr>
          <p:cNvPr id="145" name="Google Shape;145;g2a267ac352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Arial"/>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200"/>
              </a:spcBef>
              <a:spcAft>
                <a:spcPts val="0"/>
              </a:spcAft>
              <a:buSzPts val="2400"/>
              <a:buNone/>
              <a:defRPr sz="2400" cap="none">
                <a:solidFill>
                  <a:schemeClr val="dk1"/>
                </a:solidFill>
                <a:latin typeface="Arial"/>
                <a:ea typeface="Arial"/>
                <a:cs typeface="Arial"/>
                <a:sym typeface="Arial"/>
              </a:defRPr>
            </a:lvl1pPr>
            <a:lvl2pPr lvl="1" algn="ctr">
              <a:lnSpc>
                <a:spcPct val="120000"/>
              </a:lnSpc>
              <a:spcBef>
                <a:spcPts val="200"/>
              </a:spcBef>
              <a:spcAft>
                <a:spcPts val="0"/>
              </a:spcAft>
              <a:buClr>
                <a:srgbClr val="3F3F3F"/>
              </a:buClr>
              <a:buSzPts val="2400"/>
              <a:buNone/>
              <a:defRPr sz="2400"/>
            </a:lvl2pPr>
            <a:lvl3pPr lvl="2" algn="ctr">
              <a:lnSpc>
                <a:spcPct val="120000"/>
              </a:lnSpc>
              <a:spcBef>
                <a:spcPts val="400"/>
              </a:spcBef>
              <a:spcAft>
                <a:spcPts val="0"/>
              </a:spcAft>
              <a:buClr>
                <a:srgbClr val="3F3F3F"/>
              </a:buClr>
              <a:buSzPts val="2400"/>
              <a:buNone/>
              <a:defRPr sz="2400"/>
            </a:lvl3pPr>
            <a:lvl4pPr lvl="3" algn="ctr">
              <a:lnSpc>
                <a:spcPct val="120000"/>
              </a:lnSpc>
              <a:spcBef>
                <a:spcPts val="400"/>
              </a:spcBef>
              <a:spcAft>
                <a:spcPts val="0"/>
              </a:spcAft>
              <a:buClr>
                <a:srgbClr val="3F3F3F"/>
              </a:buClr>
              <a:buSzPts val="2000"/>
              <a:buNone/>
              <a:defRPr sz="2000"/>
            </a:lvl4pPr>
            <a:lvl5pPr lvl="4" algn="ctr">
              <a:lnSpc>
                <a:spcPct val="12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1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7"/>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Arial"/>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2400"/>
              <a:buNone/>
              <a:defRPr sz="2400" cap="none">
                <a:solidFill>
                  <a:schemeClr val="dk1"/>
                </a:solidFill>
                <a:latin typeface="Arial"/>
                <a:ea typeface="Arial"/>
                <a:cs typeface="Arial"/>
                <a:sym typeface="Arial"/>
              </a:defRPr>
            </a:lvl1pPr>
            <a:lvl2pPr indent="-228600" lvl="1" marL="914400" algn="l">
              <a:lnSpc>
                <a:spcPct val="120000"/>
              </a:lnSpc>
              <a:spcBef>
                <a:spcPts val="200"/>
              </a:spcBef>
              <a:spcAft>
                <a:spcPts val="0"/>
              </a:spcAft>
              <a:buClr>
                <a:srgbClr val="888888"/>
              </a:buClr>
              <a:buSzPts val="1800"/>
              <a:buNone/>
              <a:defRPr sz="1800">
                <a:solidFill>
                  <a:srgbClr val="888888"/>
                </a:solidFill>
              </a:defRPr>
            </a:lvl2pPr>
            <a:lvl3pPr indent="-228600" lvl="2" marL="1371600" algn="l">
              <a:lnSpc>
                <a:spcPct val="120000"/>
              </a:lnSpc>
              <a:spcBef>
                <a:spcPts val="400"/>
              </a:spcBef>
              <a:spcAft>
                <a:spcPts val="0"/>
              </a:spcAft>
              <a:buClr>
                <a:srgbClr val="888888"/>
              </a:buClr>
              <a:buSzPts val="1600"/>
              <a:buNone/>
              <a:defRPr sz="1600">
                <a:solidFill>
                  <a:srgbClr val="888888"/>
                </a:solidFill>
              </a:defRPr>
            </a:lvl3pPr>
            <a:lvl4pPr indent="-228600" lvl="3" marL="1828800" algn="l">
              <a:lnSpc>
                <a:spcPct val="120000"/>
              </a:lnSpc>
              <a:spcBef>
                <a:spcPts val="400"/>
              </a:spcBef>
              <a:spcAft>
                <a:spcPts val="0"/>
              </a:spcAft>
              <a:buClr>
                <a:srgbClr val="888888"/>
              </a:buClr>
              <a:buSzPts val="1400"/>
              <a:buNone/>
              <a:defRPr sz="1400">
                <a:solidFill>
                  <a:srgbClr val="888888"/>
                </a:solidFill>
              </a:defRPr>
            </a:lvl4pPr>
            <a:lvl5pPr indent="-228600" lvl="4" marL="2286000" algn="l">
              <a:lnSpc>
                <a:spcPct val="12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9"/>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10"/>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1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1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14"/>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14"/>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800"/>
              <a:buNone/>
              <a:defRPr sz="1800">
                <a:solidFill>
                  <a:srgbClr val="FFFFFF"/>
                </a:solidFill>
              </a:defRPr>
            </a:lvl1pPr>
            <a:lvl2pPr indent="-228600" lvl="1" marL="914400" algn="l">
              <a:lnSpc>
                <a:spcPct val="120000"/>
              </a:lnSpc>
              <a:spcBef>
                <a:spcPts val="2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14"/>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15"/>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ph idx="2" type="pic"/>
          </p:nvPr>
        </p:nvSpPr>
        <p:spPr>
          <a:xfrm>
            <a:off x="15" y="0"/>
            <a:ext cx="12191985" cy="4578350"/>
          </a:xfrm>
          <a:prstGeom prst="rect">
            <a:avLst/>
          </a:prstGeom>
          <a:solidFill>
            <a:srgbClr val="D8D8D8"/>
          </a:solidFill>
          <a:ln>
            <a:noFill/>
          </a:ln>
        </p:spPr>
      </p:sp>
      <p:sp>
        <p:nvSpPr>
          <p:cNvPr id="72" name="Google Shape;72;p15"/>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20000"/>
              </a:lnSpc>
              <a:spcBef>
                <a:spcPts val="0"/>
              </a:spcBef>
              <a:spcAft>
                <a:spcPts val="0"/>
              </a:spcAft>
              <a:buSzPts val="1800"/>
              <a:buNone/>
              <a:defRPr sz="1800">
                <a:solidFill>
                  <a:srgbClr val="FFFFFF"/>
                </a:solidFill>
              </a:defRPr>
            </a:lvl1pPr>
            <a:lvl2pPr indent="-228600" lvl="1" marL="914400" algn="l">
              <a:lnSpc>
                <a:spcPct val="120000"/>
              </a:lnSpc>
              <a:spcBef>
                <a:spcPts val="6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200"/>
              <a:buFont typeface="Arial"/>
              <a:buNone/>
              <a:defRPr b="0" i="0" sz="42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marR="0" rtl="0" algn="l">
              <a:lnSpc>
                <a:spcPct val="120000"/>
              </a:lnSpc>
              <a:spcBef>
                <a:spcPts val="1200"/>
              </a:spcBef>
              <a:spcAft>
                <a:spcPts val="0"/>
              </a:spcAft>
              <a:buClr>
                <a:schemeClr val="accent1"/>
              </a:buClr>
              <a:buSzPts val="1800"/>
              <a:buFont typeface="Calibri"/>
              <a:buChar char=" "/>
              <a:defRPr b="0" i="0" sz="1800" u="none" cap="none" strike="noStrike">
                <a:solidFill>
                  <a:srgbClr val="3F3F3F"/>
                </a:solidFill>
                <a:latin typeface="Arial"/>
                <a:ea typeface="Arial"/>
                <a:cs typeface="Arial"/>
                <a:sym typeface="Arial"/>
              </a:defRPr>
            </a:lvl1pPr>
            <a:lvl2pPr indent="-330200" lvl="1" marL="914400" marR="0" rtl="0" algn="l">
              <a:lnSpc>
                <a:spcPct val="120000"/>
              </a:lnSpc>
              <a:spcBef>
                <a:spcPts val="200"/>
              </a:spcBef>
              <a:spcAft>
                <a:spcPts val="0"/>
              </a:spcAft>
              <a:buClr>
                <a:srgbClr val="3F3F3F"/>
              </a:buClr>
              <a:buSzPts val="1600"/>
              <a:buFont typeface="Calibri"/>
              <a:buChar char="◦"/>
              <a:defRPr b="0" i="0" sz="1600" u="none" cap="none" strike="noStrike">
                <a:solidFill>
                  <a:srgbClr val="3F3F3F"/>
                </a:solidFill>
                <a:latin typeface="Arial"/>
                <a:ea typeface="Arial"/>
                <a:cs typeface="Arial"/>
                <a:sym typeface="Arial"/>
              </a:defRPr>
            </a:lvl2pPr>
            <a:lvl3pPr indent="-304800" lvl="2" marL="13716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Arial"/>
                <a:ea typeface="Arial"/>
                <a:cs typeface="Arial"/>
                <a:sym typeface="Arial"/>
              </a:defRPr>
            </a:lvl3pPr>
            <a:lvl4pPr indent="-304800" lvl="3" marL="18288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Arial"/>
                <a:ea typeface="Arial"/>
                <a:cs typeface="Arial"/>
                <a:sym typeface="Arial"/>
              </a:defRPr>
            </a:lvl4pPr>
            <a:lvl5pPr indent="-304800" lvl="4" marL="22860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9" name="Google Shape;9;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6"/>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
          <p:cNvSpPr txBox="1"/>
          <p:nvPr>
            <p:ph type="ctrTitle"/>
          </p:nvPr>
        </p:nvSpPr>
        <p:spPr>
          <a:xfrm>
            <a:off x="648925" y="639098"/>
            <a:ext cx="6253200" cy="1021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4347"/>
              <a:buFont typeface="Arial"/>
              <a:buNone/>
            </a:pPr>
            <a:r>
              <a:rPr lang="en-US" sz="7666"/>
              <a:t>Project 5</a:t>
            </a:r>
            <a:r>
              <a:rPr lang="en-US"/>
              <a:t> </a:t>
            </a:r>
            <a:endParaRPr/>
          </a:p>
        </p:txBody>
      </p:sp>
      <p:sp>
        <p:nvSpPr>
          <p:cNvPr id="96" name="Google Shape;96;p1"/>
          <p:cNvSpPr txBox="1"/>
          <p:nvPr>
            <p:ph idx="1" type="subTitle"/>
          </p:nvPr>
        </p:nvSpPr>
        <p:spPr>
          <a:xfrm>
            <a:off x="730474" y="1889139"/>
            <a:ext cx="6269400" cy="1021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20000"/>
              </a:lnSpc>
              <a:spcBef>
                <a:spcPts val="0"/>
              </a:spcBef>
              <a:spcAft>
                <a:spcPts val="0"/>
              </a:spcAft>
              <a:buSzPts val="2400"/>
              <a:buNone/>
            </a:pPr>
            <a:r>
              <a:rPr lang="en-US">
                <a:solidFill>
                  <a:srgbClr val="262626"/>
                </a:solidFill>
              </a:rPr>
              <a:t>CSE 535 MOBILE COMPUTING</a:t>
            </a:r>
            <a:endParaRPr/>
          </a:p>
          <a:p>
            <a:pPr indent="0" lvl="0" marL="0" rtl="0" algn="l">
              <a:lnSpc>
                <a:spcPct val="120000"/>
              </a:lnSpc>
              <a:spcBef>
                <a:spcPts val="1400"/>
              </a:spcBef>
              <a:spcAft>
                <a:spcPts val="0"/>
              </a:spcAft>
              <a:buSzPts val="2400"/>
              <a:buNone/>
            </a:pPr>
            <a:r>
              <a:rPr lang="en-US">
                <a:solidFill>
                  <a:srgbClr val="262626"/>
                </a:solidFill>
              </a:rPr>
              <a:t>FALL 2023</a:t>
            </a:r>
            <a:endParaRPr/>
          </a:p>
        </p:txBody>
      </p:sp>
      <p:cxnSp>
        <p:nvCxnSpPr>
          <p:cNvPr id="97" name="Google Shape;97;p1"/>
          <p:cNvCxnSpPr/>
          <p:nvPr/>
        </p:nvCxnSpPr>
        <p:spPr>
          <a:xfrm>
            <a:off x="730479" y="1774875"/>
            <a:ext cx="5636100" cy="0"/>
          </a:xfrm>
          <a:prstGeom prst="straightConnector1">
            <a:avLst/>
          </a:prstGeom>
          <a:noFill/>
          <a:ln cap="flat" cmpd="sng" w="12700">
            <a:solidFill>
              <a:srgbClr val="3F3F3F"/>
            </a:solidFill>
            <a:prstDash val="solid"/>
            <a:round/>
            <a:headEnd len="sm" w="sm" type="none"/>
            <a:tailEnd len="sm" w="sm" type="none"/>
          </a:ln>
        </p:spPr>
      </p:cxnSp>
      <p:pic>
        <p:nvPicPr>
          <p:cNvPr id="98" name="Google Shape;98;p1"/>
          <p:cNvPicPr preferRelativeResize="0"/>
          <p:nvPr/>
        </p:nvPicPr>
        <p:blipFill rotWithShape="1">
          <a:blip r:embed="rId3">
            <a:alphaModFix/>
          </a:blip>
          <a:srcRect b="0" l="32410" r="0" t="0"/>
          <a:stretch/>
        </p:blipFill>
        <p:spPr>
          <a:xfrm>
            <a:off x="7556686" y="1"/>
            <a:ext cx="4635315" cy="6857999"/>
          </a:xfrm>
          <a:prstGeom prst="rect">
            <a:avLst/>
          </a:prstGeom>
          <a:noFill/>
          <a:ln>
            <a:noFill/>
          </a:ln>
        </p:spPr>
      </p:pic>
      <p:sp>
        <p:nvSpPr>
          <p:cNvPr id="99" name="Google Shape;99;p1"/>
          <p:cNvSpPr txBox="1"/>
          <p:nvPr/>
        </p:nvSpPr>
        <p:spPr>
          <a:xfrm>
            <a:off x="1363775" y="3024925"/>
            <a:ext cx="5636100" cy="1246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Elevate Your Health, Transform Your Life</a:t>
            </a:r>
            <a:endParaRPr b="0" i="0" sz="1800" u="none" cap="none" strike="noStrike">
              <a:solidFill>
                <a:srgbClr val="3F3F3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300"/>
              <a:buFont typeface="Arial"/>
              <a:buNone/>
            </a:pPr>
            <a:r>
              <a:rPr b="1" i="0" lang="en-US" sz="3300" u="none" cap="none" strike="noStrike">
                <a:solidFill>
                  <a:srgbClr val="3F3F3F"/>
                </a:solidFill>
                <a:latin typeface="Arial"/>
                <a:ea typeface="Arial"/>
                <a:cs typeface="Arial"/>
                <a:sym typeface="Arial"/>
              </a:rPr>
              <a:t>FitLife </a:t>
            </a:r>
            <a:endParaRPr b="1" i="0" sz="3300" u="none" cap="none" strike="noStrike">
              <a:solidFill>
                <a:srgbClr val="3F3F3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Your Daily Score to Wellness Excellence!</a:t>
            </a:r>
            <a:endParaRPr b="0" i="0" sz="1800" u="none" cap="none" strike="noStrike">
              <a:solidFill>
                <a:srgbClr val="3F3F3F"/>
              </a:solidFill>
              <a:latin typeface="Arial"/>
              <a:ea typeface="Arial"/>
              <a:cs typeface="Arial"/>
              <a:sym typeface="Arial"/>
            </a:endParaRPr>
          </a:p>
        </p:txBody>
      </p:sp>
      <p:sp>
        <p:nvSpPr>
          <p:cNvPr id="100" name="Google Shape;100;p1"/>
          <p:cNvSpPr txBox="1"/>
          <p:nvPr/>
        </p:nvSpPr>
        <p:spPr>
          <a:xfrm>
            <a:off x="57500" y="4456800"/>
            <a:ext cx="42270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Arial"/>
                <a:ea typeface="Arial"/>
                <a:cs typeface="Arial"/>
                <a:sym typeface="Arial"/>
              </a:rPr>
              <a:t>Group 42</a:t>
            </a:r>
            <a:endParaRPr b="1" i="0" sz="18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AutoNum type="arabicPeriod"/>
            </a:pPr>
            <a:r>
              <a:rPr b="0" i="0" lang="en-US" sz="1800" u="none" cap="none" strike="noStrike">
                <a:solidFill>
                  <a:srgbClr val="3F3F3F"/>
                </a:solidFill>
                <a:latin typeface="Arial"/>
                <a:ea typeface="Arial"/>
                <a:cs typeface="Arial"/>
                <a:sym typeface="Arial"/>
              </a:rPr>
              <a:t>Raviteja Reddy Guntaka</a:t>
            </a:r>
            <a:endParaRPr b="0" i="0" sz="1800" u="none" cap="none" strike="noStrike">
              <a:solidFill>
                <a:srgbClr val="3F3F3F"/>
              </a:solidFill>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AutoNum type="arabicPeriod"/>
            </a:pPr>
            <a:r>
              <a:rPr b="0" i="0" lang="en-US" sz="1800" u="none" cap="none" strike="noStrike">
                <a:solidFill>
                  <a:srgbClr val="3F3F3F"/>
                </a:solidFill>
                <a:latin typeface="Arial"/>
                <a:ea typeface="Arial"/>
                <a:cs typeface="Arial"/>
                <a:sym typeface="Arial"/>
              </a:rPr>
              <a:t>Laksh Gangwani</a:t>
            </a:r>
            <a:endParaRPr b="0" i="0" sz="1800" u="none" cap="none" strike="noStrike">
              <a:solidFill>
                <a:srgbClr val="3F3F3F"/>
              </a:solidFill>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AutoNum type="arabicPeriod"/>
            </a:pPr>
            <a:r>
              <a:rPr b="0" i="0" lang="en-US" sz="1800" u="none" cap="none" strike="noStrike">
                <a:solidFill>
                  <a:srgbClr val="3F3F3F"/>
                </a:solidFill>
                <a:latin typeface="Arial"/>
                <a:ea typeface="Arial"/>
                <a:cs typeface="Arial"/>
                <a:sym typeface="Arial"/>
              </a:rPr>
              <a:t>Pranav Bhargav Gopinath</a:t>
            </a:r>
            <a:endParaRPr b="0" i="0" sz="1800" u="none" cap="none" strike="noStrike">
              <a:solidFill>
                <a:srgbClr val="3F3F3F"/>
              </a:solidFill>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AutoNum type="arabicPeriod"/>
            </a:pPr>
            <a:r>
              <a:rPr b="0" i="0" lang="en-US" sz="1800" u="none" cap="none" strike="noStrike">
                <a:solidFill>
                  <a:srgbClr val="3F3F3F"/>
                </a:solidFill>
                <a:latin typeface="Arial"/>
                <a:ea typeface="Arial"/>
                <a:cs typeface="Arial"/>
                <a:sym typeface="Arial"/>
              </a:rPr>
              <a:t>Kedar Sai Nadh Reddy Kanchi </a:t>
            </a:r>
            <a:endParaRPr b="0" i="0" sz="1800" u="none" cap="none" strike="noStrike">
              <a:solidFill>
                <a:srgbClr val="3F3F3F"/>
              </a:solidFill>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AutoNum type="arabicPeriod"/>
            </a:pPr>
            <a:r>
              <a:rPr b="0" i="0" lang="en-US" sz="1800" u="none" cap="none" strike="noStrike">
                <a:solidFill>
                  <a:srgbClr val="3F3F3F"/>
                </a:solidFill>
                <a:latin typeface="Arial"/>
                <a:ea typeface="Arial"/>
                <a:cs typeface="Arial"/>
                <a:sym typeface="Arial"/>
              </a:rPr>
              <a:t>Archit Agrawal</a:t>
            </a:r>
            <a:endParaRPr b="0" i="0" sz="1800" u="none" cap="none" strike="noStrike">
              <a:solidFill>
                <a:srgbClr val="3F3F3F"/>
              </a:solidFill>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AutoNum type="arabicPeriod"/>
            </a:pPr>
            <a:r>
              <a:rPr b="0" i="0" lang="en-US" sz="1800" u="none" cap="none" strike="noStrike">
                <a:solidFill>
                  <a:srgbClr val="3F3F3F"/>
                </a:solidFill>
                <a:latin typeface="Arial"/>
                <a:ea typeface="Arial"/>
                <a:cs typeface="Arial"/>
                <a:sym typeface="Arial"/>
              </a:rPr>
              <a:t>Shrey Bharatbhai Bhadiyadara</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a267ac352c_0_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Arial"/>
              <a:buNone/>
            </a:pPr>
            <a:r>
              <a:rPr lang="en-US"/>
              <a:t>Methodology: Database </a:t>
            </a:r>
            <a:endParaRPr/>
          </a:p>
        </p:txBody>
      </p:sp>
      <p:sp>
        <p:nvSpPr>
          <p:cNvPr id="154" name="Google Shape;154;g2a267ac352c_0_10"/>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0" lvl="0" marL="914400" rtl="0" algn="l">
              <a:lnSpc>
                <a:spcPct val="120000"/>
              </a:lnSpc>
              <a:spcBef>
                <a:spcPts val="1200"/>
              </a:spcBef>
              <a:spcAft>
                <a:spcPts val="0"/>
              </a:spcAft>
              <a:buNone/>
            </a:pPr>
            <a:r>
              <a:t/>
            </a:r>
            <a:endParaRPr sz="1900">
              <a:solidFill>
                <a:srgbClr val="262626"/>
              </a:solidFill>
            </a:endParaRPr>
          </a:p>
        </p:txBody>
      </p:sp>
      <p:pic>
        <p:nvPicPr>
          <p:cNvPr id="155" name="Google Shape;155;g2a267ac352c_0_10"/>
          <p:cNvPicPr preferRelativeResize="0"/>
          <p:nvPr/>
        </p:nvPicPr>
        <p:blipFill>
          <a:blip r:embed="rId3">
            <a:alphaModFix/>
          </a:blip>
          <a:stretch>
            <a:fillRect/>
          </a:stretch>
        </p:blipFill>
        <p:spPr>
          <a:xfrm>
            <a:off x="1097275" y="2108200"/>
            <a:ext cx="10058400" cy="376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a2ade933ee_4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Navigating Challenges</a:t>
            </a:r>
            <a:endParaRPr/>
          </a:p>
        </p:txBody>
      </p:sp>
      <p:sp>
        <p:nvSpPr>
          <p:cNvPr id="161" name="Google Shape;161;g2a2ade933ee_4_0"/>
          <p:cNvSpPr txBox="1"/>
          <p:nvPr>
            <p:ph idx="1" type="body"/>
          </p:nvPr>
        </p:nvSpPr>
        <p:spPr>
          <a:xfrm>
            <a:off x="1097280" y="2108201"/>
            <a:ext cx="10058400" cy="37608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CameraX library dependency incompatibility with different versions of Kotlin → Manually checking and updating Kotlin version to get correct compatible Kotlin version</a:t>
            </a:r>
            <a:endParaRPr/>
          </a:p>
          <a:p>
            <a:pPr indent="-342900" lvl="0" marL="457200" rtl="0" algn="l">
              <a:spcBef>
                <a:spcPts val="0"/>
              </a:spcBef>
              <a:spcAft>
                <a:spcPts val="0"/>
              </a:spcAft>
              <a:buSzPts val="1800"/>
              <a:buChar char="●"/>
            </a:pPr>
            <a:r>
              <a:rPr lang="en-US"/>
              <a:t>Package with conflicting dependencies caused project to crash several time → Navigating through each dependencies and updating them ensuring running FitLife Application</a:t>
            </a:r>
            <a:endParaRPr/>
          </a:p>
          <a:p>
            <a:pPr indent="-342900" lvl="0" marL="457200" rtl="0" algn="l">
              <a:spcBef>
                <a:spcPts val="0"/>
              </a:spcBef>
              <a:spcAft>
                <a:spcPts val="0"/>
              </a:spcAft>
              <a:buSzPts val="1800"/>
              <a:buChar char="●"/>
            </a:pPr>
            <a:r>
              <a:rPr lang="en-US"/>
              <a:t>Defining fuzzy logic parameters for scoring engine as there were too many input parameters → Cut done user metrics by defining routine based workout suggestions and access workout sessions according to user preferences</a:t>
            </a:r>
            <a:endParaRPr/>
          </a:p>
          <a:p>
            <a:pPr indent="-342900" lvl="0" marL="457200" rtl="0" algn="l">
              <a:spcBef>
                <a:spcPts val="0"/>
              </a:spcBef>
              <a:spcAft>
                <a:spcPts val="0"/>
              </a:spcAft>
              <a:buSzPts val="1800"/>
              <a:buChar char="●"/>
            </a:pPr>
            <a:r>
              <a:rPr lang="en-US"/>
              <a:t>High </a:t>
            </a:r>
            <a:r>
              <a:rPr lang="en-US"/>
              <a:t>task interdependence between Group</a:t>
            </a:r>
            <a:r>
              <a:rPr lang="en-US"/>
              <a:t> members → Planning ahead of the time and communication regarding merging of dependencies of tasks</a:t>
            </a:r>
            <a:endParaRPr/>
          </a:p>
          <a:p>
            <a:pPr indent="-342900" lvl="0" marL="457200" rtl="0" algn="l">
              <a:spcBef>
                <a:spcPts val="0"/>
              </a:spcBef>
              <a:spcAft>
                <a:spcPts val="0"/>
              </a:spcAft>
              <a:buSzPts val="1800"/>
              <a:buChar char="●"/>
            </a:pPr>
            <a:r>
              <a:rPr lang="en-US"/>
              <a:t>Generating suggestions from large pool of workout database → Creating rating based suggestions mechanism that gives exercises from </a:t>
            </a:r>
            <a:r>
              <a:rPr lang="en-US"/>
              <a:t>particular</a:t>
            </a:r>
            <a:r>
              <a:rPr lang="en-US"/>
              <a:t> range of rated exercises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Arial"/>
              <a:buNone/>
            </a:pPr>
            <a:r>
              <a:rPr lang="en-US"/>
              <a:t>Individual Contribution</a:t>
            </a:r>
            <a:endParaRPr/>
          </a:p>
        </p:txBody>
      </p:sp>
      <p:graphicFrame>
        <p:nvGraphicFramePr>
          <p:cNvPr id="167" name="Google Shape;167;p5"/>
          <p:cNvGraphicFramePr/>
          <p:nvPr/>
        </p:nvGraphicFramePr>
        <p:xfrm>
          <a:off x="1097283" y="1737360"/>
          <a:ext cx="3000000" cy="3000000"/>
        </p:xfrm>
        <a:graphic>
          <a:graphicData uri="http://schemas.openxmlformats.org/drawingml/2006/table">
            <a:tbl>
              <a:tblPr bandRow="1" firstRow="1">
                <a:noFill/>
                <a:tableStyleId>{C2E15C2E-F446-43DE-9ABB-2F89EDAEAD12}</a:tableStyleId>
              </a:tblPr>
              <a:tblGrid>
                <a:gridCol w="1999325"/>
                <a:gridCol w="4327550"/>
                <a:gridCol w="37315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Task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Task Description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Implemented by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Data Preprocessing and Exploratory Data Analysis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Pranav</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Workout Rating Model and Fuzzy Logic Controller (Suggests personalized exercises)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Raviteja</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Scoring Engine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Shrey</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DB Schema Modeling (SQLite)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Archit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Activities: Suggested Workout details and User Feedback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Laksh</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Activities: User Metrics Collection and Progress Analysis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Kedar</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App integration, deployment and testing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All team members</a:t>
                      </a:r>
                      <a:endParaRPr sz="1800" u="none" cap="none" strike="noStrike"/>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9d9d9e45a4_2_0"/>
          <p:cNvSpPr txBox="1"/>
          <p:nvPr>
            <p:ph type="title"/>
          </p:nvPr>
        </p:nvSpPr>
        <p:spPr>
          <a:xfrm>
            <a:off x="1097280" y="3040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Arial"/>
              <a:buNone/>
            </a:pPr>
            <a:r>
              <a:rPr lang="en-US"/>
              <a:t>Problem Addressed</a:t>
            </a:r>
            <a:endParaRPr/>
          </a:p>
        </p:txBody>
      </p:sp>
      <p:sp>
        <p:nvSpPr>
          <p:cNvPr id="106" name="Google Shape;106;g29d9d9e45a4_2_0"/>
          <p:cNvSpPr txBox="1"/>
          <p:nvPr>
            <p:ph idx="1" type="body"/>
          </p:nvPr>
        </p:nvSpPr>
        <p:spPr>
          <a:xfrm>
            <a:off x="1097275" y="2011200"/>
            <a:ext cx="10569600" cy="4038300"/>
          </a:xfrm>
          <a:prstGeom prst="rect">
            <a:avLst/>
          </a:prstGeom>
          <a:noFill/>
          <a:ln>
            <a:noFill/>
          </a:ln>
        </p:spPr>
        <p:txBody>
          <a:bodyPr anchorCtr="0" anchor="t" bIns="45700" lIns="0" spcFirstLastPara="1" rIns="0" wrap="square" tIns="45700">
            <a:noAutofit/>
          </a:bodyPr>
          <a:lstStyle/>
          <a:p>
            <a:pPr indent="-368300" lvl="0" marL="457200" rtl="0" algn="just">
              <a:lnSpc>
                <a:spcPct val="110000"/>
              </a:lnSpc>
              <a:spcBef>
                <a:spcPts val="0"/>
              </a:spcBef>
              <a:spcAft>
                <a:spcPts val="0"/>
              </a:spcAft>
              <a:buSzPts val="2200"/>
              <a:buChar char="●"/>
            </a:pPr>
            <a:r>
              <a:rPr b="1" lang="en-US" sz="2200"/>
              <a:t>One centralized App to track fitness</a:t>
            </a:r>
            <a:endParaRPr b="1" sz="2200"/>
          </a:p>
          <a:p>
            <a:pPr indent="-368300" lvl="1" marL="914400" rtl="0" algn="just">
              <a:lnSpc>
                <a:spcPct val="110000"/>
              </a:lnSpc>
              <a:spcBef>
                <a:spcPts val="0"/>
              </a:spcBef>
              <a:spcAft>
                <a:spcPts val="0"/>
              </a:spcAft>
              <a:buSzPts val="2200"/>
              <a:buChar char="○"/>
            </a:pPr>
            <a:r>
              <a:rPr lang="en-US" sz="2200"/>
              <a:t>Our app can help to track all metrics of user, thus saving time and giving </a:t>
            </a:r>
            <a:endParaRPr sz="2200"/>
          </a:p>
          <a:p>
            <a:pPr indent="0" lvl="0" marL="914400" rtl="0" algn="just">
              <a:lnSpc>
                <a:spcPct val="110000"/>
              </a:lnSpc>
              <a:spcBef>
                <a:spcPts val="0"/>
              </a:spcBef>
              <a:spcAft>
                <a:spcPts val="0"/>
              </a:spcAft>
              <a:buSzPts val="1800"/>
              <a:buNone/>
            </a:pPr>
            <a:r>
              <a:rPr lang="en-US" sz="2200"/>
              <a:t>more informed records for user to track.</a:t>
            </a:r>
            <a:endParaRPr sz="2200"/>
          </a:p>
          <a:p>
            <a:pPr indent="0" lvl="0" marL="0" rtl="0" algn="just">
              <a:lnSpc>
                <a:spcPct val="110000"/>
              </a:lnSpc>
              <a:spcBef>
                <a:spcPts val="0"/>
              </a:spcBef>
              <a:spcAft>
                <a:spcPts val="0"/>
              </a:spcAft>
              <a:buSzPts val="1800"/>
              <a:buNone/>
            </a:pPr>
            <a:r>
              <a:t/>
            </a:r>
            <a:endParaRPr sz="2200"/>
          </a:p>
          <a:p>
            <a:pPr indent="-368300" lvl="0" marL="457200" rtl="0" algn="just">
              <a:lnSpc>
                <a:spcPct val="110000"/>
              </a:lnSpc>
              <a:spcBef>
                <a:spcPts val="0"/>
              </a:spcBef>
              <a:spcAft>
                <a:spcPts val="0"/>
              </a:spcAft>
              <a:buSzPts val="2200"/>
              <a:buChar char="●"/>
            </a:pPr>
            <a:r>
              <a:rPr b="1" lang="en-US" sz="2200"/>
              <a:t>Personal Fitness Routine</a:t>
            </a:r>
            <a:endParaRPr sz="2200"/>
          </a:p>
          <a:p>
            <a:pPr indent="-368300" lvl="1" marL="914400" rtl="0" algn="just">
              <a:lnSpc>
                <a:spcPct val="110000"/>
              </a:lnSpc>
              <a:spcBef>
                <a:spcPts val="0"/>
              </a:spcBef>
              <a:spcAft>
                <a:spcPts val="0"/>
              </a:spcAft>
              <a:buSzPts val="2200"/>
              <a:buChar char="○"/>
            </a:pPr>
            <a:r>
              <a:rPr lang="en-US" sz="2200"/>
              <a:t>Provide a context aware, personalized routine updating regularly</a:t>
            </a:r>
            <a:endParaRPr sz="2200"/>
          </a:p>
          <a:p>
            <a:pPr indent="0" lvl="0" marL="914400" rtl="0" algn="just">
              <a:lnSpc>
                <a:spcPct val="110000"/>
              </a:lnSpc>
              <a:spcBef>
                <a:spcPts val="0"/>
              </a:spcBef>
              <a:spcAft>
                <a:spcPts val="0"/>
              </a:spcAft>
              <a:buSzPts val="1800"/>
              <a:buNone/>
            </a:pPr>
            <a:r>
              <a:t/>
            </a:r>
            <a:endParaRPr sz="2200"/>
          </a:p>
          <a:p>
            <a:pPr indent="-368300" lvl="0" marL="457200" rtl="0" algn="just">
              <a:lnSpc>
                <a:spcPct val="110000"/>
              </a:lnSpc>
              <a:spcBef>
                <a:spcPts val="0"/>
              </a:spcBef>
              <a:spcAft>
                <a:spcPts val="0"/>
              </a:spcAft>
              <a:buSzPts val="2200"/>
              <a:buChar char="●"/>
            </a:pPr>
            <a:r>
              <a:rPr b="1" lang="en-US" sz="2200"/>
              <a:t>Provide daily motivation</a:t>
            </a:r>
            <a:endParaRPr sz="2200"/>
          </a:p>
          <a:p>
            <a:pPr indent="-368300" lvl="1" marL="914400" rtl="0" algn="just">
              <a:lnSpc>
                <a:spcPct val="110000"/>
              </a:lnSpc>
              <a:spcBef>
                <a:spcPts val="0"/>
              </a:spcBef>
              <a:spcAft>
                <a:spcPts val="0"/>
              </a:spcAft>
              <a:buSzPts val="2200"/>
              <a:buChar char="○"/>
            </a:pPr>
            <a:r>
              <a:rPr lang="en-US" sz="2200"/>
              <a:t> Novel daily score system that serves as a motivation</a:t>
            </a:r>
            <a:endParaRPr sz="2100"/>
          </a:p>
          <a:p>
            <a:pPr indent="0" lvl="0" marL="0" rtl="0" algn="just">
              <a:lnSpc>
                <a:spcPct val="110000"/>
              </a:lnSpc>
              <a:spcBef>
                <a:spcPts val="0"/>
              </a:spcBef>
              <a:spcAft>
                <a:spcPts val="0"/>
              </a:spcAft>
              <a:buSzPts val="852"/>
              <a:buNone/>
            </a:pPr>
            <a:r>
              <a:t/>
            </a:r>
            <a:endParaRPr sz="1600"/>
          </a:p>
          <a:p>
            <a:pPr indent="0" lvl="0" marL="0" rtl="0" algn="just">
              <a:lnSpc>
                <a:spcPct val="110000"/>
              </a:lnSpc>
              <a:spcBef>
                <a:spcPts val="0"/>
              </a:spcBef>
              <a:spcAft>
                <a:spcPts val="0"/>
              </a:spcAft>
              <a:buSzPts val="852"/>
              <a:buNone/>
            </a:pPr>
            <a:r>
              <a:t/>
            </a:r>
            <a:endParaRPr sz="1600"/>
          </a:p>
          <a:p>
            <a:pPr indent="0" lvl="0" marL="0" rtl="0" algn="just">
              <a:lnSpc>
                <a:spcPct val="110000"/>
              </a:lnSpc>
              <a:spcBef>
                <a:spcPts val="0"/>
              </a:spcBef>
              <a:spcAft>
                <a:spcPts val="0"/>
              </a:spcAft>
              <a:buSzPts val="852"/>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9d9d9e45a4_0_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t>Goal</a:t>
            </a:r>
            <a:endParaRPr/>
          </a:p>
        </p:txBody>
      </p:sp>
      <p:sp>
        <p:nvSpPr>
          <p:cNvPr id="112" name="Google Shape;112;g29d9d9e45a4_0_4"/>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0" lvl="0" marL="0" rtl="0" algn="l">
              <a:lnSpc>
                <a:spcPct val="120000"/>
              </a:lnSpc>
              <a:spcBef>
                <a:spcPts val="1200"/>
              </a:spcBef>
              <a:spcAft>
                <a:spcPts val="0"/>
              </a:spcAft>
              <a:buClr>
                <a:schemeClr val="dk1"/>
              </a:buClr>
              <a:buSzPts val="1100"/>
              <a:buFont typeface="Arial"/>
              <a:buNone/>
            </a:pPr>
            <a:r>
              <a:rPr lang="en-US" sz="1900"/>
              <a:t>The ultimate goal of FitLife is to foster a culture of proactive well-being and exercise. By combining data-driven decision-making, motivational daily scoring, and personalized fitness routines, the application aims to empower users to take charge of their health. Achieving a daily score of 75 or above becomes a motivating factor for individuals to continually advance their fitness and health, ultimately enhancing their overall quality of life.</a:t>
            </a:r>
            <a:endParaRPr sz="1900"/>
          </a:p>
          <a:p>
            <a:pPr indent="0" lvl="0" marL="0" rtl="0" algn="l">
              <a:lnSpc>
                <a:spcPct val="120000"/>
              </a:lnSpc>
              <a:spcBef>
                <a:spcPts val="1200"/>
              </a:spcBef>
              <a:spcAft>
                <a:spcPts val="200"/>
              </a:spcAft>
              <a:buSzPts val="1800"/>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a267ac352c_0_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t>Alignment with Guardian Angel</a:t>
            </a:r>
            <a:endParaRPr/>
          </a:p>
        </p:txBody>
      </p:sp>
      <p:sp>
        <p:nvSpPr>
          <p:cNvPr id="118" name="Google Shape;118;g2a267ac352c_0_15"/>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349250" lvl="0" marL="457200" rtl="0" algn="l">
              <a:lnSpc>
                <a:spcPct val="120000"/>
              </a:lnSpc>
              <a:spcBef>
                <a:spcPts val="1200"/>
              </a:spcBef>
              <a:spcAft>
                <a:spcPts val="0"/>
              </a:spcAft>
              <a:buClr>
                <a:srgbClr val="262626"/>
              </a:buClr>
              <a:buSzPts val="1900"/>
              <a:buChar char="●"/>
            </a:pPr>
            <a:r>
              <a:rPr lang="en-US" sz="1900">
                <a:solidFill>
                  <a:srgbClr val="262626"/>
                </a:solidFill>
              </a:rPr>
              <a:t>The FitLife application endeavors to instill a motivation to </a:t>
            </a:r>
            <a:r>
              <a:rPr lang="en-US" sz="1900">
                <a:solidFill>
                  <a:srgbClr val="262626"/>
                </a:solidFill>
              </a:rPr>
              <a:t>actively </a:t>
            </a:r>
            <a:r>
              <a:rPr lang="en-US" sz="1900">
                <a:solidFill>
                  <a:srgbClr val="262626"/>
                </a:solidFill>
              </a:rPr>
              <a:t>promote well-being through a meticulous scoring engine.</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Workout </a:t>
            </a:r>
            <a:r>
              <a:rPr lang="en-US" sz="1900">
                <a:solidFill>
                  <a:srgbClr val="262626"/>
                </a:solidFill>
              </a:rPr>
              <a:t>Suggestion</a:t>
            </a:r>
            <a:r>
              <a:rPr lang="en-US" sz="1900">
                <a:solidFill>
                  <a:srgbClr val="262626"/>
                </a:solidFill>
              </a:rPr>
              <a:t> Model provides users with user-specific customizability. This empowers users in curating fitness routines fostering a more personalized and effective approach to their well-being journey.</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Additionally, tracking user's progress in the last 30 days, including weight, heart rate, respiratory rate, and daily score for motivating users to continually advance their fitness and health, ultimately enhancing their overall quality of life.</a:t>
            </a:r>
            <a:endParaRPr sz="1900">
              <a:solidFill>
                <a:srgbClr val="262626"/>
              </a:solidFill>
            </a:endParaRPr>
          </a:p>
          <a:p>
            <a:pPr indent="0" lvl="0" marL="0" rtl="0" algn="l">
              <a:lnSpc>
                <a:spcPct val="120000"/>
              </a:lnSpc>
              <a:spcBef>
                <a:spcPts val="1200"/>
              </a:spcBef>
              <a:spcAft>
                <a:spcPts val="200"/>
              </a:spcAft>
              <a:buSzPts val="1800"/>
              <a:buNone/>
            </a:pPr>
            <a:r>
              <a:rPr lang="en-US" sz="1900"/>
              <a:t>All these aspects of FitLife align with the Guardian Angel’s aim to foster a culture of proactive well-being and provide context-based personalized suggestions.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Arial"/>
              <a:buNone/>
            </a:pPr>
            <a:r>
              <a:rPr lang="en-US"/>
              <a:t>Design</a:t>
            </a:r>
            <a:endParaRPr/>
          </a:p>
        </p:txBody>
      </p:sp>
      <p:pic>
        <p:nvPicPr>
          <p:cNvPr id="124" name="Google Shape;124;p3"/>
          <p:cNvPicPr preferRelativeResize="0"/>
          <p:nvPr/>
        </p:nvPicPr>
        <p:blipFill rotWithShape="1">
          <a:blip r:embed="rId3">
            <a:alphaModFix/>
          </a:blip>
          <a:srcRect b="0" l="0" r="0" t="0"/>
          <a:stretch/>
        </p:blipFill>
        <p:spPr>
          <a:xfrm>
            <a:off x="2010075" y="1920975"/>
            <a:ext cx="8326152" cy="434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Arial"/>
              <a:buNone/>
            </a:pPr>
            <a:r>
              <a:rPr lang="en-US"/>
              <a:t>Methodology</a:t>
            </a:r>
            <a:endParaRPr/>
          </a:p>
        </p:txBody>
      </p:sp>
      <p:pic>
        <p:nvPicPr>
          <p:cNvPr id="130" name="Google Shape;130;p4"/>
          <p:cNvPicPr preferRelativeResize="0"/>
          <p:nvPr/>
        </p:nvPicPr>
        <p:blipFill>
          <a:blip r:embed="rId3">
            <a:alphaModFix/>
          </a:blip>
          <a:stretch>
            <a:fillRect/>
          </a:stretch>
        </p:blipFill>
        <p:spPr>
          <a:xfrm>
            <a:off x="1501313" y="1978175"/>
            <a:ext cx="9250325" cy="416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a267ac352c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Arial"/>
              <a:buNone/>
            </a:pPr>
            <a:r>
              <a:rPr lang="en-US"/>
              <a:t>Methodology: Activity Interface</a:t>
            </a:r>
            <a:endParaRPr/>
          </a:p>
        </p:txBody>
      </p:sp>
      <p:sp>
        <p:nvSpPr>
          <p:cNvPr id="136" name="Google Shape;136;g2a267ac352c_0_0"/>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lnSpcReduction="10000"/>
          </a:bodyPr>
          <a:lstStyle/>
          <a:p>
            <a:pPr indent="-349250" lvl="0" marL="457200" rtl="0" algn="l">
              <a:lnSpc>
                <a:spcPct val="120000"/>
              </a:lnSpc>
              <a:spcBef>
                <a:spcPts val="1200"/>
              </a:spcBef>
              <a:spcAft>
                <a:spcPts val="0"/>
              </a:spcAft>
              <a:buClr>
                <a:srgbClr val="262626"/>
              </a:buClr>
              <a:buSzPts val="1900"/>
              <a:buChar char="●"/>
            </a:pPr>
            <a:r>
              <a:rPr lang="en-US" sz="1900">
                <a:solidFill>
                  <a:srgbClr val="262626"/>
                </a:solidFill>
              </a:rPr>
              <a:t>The Activity Suggestion Page plays a pivotal role in this system, employing a data-driven approach to recommend customized exercises that align with user preferences and fitness goals.</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user interacts with the multi-select dropdowns to choose their preferred muscle groups and exercise types.</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Valid inputs are then sent to the fuzzy logic controller for interpreting the user's preferences.</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fuzzy logic controller processes the inputs against a predefined set of rules and workout data. </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This interactive list allows users to mark off exercises as they complete them, which enhances user engagement and provides a sense of accomplishment.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a267ac352c_0_5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Arial"/>
              <a:buNone/>
            </a:pPr>
            <a:r>
              <a:rPr lang="en-US"/>
              <a:t>Methodology: Workout Suggestion Model</a:t>
            </a:r>
            <a:endParaRPr/>
          </a:p>
        </p:txBody>
      </p:sp>
      <p:sp>
        <p:nvSpPr>
          <p:cNvPr id="142" name="Google Shape;142;g2a267ac352c_0_51"/>
          <p:cNvSpPr txBox="1"/>
          <p:nvPr>
            <p:ph idx="1" type="body"/>
          </p:nvPr>
        </p:nvSpPr>
        <p:spPr>
          <a:xfrm>
            <a:off x="1097275" y="2051250"/>
            <a:ext cx="10058400" cy="3973200"/>
          </a:xfrm>
          <a:prstGeom prst="rect">
            <a:avLst/>
          </a:prstGeom>
          <a:noFill/>
          <a:ln>
            <a:noFill/>
          </a:ln>
        </p:spPr>
        <p:txBody>
          <a:bodyPr anchorCtr="0" anchor="t" bIns="45700" lIns="0" spcFirstLastPara="1" rIns="0" wrap="square" tIns="45700">
            <a:noAutofit/>
          </a:bodyPr>
          <a:lstStyle/>
          <a:p>
            <a:pPr indent="-349250" lvl="0" marL="457200" rtl="0" algn="l">
              <a:lnSpc>
                <a:spcPct val="120000"/>
              </a:lnSpc>
              <a:spcBef>
                <a:spcPts val="1200"/>
              </a:spcBef>
              <a:spcAft>
                <a:spcPts val="0"/>
              </a:spcAft>
              <a:buClr>
                <a:srgbClr val="262626"/>
              </a:buClr>
              <a:buSzPts val="1900"/>
              <a:buChar char="●"/>
            </a:pPr>
            <a:r>
              <a:rPr lang="en-US" sz="1900">
                <a:solidFill>
                  <a:srgbClr val="262626"/>
                </a:solidFill>
              </a:rPr>
              <a:t>The Suggestion Model provides personalized gym workout suggestions based on exercise type, targeted body parts and user rating.</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User rating is calculated based on </a:t>
            </a:r>
            <a:r>
              <a:rPr lang="en-US" sz="1900">
                <a:solidFill>
                  <a:srgbClr val="262626"/>
                </a:solidFill>
              </a:rPr>
              <a:t>heart rate, respiratory rate, BMI, and recent workout scores.</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results from the recommender system go to the fuzzy controller which further breaks down the results to give the top 10 workouts for the user.</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user can choose the exercise’s of his choice from this list of suggestions and record the percentage of the exercise he is able to accomplish.</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This serves as user feedback and helps in scoring the users efforts for the day. Which further helps in improving workout suggestions going further.</a:t>
            </a:r>
            <a:endParaRPr sz="1900">
              <a:solidFill>
                <a:srgbClr val="262626"/>
              </a:solidFill>
            </a:endParaRPr>
          </a:p>
          <a:p>
            <a:pPr indent="0" lvl="0" marL="0" rtl="0" algn="l">
              <a:lnSpc>
                <a:spcPct val="120000"/>
              </a:lnSpc>
              <a:spcBef>
                <a:spcPts val="1200"/>
              </a:spcBef>
              <a:spcAft>
                <a:spcPts val="0"/>
              </a:spcAft>
              <a:buNone/>
            </a:pPr>
            <a:r>
              <a:t/>
            </a:r>
            <a:endParaRPr sz="1900">
              <a:solidFill>
                <a:srgbClr val="262626"/>
              </a:solidFill>
            </a:endParaRPr>
          </a:p>
          <a:p>
            <a:pPr indent="0" lvl="0" marL="0" rtl="0" algn="l">
              <a:lnSpc>
                <a:spcPct val="120000"/>
              </a:lnSpc>
              <a:spcBef>
                <a:spcPts val="1200"/>
              </a:spcBef>
              <a:spcAft>
                <a:spcPts val="0"/>
              </a:spcAft>
              <a:buNone/>
            </a:pPr>
            <a:r>
              <a:t/>
            </a:r>
            <a:endParaRPr sz="1900">
              <a:solidFill>
                <a:srgbClr val="262626"/>
              </a:solidFill>
            </a:endParaRPr>
          </a:p>
          <a:p>
            <a:pPr indent="0" lvl="0" marL="0" rtl="0" algn="l">
              <a:lnSpc>
                <a:spcPct val="120000"/>
              </a:lnSpc>
              <a:spcBef>
                <a:spcPts val="1200"/>
              </a:spcBef>
              <a:spcAft>
                <a:spcPts val="200"/>
              </a:spcAft>
              <a:buSzPts val="1800"/>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a267ac352c_0_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Arial"/>
              <a:buNone/>
            </a:pPr>
            <a:r>
              <a:rPr lang="en-US"/>
              <a:t>Methodology: Scoring Engine</a:t>
            </a:r>
            <a:endParaRPr/>
          </a:p>
        </p:txBody>
      </p:sp>
      <p:sp>
        <p:nvSpPr>
          <p:cNvPr id="148" name="Google Shape;148;g2a267ac352c_0_5"/>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349250" lvl="0" marL="457200" rtl="0" algn="l">
              <a:lnSpc>
                <a:spcPct val="120000"/>
              </a:lnSpc>
              <a:spcBef>
                <a:spcPts val="1200"/>
              </a:spcBef>
              <a:spcAft>
                <a:spcPts val="0"/>
              </a:spcAft>
              <a:buClr>
                <a:srgbClr val="262626"/>
              </a:buClr>
              <a:buSzPts val="1900"/>
              <a:buChar char="●"/>
            </a:pPr>
            <a:r>
              <a:rPr lang="en-US" sz="1900">
                <a:solidFill>
                  <a:srgbClr val="262626"/>
                </a:solidFill>
              </a:rPr>
              <a:t>T</a:t>
            </a:r>
            <a:r>
              <a:rPr lang="en-US" sz="1900">
                <a:solidFill>
                  <a:srgbClr val="262626"/>
                </a:solidFill>
              </a:rPr>
              <a:t>he Scoring engine employs a fuzzy logic system, utilizing parameters such as heart rate, respiratory rate, BMI, and exercise completeness.</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goal is to inspire users to reach a daily score of 75 or above, which will motivate continual advances in overall health and fitness.</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initial phase of the Scoring Engine involves the collection and processing of user preferences, information, metrics, and feedback.</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second phase employs a fuzzy logic system, where data collected during exercise is processed for relevant parameters.</a:t>
            </a:r>
            <a:endParaRPr sz="1900">
              <a:solidFill>
                <a:srgbClr val="262626"/>
              </a:solidFill>
            </a:endParaRPr>
          </a:p>
          <a:p>
            <a:pPr indent="-349250" lvl="0" marL="457200" rtl="0" algn="l">
              <a:lnSpc>
                <a:spcPct val="120000"/>
              </a:lnSpc>
              <a:spcBef>
                <a:spcPts val="0"/>
              </a:spcBef>
              <a:spcAft>
                <a:spcPts val="0"/>
              </a:spcAft>
              <a:buClr>
                <a:srgbClr val="262626"/>
              </a:buClr>
              <a:buSzPts val="1900"/>
              <a:buChar char="●"/>
            </a:pPr>
            <a:r>
              <a:rPr lang="en-US" sz="1900">
                <a:solidFill>
                  <a:srgbClr val="262626"/>
                </a:solidFill>
              </a:rPr>
              <a:t>The last step which is defuzzification, Mean of Maximum defuzzification is utilized to calculate exercise score.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AnalogousFromRegularSeedLeftStep">
      <a:dk1>
        <a:srgbClr val="000000"/>
      </a:dk1>
      <a:lt1>
        <a:srgbClr val="FFFFFF"/>
      </a:lt1>
      <a:dk2>
        <a:srgbClr val="301B27"/>
      </a:dk2>
      <a:lt2>
        <a:srgbClr val="F0F3F3"/>
      </a:lt2>
      <a:accent1>
        <a:srgbClr val="C34D4E"/>
      </a:accent1>
      <a:accent2>
        <a:srgbClr val="B13B6D"/>
      </a:accent2>
      <a:accent3>
        <a:srgbClr val="C34DB0"/>
      </a:accent3>
      <a:accent4>
        <a:srgbClr val="933BB1"/>
      </a:accent4>
      <a:accent5>
        <a:srgbClr val="734DC3"/>
      </a:accent5>
      <a:accent6>
        <a:srgbClr val="3F49B3"/>
      </a:accent6>
      <a:hlink>
        <a:srgbClr val="339A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2023-11-07T20:05:04Z</dcterms:created>
  <dc:creator>Payal Kamboj (Student)</dc:creator>
</cp:coreProperties>
</file>