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530" r:id="rId5"/>
    <p:sldId id="531" r:id="rId6"/>
    <p:sldId id="547" r:id="rId7"/>
    <p:sldId id="548" r:id="rId8"/>
    <p:sldId id="549" r:id="rId9"/>
    <p:sldId id="551" r:id="rId10"/>
    <p:sldId id="552" r:id="rId11"/>
    <p:sldId id="5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amazon sales </a:t>
            </a:r>
            <a:br>
              <a:rPr lang="en-US" dirty="0"/>
            </a:br>
            <a:r>
              <a:rPr lang="en-US" dirty="0"/>
              <a:t>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Kunal Kedari</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566928"/>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introduction</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888236"/>
            <a:ext cx="8668512" cy="4229100"/>
          </a:xfrm>
        </p:spPr>
        <p:txBody>
          <a:bodyPr/>
          <a:lstStyle/>
          <a:p>
            <a:pPr marL="0" indent="0" algn="l">
              <a:lnSpc>
                <a:spcPct val="150000"/>
              </a:lnSpc>
              <a:buClr>
                <a:schemeClr val="accent6"/>
              </a:buClr>
              <a:buNone/>
            </a:pPr>
            <a:r>
              <a:rPr lang="en-US" sz="2000" dirty="0">
                <a:solidFill>
                  <a:schemeClr val="bg1"/>
                </a:solidFill>
                <a:latin typeface="Segoe UI Light" panose="020B0502040204020203" pitchFamily="34" charset="0"/>
                <a:cs typeface="Segoe UI Light" panose="020B0502040204020203" pitchFamily="34" charset="0"/>
              </a:rPr>
              <a:t>In today's digital world, Amazon is the big player in online shopping. Sales management has gained importance to meet increasing competition and the need for improved methods of distribution to reduce cost and to increase profits.</a:t>
            </a:r>
          </a:p>
          <a:p>
            <a:pPr marL="0" indent="0" algn="l">
              <a:lnSpc>
                <a:spcPct val="150000"/>
              </a:lnSpc>
              <a:buClr>
                <a:schemeClr val="accent6"/>
              </a:buClr>
              <a:buNone/>
            </a:pPr>
            <a:r>
              <a:rPr lang="en-US" sz="2000" dirty="0">
                <a:solidFill>
                  <a:schemeClr val="bg1"/>
                </a:solidFill>
                <a:latin typeface="Segoe UI Light" panose="020B0502040204020203" pitchFamily="34" charset="0"/>
                <a:cs typeface="Segoe UI Light" panose="020B0502040204020203" pitchFamily="34" charset="0"/>
              </a:rPr>
              <a:t>Sales management is super important now because there's so much competition, and businesses want better ways to sell stuff and make more money. Our study looks into this </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1E36FF-37DC-737D-CC4D-5D9F795FC34D}"/>
              </a:ext>
            </a:extLst>
          </p:cNvPr>
          <p:cNvSpPr>
            <a:spLocks noGrp="1"/>
          </p:cNvSpPr>
          <p:nvPr>
            <p:ph type="title"/>
          </p:nvPr>
        </p:nvSpPr>
        <p:spPr>
          <a:xfrm>
            <a:off x="1536192" y="740664"/>
            <a:ext cx="8878824" cy="649224"/>
          </a:xfrm>
        </p:spPr>
        <p:txBody>
          <a:bodyPr>
            <a:normAutofit/>
          </a:bodyPr>
          <a:lstStyle/>
          <a:p>
            <a:r>
              <a:rPr lang="en-US" sz="4000" b="1" spc="600" dirty="0">
                <a:ln w="28575">
                  <a:noFill/>
                  <a:prstDash val="solid"/>
                </a:ln>
                <a:solidFill>
                  <a:schemeClr val="bg1"/>
                </a:solidFill>
                <a:latin typeface="Tw Cen MT" panose="020B0602020104020603" pitchFamily="34" charset="77"/>
              </a:rPr>
              <a:t>Use Cases</a:t>
            </a:r>
            <a:endParaRPr lang="en-US" dirty="0"/>
          </a:p>
        </p:txBody>
      </p:sp>
      <p:sp>
        <p:nvSpPr>
          <p:cNvPr id="10" name="Content Placeholder 2">
            <a:extLst>
              <a:ext uri="{FF2B5EF4-FFF2-40B4-BE49-F238E27FC236}">
                <a16:creationId xmlns:a16="http://schemas.microsoft.com/office/drawing/2014/main" id="{D4D2D6BF-318A-B0BD-05EE-7A94E1685971}"/>
              </a:ext>
            </a:extLst>
          </p:cNvPr>
          <p:cNvSpPr>
            <a:spLocks noGrp="1"/>
          </p:cNvSpPr>
          <p:nvPr>
            <p:ph idx="1"/>
          </p:nvPr>
        </p:nvSpPr>
        <p:spPr>
          <a:xfrm>
            <a:off x="1536192" y="1485900"/>
            <a:ext cx="8668512" cy="5097780"/>
          </a:xfrm>
        </p:spPr>
        <p:txBody>
          <a:bodyPr/>
          <a:lstStyle/>
          <a:p>
            <a:pPr algn="l">
              <a:lnSpc>
                <a:spcPct val="150000"/>
              </a:lnSpc>
              <a:buClr>
                <a:schemeClr val="accent6"/>
              </a:buClr>
              <a:buFont typeface="Wingdings" panose="05000000000000000000" pitchFamily="2" charset="2"/>
              <a:buChar char="§"/>
            </a:pPr>
            <a:r>
              <a:rPr lang="en-US" sz="2000" dirty="0">
                <a:solidFill>
                  <a:schemeClr val="bg1"/>
                </a:solidFill>
                <a:latin typeface="Segoe UI Light" panose="020B0502040204020203" pitchFamily="34" charset="0"/>
                <a:cs typeface="Segoe UI Light" panose="020B0502040204020203" pitchFamily="34" charset="0"/>
              </a:rPr>
              <a:t>Sale trends </a:t>
            </a:r>
            <a:r>
              <a:rPr lang="en-US" sz="2000" dirty="0">
                <a:latin typeface="Segoe UI Light" panose="020B0502040204020203" pitchFamily="34" charset="0"/>
                <a:cs typeface="Segoe UI Light" panose="020B0502040204020203" pitchFamily="34" charset="0"/>
              </a:rPr>
              <a:t>m</a:t>
            </a:r>
            <a:r>
              <a:rPr lang="en-US" sz="2000" dirty="0">
                <a:solidFill>
                  <a:schemeClr val="bg1"/>
                </a:solidFill>
                <a:latin typeface="Segoe UI Light" panose="020B0502040204020203" pitchFamily="34" charset="0"/>
                <a:cs typeface="Segoe UI Light" panose="020B0502040204020203" pitchFamily="34" charset="0"/>
              </a:rPr>
              <a:t>onth </a:t>
            </a:r>
            <a:r>
              <a:rPr lang="en-US" sz="2000" dirty="0">
                <a:latin typeface="Segoe UI Light" panose="020B0502040204020203" pitchFamily="34" charset="0"/>
                <a:cs typeface="Segoe UI Light" panose="020B0502040204020203" pitchFamily="34" charset="0"/>
              </a:rPr>
              <a:t>w</a:t>
            </a:r>
            <a:r>
              <a:rPr lang="en-US" sz="2000" dirty="0">
                <a:solidFill>
                  <a:schemeClr val="bg1"/>
                </a:solidFill>
                <a:latin typeface="Segoe UI Light" panose="020B0502040204020203" pitchFamily="34" charset="0"/>
                <a:cs typeface="Segoe UI Light" panose="020B0502040204020203" pitchFamily="34" charset="0"/>
              </a:rPr>
              <a:t>ise, </a:t>
            </a:r>
            <a:r>
              <a:rPr lang="en-US" sz="2000" dirty="0">
                <a:latin typeface="Segoe UI Light" panose="020B0502040204020203" pitchFamily="34" charset="0"/>
                <a:cs typeface="Segoe UI Light" panose="020B0502040204020203" pitchFamily="34" charset="0"/>
              </a:rPr>
              <a:t>y</a:t>
            </a:r>
            <a:r>
              <a:rPr lang="en-US" sz="2000" dirty="0">
                <a:solidFill>
                  <a:schemeClr val="bg1"/>
                </a:solidFill>
                <a:latin typeface="Segoe UI Light" panose="020B0502040204020203" pitchFamily="34" charset="0"/>
                <a:cs typeface="Segoe UI Light" panose="020B0502040204020203" pitchFamily="34" charset="0"/>
              </a:rPr>
              <a:t>ear wise, </a:t>
            </a:r>
            <a:r>
              <a:rPr lang="en-US" sz="2000" dirty="0">
                <a:latin typeface="Segoe UI Light" panose="020B0502040204020203" pitchFamily="34" charset="0"/>
                <a:cs typeface="Segoe UI Light" panose="020B0502040204020203" pitchFamily="34" charset="0"/>
              </a:rPr>
              <a:t>yearly-month wise.</a:t>
            </a:r>
          </a:p>
          <a:p>
            <a:pPr algn="l">
              <a:lnSpc>
                <a:spcPct val="150000"/>
              </a:lnSpc>
              <a:buClr>
                <a:schemeClr val="accent6"/>
              </a:buClr>
              <a:buFont typeface="Wingdings" panose="05000000000000000000" pitchFamily="2" charset="2"/>
              <a:buChar char="§"/>
            </a:pPr>
            <a:r>
              <a:rPr lang="en-US" sz="2000" dirty="0">
                <a:solidFill>
                  <a:schemeClr val="bg1"/>
                </a:solidFill>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tal revenue.</a:t>
            </a:r>
          </a:p>
          <a:p>
            <a:pPr algn="l">
              <a:lnSpc>
                <a:spcPct val="150000"/>
              </a:lnSpc>
              <a:buClr>
                <a:schemeClr val="accent6"/>
              </a:buClr>
              <a:buFont typeface="Wingdings" panose="05000000000000000000" pitchFamily="2" charset="2"/>
              <a:buChar char="§"/>
            </a:pPr>
            <a:r>
              <a:rPr lang="en-US" sz="2000" dirty="0">
                <a:solidFill>
                  <a:schemeClr val="bg1"/>
                </a:solidFill>
                <a:latin typeface="Segoe UI Light" panose="020B0502040204020203" pitchFamily="34" charset="0"/>
                <a:cs typeface="Segoe UI Light" panose="020B0502040204020203" pitchFamily="34" charset="0"/>
              </a:rPr>
              <a:t>Revenue per country.</a:t>
            </a:r>
          </a:p>
          <a:p>
            <a:pPr algn="l">
              <a:lnSpc>
                <a:spcPct val="150000"/>
              </a:lnSpc>
              <a:buClr>
                <a:schemeClr val="accent6"/>
              </a:buClr>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Top &amp; Bottom 5 country’s contributing to the sales. </a:t>
            </a:r>
          </a:p>
          <a:p>
            <a:pPr algn="l">
              <a:lnSpc>
                <a:spcPct val="150000"/>
              </a:lnSpc>
              <a:buClr>
                <a:schemeClr val="accent6"/>
              </a:buClr>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Which year had the most sales?</a:t>
            </a:r>
          </a:p>
          <a:p>
            <a:pPr algn="l">
              <a:lnSpc>
                <a:spcPct val="150000"/>
              </a:lnSpc>
              <a:buClr>
                <a:schemeClr val="accent6"/>
              </a:buClr>
              <a:buFont typeface="Wingdings" panose="05000000000000000000" pitchFamily="2" charset="2"/>
              <a:buChar char="§"/>
            </a:pPr>
            <a:r>
              <a:rPr lang="en-US" sz="2000" dirty="0">
                <a:solidFill>
                  <a:schemeClr val="bg1"/>
                </a:solidFill>
                <a:latin typeface="Segoe UI Light" panose="020B0502040204020203" pitchFamily="34" charset="0"/>
                <a:cs typeface="Segoe UI Light" panose="020B0502040204020203" pitchFamily="34" charset="0"/>
              </a:rPr>
              <a:t> Total profit &amp; Total cost.</a:t>
            </a:r>
          </a:p>
          <a:p>
            <a:pPr algn="l">
              <a:lnSpc>
                <a:spcPct val="150000"/>
              </a:lnSpc>
              <a:buClr>
                <a:schemeClr val="accent6"/>
              </a:buClr>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Highest selling item type</a:t>
            </a:r>
          </a:p>
          <a:p>
            <a:pPr algn="l">
              <a:lnSpc>
                <a:spcPct val="150000"/>
              </a:lnSpc>
              <a:buClr>
                <a:schemeClr val="accent6"/>
              </a:buClr>
              <a:buFont typeface="Wingdings" panose="05000000000000000000" pitchFamily="2" charset="2"/>
              <a:buChar char="§"/>
            </a:pPr>
            <a:r>
              <a:rPr lang="en-US" sz="2000" dirty="0">
                <a:solidFill>
                  <a:schemeClr val="bg1"/>
                </a:solidFill>
                <a:latin typeface="Segoe UI Light" panose="020B0502040204020203" pitchFamily="34" charset="0"/>
                <a:cs typeface="Segoe UI Light" panose="020B0502040204020203" pitchFamily="34" charset="0"/>
              </a:rPr>
              <a:t>Which channel is contributing to maximum sales.</a:t>
            </a:r>
          </a:p>
          <a:p>
            <a:pPr algn="l">
              <a:lnSpc>
                <a:spcPct val="150000"/>
              </a:lnSpc>
              <a:buClr>
                <a:schemeClr val="accent6"/>
              </a:buClr>
              <a:buFont typeface="Wingdings" panose="05000000000000000000" pitchFamily="2" charset="2"/>
              <a:buChar char="§"/>
            </a:pPr>
            <a:endParaRPr lang="en-US" sz="2000" dirty="0">
              <a:solidFill>
                <a:schemeClr val="bg1"/>
              </a:solidFill>
              <a:latin typeface="Segoe UI Light" panose="020B0502040204020203" pitchFamily="34" charset="0"/>
              <a:cs typeface="Segoe UI Light" panose="020B0502040204020203" pitchFamily="34" charset="0"/>
            </a:endParaRPr>
          </a:p>
          <a:p>
            <a:pPr algn="l">
              <a:lnSpc>
                <a:spcPct val="150000"/>
              </a:lnSpc>
              <a:buClr>
                <a:schemeClr val="accent6"/>
              </a:buClr>
              <a:buFont typeface="Wingdings" panose="05000000000000000000" pitchFamily="2" charset="2"/>
              <a:buChar char="§"/>
            </a:pPr>
            <a:endParaRPr lang="en-US"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7696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1E36FF-37DC-737D-CC4D-5D9F795FC34D}"/>
              </a:ext>
            </a:extLst>
          </p:cNvPr>
          <p:cNvSpPr>
            <a:spLocks noGrp="1"/>
          </p:cNvSpPr>
          <p:nvPr>
            <p:ph type="title"/>
          </p:nvPr>
        </p:nvSpPr>
        <p:spPr>
          <a:xfrm>
            <a:off x="936424" y="308044"/>
            <a:ext cx="8878824" cy="649224"/>
          </a:xfrm>
        </p:spPr>
        <p:txBody>
          <a:bodyPr>
            <a:normAutofit/>
          </a:bodyPr>
          <a:lstStyle/>
          <a:p>
            <a:r>
              <a:rPr lang="en-US" dirty="0">
                <a:ln w="28575">
                  <a:noFill/>
                  <a:prstDash val="solid"/>
                </a:ln>
                <a:latin typeface="Tw Cen MT" panose="020B0602020104020603" pitchFamily="34" charset="77"/>
              </a:rPr>
              <a:t>My designs</a:t>
            </a:r>
            <a:endParaRPr lang="en-US" dirty="0"/>
          </a:p>
        </p:txBody>
      </p:sp>
      <p:pic>
        <p:nvPicPr>
          <p:cNvPr id="3" name="Picture 2">
            <a:extLst>
              <a:ext uri="{FF2B5EF4-FFF2-40B4-BE49-F238E27FC236}">
                <a16:creationId xmlns:a16="http://schemas.microsoft.com/office/drawing/2014/main" id="{4B6E1955-E749-993F-01CC-41383388EDB5}"/>
              </a:ext>
            </a:extLst>
          </p:cNvPr>
          <p:cNvPicPr>
            <a:picLocks noChangeAspect="1"/>
          </p:cNvPicPr>
          <p:nvPr/>
        </p:nvPicPr>
        <p:blipFill>
          <a:blip r:embed="rId2"/>
          <a:stretch>
            <a:fillRect/>
          </a:stretch>
        </p:blipFill>
        <p:spPr>
          <a:xfrm>
            <a:off x="1349379" y="1088686"/>
            <a:ext cx="10123509" cy="5461270"/>
          </a:xfrm>
          <a:prstGeom prst="rect">
            <a:avLst/>
          </a:prstGeom>
          <a:ln>
            <a:noFill/>
          </a:ln>
          <a:effectLst>
            <a:outerShdw blurRad="190500" algn="tl" rotWithShape="0">
              <a:srgbClr val="000000">
                <a:alpha val="70000"/>
              </a:srgbClr>
            </a:outerShdw>
          </a:effectLst>
        </p:spPr>
        <p:style>
          <a:lnRef idx="2">
            <a:schemeClr val="accent1">
              <a:shade val="15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85390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20927-16EF-5527-95B7-11FAC38F9898}"/>
              </a:ext>
            </a:extLst>
          </p:cNvPr>
          <p:cNvPicPr>
            <a:picLocks noChangeAspect="1"/>
          </p:cNvPicPr>
          <p:nvPr/>
        </p:nvPicPr>
        <p:blipFill>
          <a:blip r:embed="rId2"/>
          <a:stretch>
            <a:fillRect/>
          </a:stretch>
        </p:blipFill>
        <p:spPr>
          <a:xfrm>
            <a:off x="1248697" y="665896"/>
            <a:ext cx="10274709" cy="55262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924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1E36FF-37DC-737D-CC4D-5D9F795FC34D}"/>
              </a:ext>
            </a:extLst>
          </p:cNvPr>
          <p:cNvSpPr>
            <a:spLocks noGrp="1"/>
          </p:cNvSpPr>
          <p:nvPr>
            <p:ph type="title"/>
          </p:nvPr>
        </p:nvSpPr>
        <p:spPr>
          <a:xfrm>
            <a:off x="841518" y="239071"/>
            <a:ext cx="8878824" cy="649224"/>
          </a:xfrm>
        </p:spPr>
        <p:txBody>
          <a:bodyPr>
            <a:normAutofit/>
          </a:bodyPr>
          <a:lstStyle/>
          <a:p>
            <a:r>
              <a:rPr lang="en-US" sz="4000" b="1" spc="600" dirty="0">
                <a:ln w="28575">
                  <a:noFill/>
                  <a:prstDash val="solid"/>
                </a:ln>
                <a:solidFill>
                  <a:schemeClr val="bg1"/>
                </a:solidFill>
                <a:latin typeface="Tw Cen MT" panose="020B0602020104020603" pitchFamily="34" charset="77"/>
              </a:rPr>
              <a:t>insights</a:t>
            </a:r>
            <a:endParaRPr lang="en-US" dirty="0"/>
          </a:p>
        </p:txBody>
      </p:sp>
      <p:sp>
        <p:nvSpPr>
          <p:cNvPr id="10" name="Content Placeholder 2">
            <a:extLst>
              <a:ext uri="{FF2B5EF4-FFF2-40B4-BE49-F238E27FC236}">
                <a16:creationId xmlns:a16="http://schemas.microsoft.com/office/drawing/2014/main" id="{D4D2D6BF-318A-B0BD-05EE-7A94E1685971}"/>
              </a:ext>
            </a:extLst>
          </p:cNvPr>
          <p:cNvSpPr>
            <a:spLocks noGrp="1"/>
          </p:cNvSpPr>
          <p:nvPr>
            <p:ph idx="1"/>
          </p:nvPr>
        </p:nvSpPr>
        <p:spPr>
          <a:xfrm>
            <a:off x="841518" y="1076927"/>
            <a:ext cx="10508963" cy="5542002"/>
          </a:xfrm>
        </p:spPr>
        <p:txBody>
          <a:bodyPr/>
          <a:lstStyle/>
          <a:p>
            <a:r>
              <a:rPr lang="en-US" sz="2000" dirty="0">
                <a:solidFill>
                  <a:schemeClr val="bg1"/>
                </a:solidFill>
                <a:latin typeface="Segoe UI Light" panose="020B0502040204020203" pitchFamily="34" charset="0"/>
                <a:cs typeface="Segoe UI Light" panose="020B0502040204020203" pitchFamily="34" charset="0"/>
              </a:rPr>
              <a:t>The overall revenue is $137 million.</a:t>
            </a:r>
            <a:endParaRPr lang="en-US" sz="2000" dirty="0">
              <a:latin typeface="Segoe UI Light" panose="020B0502040204020203" pitchFamily="34" charset="0"/>
              <a:cs typeface="Segoe UI Light" panose="020B0502040204020203" pitchFamily="34" charset="0"/>
            </a:endParaRPr>
          </a:p>
          <a:p>
            <a:r>
              <a:rPr lang="en-US" sz="2000" dirty="0">
                <a:solidFill>
                  <a:schemeClr val="bg1"/>
                </a:solidFill>
                <a:latin typeface="Segoe UI Light" panose="020B0502040204020203" pitchFamily="34" charset="0"/>
                <a:cs typeface="Segoe UI Light" panose="020B0502040204020203" pitchFamily="34" charset="0"/>
              </a:rPr>
              <a:t>The highest units sold through the offline channel. </a:t>
            </a:r>
            <a:r>
              <a:rPr lang="en-US" sz="2000" dirty="0">
                <a:latin typeface="Segoe UI Light" panose="020B0502040204020203" pitchFamily="34" charset="0"/>
                <a:cs typeface="Segoe UI Light" panose="020B0502040204020203" pitchFamily="34" charset="0"/>
              </a:rPr>
              <a:t>&amp; </a:t>
            </a:r>
            <a:r>
              <a:rPr lang="en-US" sz="2000" dirty="0">
                <a:solidFill>
                  <a:schemeClr val="bg1"/>
                </a:solidFill>
                <a:latin typeface="Segoe UI Light" panose="020B0502040204020203" pitchFamily="34" charset="0"/>
                <a:cs typeface="Segoe UI Light" panose="020B0502040204020203" pitchFamily="34" charset="0"/>
              </a:rPr>
              <a:t>Cosmetics are in highest demand, followed by clothes.</a:t>
            </a:r>
          </a:p>
          <a:p>
            <a:r>
              <a:rPr lang="en-US" sz="2000" dirty="0">
                <a:latin typeface="Segoe UI Light" panose="020B0502040204020203" pitchFamily="34" charset="0"/>
                <a:cs typeface="Segoe UI Light" panose="020B0502040204020203" pitchFamily="34" charset="0"/>
              </a:rPr>
              <a:t> </a:t>
            </a:r>
            <a:r>
              <a:rPr lang="en-US" sz="2000" dirty="0">
                <a:solidFill>
                  <a:schemeClr val="bg1"/>
                </a:solidFill>
                <a:latin typeface="Segoe UI Light" panose="020B0502040204020203" pitchFamily="34" charset="0"/>
                <a:cs typeface="Segoe UI Light" panose="020B0502040204020203" pitchFamily="34" charset="0"/>
              </a:rPr>
              <a:t>Sub-Saharan Africa is a high unit sales region.</a:t>
            </a:r>
          </a:p>
          <a:p>
            <a:r>
              <a:rPr lang="en-US" sz="2000" dirty="0">
                <a:solidFill>
                  <a:schemeClr val="bg1"/>
                </a:solidFill>
                <a:latin typeface="Segoe UI Light" panose="020B0502040204020203" pitchFamily="34" charset="0"/>
                <a:cs typeface="Segoe UI Light" panose="020B0502040204020203" pitchFamily="34" charset="0"/>
              </a:rPr>
              <a:t>São Tomé and Príncipe, Djibouti, Mexico, The Gambia, and Myanmar are the top five countries with the highest sales.</a:t>
            </a:r>
          </a:p>
          <a:p>
            <a:r>
              <a:rPr lang="en-US" sz="2000" dirty="0">
                <a:solidFill>
                  <a:schemeClr val="bg1"/>
                </a:solidFill>
                <a:latin typeface="Segoe UI Light" panose="020B0502040204020203" pitchFamily="34" charset="0"/>
                <a:cs typeface="Segoe UI Light" panose="020B0502040204020203" pitchFamily="34" charset="0"/>
              </a:rPr>
              <a:t>In 2012, "L" had the highest revenue priority order at 55.7%, totaling $32 million. Additionally  Personal care units had the highest sales through the online channel. </a:t>
            </a:r>
          </a:p>
          <a:p>
            <a:r>
              <a:rPr lang="en-US" sz="2000" dirty="0">
                <a:solidFill>
                  <a:schemeClr val="bg1"/>
                </a:solidFill>
                <a:latin typeface="Segoe UI Light" panose="020B0502040204020203" pitchFamily="34" charset="0"/>
                <a:cs typeface="Segoe UI Light" panose="020B0502040204020203" pitchFamily="34" charset="0"/>
              </a:rPr>
              <a:t> In 2011, revenue was the lowest, with a "C" priority order at 48.31%. The units sold were primarily through the offline channel.</a:t>
            </a:r>
          </a:p>
          <a:p>
            <a:endParaRPr lang="en-US"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022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1E36FF-37DC-737D-CC4D-5D9F795FC34D}"/>
              </a:ext>
            </a:extLst>
          </p:cNvPr>
          <p:cNvSpPr>
            <a:spLocks noGrp="1"/>
          </p:cNvSpPr>
          <p:nvPr>
            <p:ph type="title"/>
          </p:nvPr>
        </p:nvSpPr>
        <p:spPr>
          <a:xfrm>
            <a:off x="995418" y="494857"/>
            <a:ext cx="8878824" cy="649224"/>
          </a:xfrm>
        </p:spPr>
        <p:txBody>
          <a:bodyPr>
            <a:normAutofit/>
          </a:bodyPr>
          <a:lstStyle/>
          <a:p>
            <a:r>
              <a:rPr lang="en-US" sz="4000" b="1" spc="600" dirty="0">
                <a:ln w="28575">
                  <a:noFill/>
                  <a:prstDash val="solid"/>
                </a:ln>
                <a:solidFill>
                  <a:schemeClr val="bg1"/>
                </a:solidFill>
                <a:latin typeface="Tw Cen MT" panose="020B0602020104020603" pitchFamily="34" charset="77"/>
              </a:rPr>
              <a:t>CONCLUSION</a:t>
            </a:r>
            <a:endParaRPr lang="en-US" dirty="0"/>
          </a:p>
        </p:txBody>
      </p:sp>
      <p:sp>
        <p:nvSpPr>
          <p:cNvPr id="10" name="Content Placeholder 2">
            <a:extLst>
              <a:ext uri="{FF2B5EF4-FFF2-40B4-BE49-F238E27FC236}">
                <a16:creationId xmlns:a16="http://schemas.microsoft.com/office/drawing/2014/main" id="{D4D2D6BF-318A-B0BD-05EE-7A94E1685971}"/>
              </a:ext>
            </a:extLst>
          </p:cNvPr>
          <p:cNvSpPr>
            <a:spLocks noGrp="1"/>
          </p:cNvSpPr>
          <p:nvPr>
            <p:ph idx="1"/>
          </p:nvPr>
        </p:nvSpPr>
        <p:spPr>
          <a:xfrm>
            <a:off x="995418" y="1481673"/>
            <a:ext cx="8522208" cy="4211205"/>
          </a:xfrm>
        </p:spPr>
        <p:txBody>
          <a:bodyPr/>
          <a:lstStyle/>
          <a:p>
            <a:pPr marL="0" indent="0">
              <a:buNone/>
            </a:pPr>
            <a:r>
              <a:rPr lang="en-US" sz="2000" dirty="0">
                <a:solidFill>
                  <a:schemeClr val="bg1"/>
                </a:solidFill>
                <a:latin typeface="Segoe UI Light" panose="020B0502040204020203" pitchFamily="34" charset="0"/>
                <a:cs typeface="Segoe UI Light" panose="020B0502040204020203" pitchFamily="34" charset="0"/>
              </a:rPr>
              <a:t>From 2010 to 2017, the Comoros, Kuwait, the United Kingdom, Slovakia, and Kyrgyzstan consistently had low sales. Therefore, we should focus on these countries by introducing new products, sending targeted emails, and showcasing ads, offers, or coupons.</a:t>
            </a:r>
          </a:p>
        </p:txBody>
      </p:sp>
    </p:spTree>
    <p:extLst>
      <p:ext uri="{BB962C8B-B14F-4D97-AF65-F5344CB8AC3E}">
        <p14:creationId xmlns:p14="http://schemas.microsoft.com/office/powerpoint/2010/main" val="19554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Kunal Kedari</a:t>
            </a:r>
          </a:p>
          <a:p>
            <a:pPr algn="l"/>
            <a:r>
              <a:rPr lang="en-US" dirty="0">
                <a:latin typeface="Segoe UI Light" panose="020B0502040204020203" pitchFamily="34" charset="0"/>
                <a:cs typeface="Segoe UI Light" panose="020B0502040204020203" pitchFamily="34" charset="0"/>
              </a:rPr>
              <a:t>kunalkedari626@gmail.com</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134</TotalTime>
  <Words>318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Segoe UI Light</vt:lpstr>
      <vt:lpstr>Tw Cen MT</vt:lpstr>
      <vt:lpstr>Wingdings</vt:lpstr>
      <vt:lpstr>Office Theme</vt:lpstr>
      <vt:lpstr>amazon sales  analysis</vt:lpstr>
      <vt:lpstr>introduction</vt:lpstr>
      <vt:lpstr>Use Cases</vt:lpstr>
      <vt:lpstr>My designs</vt:lpstr>
      <vt:lpstr>PowerPoint Presentation</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Kunal Kedari</dc:creator>
  <cp:lastModifiedBy>Kunal Kedari</cp:lastModifiedBy>
  <cp:revision>12</cp:revision>
  <dcterms:created xsi:type="dcterms:W3CDTF">2024-04-30T14:11:50Z</dcterms:created>
  <dcterms:modified xsi:type="dcterms:W3CDTF">2024-07-15T05:48:26Z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