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65" r:id="rId5"/>
    <p:sldId id="260" r:id="rId6"/>
    <p:sldId id="261" r:id="rId7"/>
    <p:sldId id="262" r:id="rId8"/>
    <p:sldId id="266" r:id="rId9"/>
    <p:sldId id="264" r:id="rId10"/>
  </p:sldIdLst>
  <p:sldSz cx="9144000" cy="5143500" type="screen16x9"/>
  <p:notesSz cx="6858000" cy="9144000"/>
  <p:embeddedFontLst>
    <p:embeddedFont>
      <p:font typeface="Open Sans" panose="020B0606030504020204" pitchFamily="34" charset="0"/>
      <p:regular r:id="rId12"/>
      <p:bold r:id="rId13"/>
      <p:italic r:id="rId14"/>
      <p:boldItalic r:id="rId15"/>
    </p:embeddedFont>
    <p:embeddedFont>
      <p:font typeface="PT Sans Narrow" panose="020B0506020203020204" pitchFamily="3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e2d864857c_0_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e2d864857c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2daa93e8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2daa93e8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2daa93e8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2daa93e8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95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2e18531c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2e18531c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e2d864857c_0_10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e2d864857c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2d864857c_0_1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2d864857c_0_1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2d864857c_0_1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2d864857c_0_1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537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e2daa93e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e2daa93e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176750" y="1708075"/>
            <a:ext cx="6935400" cy="1062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Entertainer Data Analytics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body" idx="1"/>
          </p:nvPr>
        </p:nvSpPr>
        <p:spPr>
          <a:xfrm>
            <a:off x="301250" y="1344650"/>
            <a:ext cx="8449800" cy="330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rgbClr val="000000"/>
                </a:solidFill>
              </a:rPr>
              <a:t>In today's hectic world, finding time to relax is essential. The entertainment industry, comprising movies, music, news, and more, offers a diverse array of options for leisure. Understanding its workings helps us appreciate its role in our lives.</a:t>
            </a:r>
            <a:endParaRPr dirty="0">
              <a:solidFill>
                <a:srgbClr val="000000"/>
              </a:solidFill>
            </a:endParaRPr>
          </a:p>
        </p:txBody>
      </p:sp>
      <p:sp>
        <p:nvSpPr>
          <p:cNvPr id="72" name="Google Shape;72;p14"/>
          <p:cNvSpPr txBox="1"/>
          <p:nvPr/>
        </p:nvSpPr>
        <p:spPr>
          <a:xfrm>
            <a:off x="1521000" y="1549175"/>
            <a:ext cx="423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73" name="Google Shape;73;p14"/>
          <p:cNvSpPr txBox="1"/>
          <p:nvPr/>
        </p:nvSpPr>
        <p:spPr>
          <a:xfrm>
            <a:off x="264525" y="205750"/>
            <a:ext cx="8187300" cy="8937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4800"/>
              <a:buFont typeface="Arial"/>
              <a:buNone/>
            </a:pPr>
            <a:r>
              <a:rPr lang="en-GB" sz="4800" b="1" dirty="0">
                <a:solidFill>
                  <a:schemeClr val="dk1"/>
                </a:solidFill>
              </a:rPr>
              <a:t>Introduction</a:t>
            </a:r>
            <a:endParaRPr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237189" y="787958"/>
            <a:ext cx="8542537" cy="366509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700" dirty="0">
                <a:solidFill>
                  <a:schemeClr val="accent1"/>
                </a:solidFill>
                <a:latin typeface="Arial"/>
                <a:ea typeface="Arial"/>
                <a:cs typeface="Arial"/>
                <a:sym typeface="Arial"/>
              </a:rPr>
              <a:t>Objective</a:t>
            </a:r>
          </a:p>
          <a:p>
            <a:pPr marL="0" lvl="0" indent="0" algn="ctr" rtl="0">
              <a:spcBef>
                <a:spcPts val="0"/>
              </a:spcBef>
              <a:spcAft>
                <a:spcPts val="0"/>
              </a:spcAft>
              <a:buNone/>
            </a:pPr>
            <a:endParaRPr lang="en-GB" dirty="0">
              <a:solidFill>
                <a:srgbClr val="000000"/>
              </a:solidFill>
              <a:latin typeface="Arial"/>
              <a:ea typeface="Arial"/>
              <a:cs typeface="Arial"/>
              <a:sym typeface="Arial"/>
            </a:endParaRPr>
          </a:p>
          <a:p>
            <a:pPr marL="0" lvl="0" indent="0" algn="ctr" rtl="0">
              <a:spcBef>
                <a:spcPts val="0"/>
              </a:spcBef>
              <a:spcAft>
                <a:spcPts val="0"/>
              </a:spcAft>
              <a:buNone/>
            </a:pPr>
            <a:r>
              <a:rPr lang="en-US" dirty="0">
                <a:solidFill>
                  <a:srgbClr val="000000"/>
                </a:solidFill>
                <a:latin typeface="Arial"/>
                <a:ea typeface="Arial"/>
                <a:cs typeface="Arial"/>
                <a:sym typeface="Arial"/>
              </a:rPr>
              <a:t>The Goal of this project is to develop a Power Bi Dashboard, which can be used to analysis entertainer’s filmography and their career as well as movie analysis over the year.​</a:t>
            </a:r>
          </a:p>
          <a:p>
            <a:pPr marL="0" lvl="0" indent="0" algn="ctr" rtl="0">
              <a:spcBef>
                <a:spcPts val="0"/>
              </a:spcBef>
              <a:spcAft>
                <a:spcPts val="0"/>
              </a:spcAft>
              <a:buNone/>
            </a:pPr>
            <a:endParaRPr sz="2700" dirty="0">
              <a:solidFill>
                <a:schemeClr val="accen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1"/>
          </p:nvPr>
        </p:nvSpPr>
        <p:spPr>
          <a:xfrm>
            <a:off x="118946" y="840058"/>
            <a:ext cx="8757379" cy="4200541"/>
          </a:xfrm>
          <a:prstGeom prst="rect">
            <a:avLst/>
          </a:prstGeom>
        </p:spPr>
        <p:txBody>
          <a:bodyPr spcFirstLastPara="1" wrap="square" lIns="90000" tIns="91425" rIns="91425" bIns="91425" anchor="t" anchorCtr="0">
            <a:normAutofit fontScale="92500" lnSpcReduction="10000"/>
          </a:bodyPr>
          <a:lstStyle/>
          <a:p>
            <a:pPr marL="0" lvl="0" indent="0" algn="ctr" rtl="0">
              <a:spcBef>
                <a:spcPts val="0"/>
              </a:spcBef>
              <a:spcAft>
                <a:spcPts val="0"/>
              </a:spcAft>
              <a:buNone/>
            </a:pPr>
            <a:r>
              <a:rPr lang="en-GB" sz="3500" dirty="0">
                <a:solidFill>
                  <a:schemeClr val="accent1"/>
                </a:solidFill>
                <a:highlight>
                  <a:srgbClr val="F5F5F5"/>
                </a:highlight>
                <a:latin typeface="Arial"/>
                <a:ea typeface="Arial"/>
                <a:cs typeface="Arial"/>
                <a:sym typeface="Arial"/>
              </a:rPr>
              <a:t>Problem Statement​</a:t>
            </a:r>
          </a:p>
          <a:p>
            <a:pPr marL="0" lvl="0" indent="0" algn="ctr" rtl="0">
              <a:spcBef>
                <a:spcPts val="0"/>
              </a:spcBef>
              <a:spcAft>
                <a:spcPts val="0"/>
              </a:spcAft>
              <a:buNone/>
            </a:pPr>
            <a:endParaRPr sz="3500" dirty="0">
              <a:solidFill>
                <a:schemeClr val="accent1"/>
              </a:solidFill>
              <a:highlight>
                <a:srgbClr val="F5F5F5"/>
              </a:highlight>
              <a:latin typeface="Arial"/>
              <a:ea typeface="Arial"/>
              <a:cs typeface="Arial"/>
              <a:sym typeface="Arial"/>
            </a:endParaRPr>
          </a:p>
          <a:p>
            <a:pPr marL="0" lvl="0" indent="0" algn="l" rtl="0">
              <a:spcBef>
                <a:spcPts val="0"/>
              </a:spcBef>
              <a:spcAft>
                <a:spcPts val="1200"/>
              </a:spcAft>
              <a:buNone/>
            </a:pPr>
            <a:r>
              <a:rPr lang="en-US" sz="1900" dirty="0">
                <a:solidFill>
                  <a:srgbClr val="000000"/>
                </a:solidFill>
                <a:highlight>
                  <a:srgbClr val="F5F5F5"/>
                </a:highlight>
                <a:latin typeface="Arial"/>
                <a:ea typeface="Arial"/>
                <a:cs typeface="Arial"/>
                <a:sym typeface="Arial"/>
              </a:rPr>
              <a:t>Normal life can be stressful,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Entertainment industry is a group of sub-industries devoted to entertainment. Entertainment industry is used to describe the mass media companies that control the distribution and manufacture of mass media entertainment.​</a:t>
            </a:r>
          </a:p>
          <a:p>
            <a:pPr marL="0" lvl="0" indent="0" algn="l" rtl="0">
              <a:spcBef>
                <a:spcPts val="0"/>
              </a:spcBef>
              <a:spcAft>
                <a:spcPts val="1200"/>
              </a:spcAft>
              <a:buNone/>
            </a:pPr>
            <a:r>
              <a:rPr lang="en-GB" sz="2300" dirty="0">
                <a:solidFill>
                  <a:srgbClr val="000000"/>
                </a:solidFill>
                <a:highlight>
                  <a:srgbClr val="F5F5F5"/>
                </a:highlight>
                <a:latin typeface="Arial"/>
                <a:ea typeface="Arial"/>
                <a:cs typeface="Arial"/>
                <a:sym typeface="Arial"/>
              </a:rPr>
              <a:t>​</a:t>
            </a:r>
            <a:endParaRPr sz="2300" dirty="0">
              <a:solidFill>
                <a:schemeClr val="accent1"/>
              </a:solidFill>
              <a:highlight>
                <a:srgbClr val="F5F5F5"/>
              </a:highlight>
              <a:latin typeface="Arial"/>
              <a:ea typeface="Arial"/>
              <a:cs typeface="Arial"/>
              <a:sym typeface="Arial"/>
            </a:endParaRPr>
          </a:p>
        </p:txBody>
      </p:sp>
    </p:spTree>
    <p:extLst>
      <p:ext uri="{BB962C8B-B14F-4D97-AF65-F5344CB8AC3E}">
        <p14:creationId xmlns:p14="http://schemas.microsoft.com/office/powerpoint/2010/main" val="390625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550661" y="46707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800" dirty="0">
                <a:highlight>
                  <a:srgbClr val="F5F5F5"/>
                </a:highlight>
                <a:latin typeface="Arial"/>
                <a:ea typeface="Arial"/>
                <a:cs typeface="Arial"/>
                <a:sym typeface="Arial"/>
              </a:rPr>
              <a:t>KPIs (Key Performance Indicators)</a:t>
            </a:r>
            <a:r>
              <a:rPr lang="en-GB" sz="2800" b="0" dirty="0">
                <a:highlight>
                  <a:srgbClr val="F5F5F5"/>
                </a:highlight>
                <a:latin typeface="Arial"/>
                <a:ea typeface="Arial"/>
                <a:cs typeface="Arial"/>
                <a:sym typeface="Arial"/>
              </a:rPr>
              <a:t>​</a:t>
            </a:r>
            <a:endParaRPr dirty="0"/>
          </a:p>
        </p:txBody>
      </p:sp>
      <p:sp>
        <p:nvSpPr>
          <p:cNvPr id="91" name="Google Shape;91;p17"/>
          <p:cNvSpPr txBox="1">
            <a:spLocks noGrp="1"/>
          </p:cNvSpPr>
          <p:nvPr>
            <p:ph type="body" idx="1"/>
          </p:nvPr>
        </p:nvSpPr>
        <p:spPr>
          <a:xfrm>
            <a:off x="906431" y="1028432"/>
            <a:ext cx="7523890" cy="4182904"/>
          </a:xfrm>
          <a:prstGeom prst="rect">
            <a:avLst/>
          </a:prstGeom>
        </p:spPr>
        <p:txBody>
          <a:bodyPr spcFirstLastPara="1" wrap="square" lIns="91425" tIns="91425" rIns="91425" bIns="91425" anchor="t" anchorCtr="0">
            <a:noAutofit/>
          </a:bodyPr>
          <a:lstStyle/>
          <a:p>
            <a:pPr marL="285750" indent="-285750">
              <a:spcAft>
                <a:spcPts val="1200"/>
              </a:spcAft>
            </a:pPr>
            <a:r>
              <a:rPr lang="en-US" sz="1600" dirty="0">
                <a:solidFill>
                  <a:srgbClr val="000000"/>
                </a:solidFill>
              </a:rPr>
              <a:t>Average Movie rating of the Entertainer​</a:t>
            </a:r>
          </a:p>
          <a:p>
            <a:pPr marL="285750" indent="-285750">
              <a:spcAft>
                <a:spcPts val="1200"/>
              </a:spcAft>
            </a:pPr>
            <a:r>
              <a:rPr lang="en-US" sz="1600" dirty="0">
                <a:solidFill>
                  <a:srgbClr val="000000"/>
                </a:solidFill>
              </a:rPr>
              <a:t>Total number of movies acted by the Entertainer​</a:t>
            </a:r>
          </a:p>
          <a:p>
            <a:pPr marL="285750" indent="-285750">
              <a:spcAft>
                <a:spcPts val="1200"/>
              </a:spcAft>
            </a:pPr>
            <a:r>
              <a:rPr lang="en-US" sz="1600" dirty="0">
                <a:solidFill>
                  <a:srgbClr val="000000"/>
                </a:solidFill>
              </a:rPr>
              <a:t>Total number of awards ​</a:t>
            </a:r>
          </a:p>
          <a:p>
            <a:pPr marL="285750" indent="-285750">
              <a:spcAft>
                <a:spcPts val="1200"/>
              </a:spcAft>
            </a:pPr>
            <a:r>
              <a:rPr lang="en-US" sz="1600" dirty="0">
                <a:solidFill>
                  <a:srgbClr val="000000"/>
                </a:solidFill>
              </a:rPr>
              <a:t>Breakthrough Movie year​</a:t>
            </a:r>
          </a:p>
          <a:p>
            <a:pPr marL="285750" indent="-285750">
              <a:spcAft>
                <a:spcPts val="1200"/>
              </a:spcAft>
            </a:pPr>
            <a:r>
              <a:rPr lang="en-US" sz="1600" dirty="0">
                <a:solidFill>
                  <a:srgbClr val="000000"/>
                </a:solidFill>
              </a:rPr>
              <a:t>Break through Movie name​</a:t>
            </a:r>
          </a:p>
          <a:p>
            <a:pPr marL="285750" indent="-285750">
              <a:spcAft>
                <a:spcPts val="1200"/>
              </a:spcAft>
            </a:pPr>
            <a:r>
              <a:rPr lang="en-US" sz="1600" dirty="0">
                <a:solidFill>
                  <a:srgbClr val="000000"/>
                </a:solidFill>
              </a:rPr>
              <a:t>First major award year​</a:t>
            </a:r>
          </a:p>
          <a:p>
            <a:pPr marL="285750" indent="-285750">
              <a:spcAft>
                <a:spcPts val="1200"/>
              </a:spcAft>
            </a:pPr>
            <a:r>
              <a:rPr lang="en-US" sz="1600" dirty="0">
                <a:solidFill>
                  <a:srgbClr val="000000"/>
                </a:solidFill>
              </a:rPr>
              <a:t>Date of birth of the Entertainer​</a:t>
            </a:r>
          </a:p>
          <a:p>
            <a:pPr marL="285750" indent="-285750">
              <a:spcAft>
                <a:spcPts val="1200"/>
              </a:spcAft>
            </a:pPr>
            <a:r>
              <a:rPr lang="en-US" sz="1600" dirty="0">
                <a:solidFill>
                  <a:srgbClr val="000000"/>
                </a:solidFill>
              </a:rPr>
              <a:t>Height of the Entertainer​</a:t>
            </a:r>
          </a:p>
          <a:p>
            <a:pPr marL="285750" indent="-285750">
              <a:spcAft>
                <a:spcPts val="1200"/>
              </a:spcAft>
            </a:pPr>
            <a:r>
              <a:rPr lang="en-US" sz="1600" dirty="0">
                <a:solidFill>
                  <a:srgbClr val="000000"/>
                </a:solidFill>
              </a:rPr>
              <a:t>One of the famous Quote of the </a:t>
            </a:r>
            <a:r>
              <a:rPr lang="en-US" sz="1600" dirty="0" err="1">
                <a:solidFill>
                  <a:srgbClr val="000000"/>
                </a:solidFill>
              </a:rPr>
              <a:t>Entertaine</a:t>
            </a:r>
            <a:endParaRPr lang="en-US" sz="16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185275" y="143750"/>
            <a:ext cx="8388300" cy="4956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4320"/>
              <a:buFont typeface="Arial"/>
              <a:buNone/>
            </a:pPr>
            <a:r>
              <a:rPr lang="en-GB" sz="3000" b="0">
                <a:highlight>
                  <a:srgbClr val="F5F5F5"/>
                </a:highlight>
                <a:latin typeface="Arial"/>
                <a:ea typeface="Arial"/>
                <a:cs typeface="Arial"/>
                <a:sym typeface="Arial"/>
              </a:rPr>
              <a:t>Insights​</a:t>
            </a:r>
            <a:endParaRPr sz="3000"/>
          </a:p>
        </p:txBody>
      </p:sp>
      <p:sp>
        <p:nvSpPr>
          <p:cNvPr id="97" name="Google Shape;97;p18"/>
          <p:cNvSpPr txBox="1">
            <a:spLocks noGrp="1"/>
          </p:cNvSpPr>
          <p:nvPr>
            <p:ph type="body" idx="1"/>
          </p:nvPr>
        </p:nvSpPr>
        <p:spPr>
          <a:xfrm>
            <a:off x="185275" y="830400"/>
            <a:ext cx="8904000" cy="4313100"/>
          </a:xfrm>
          <a:prstGeom prst="rect">
            <a:avLst/>
          </a:prstGeom>
        </p:spPr>
        <p:txBody>
          <a:bodyPr spcFirstLastPara="1" wrap="square" lIns="91425" tIns="91425" rIns="91425" bIns="91425" anchor="t" anchorCtr="0">
            <a:normAutofit fontScale="55000" lnSpcReduction="20000"/>
          </a:bodyPr>
          <a:lstStyle/>
          <a:p>
            <a:pPr marL="7239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Meryl Streep is the entertainer who received highest number of awards among other entertainers​</a:t>
            </a:r>
            <a:endParaRPr sz="2630" dirty="0">
              <a:solidFill>
                <a:srgbClr val="000000"/>
              </a:solidFill>
              <a:highlight>
                <a:srgbClr val="F5F5F5"/>
              </a:highlight>
              <a:latin typeface="Arial"/>
              <a:ea typeface="Arial"/>
              <a:cs typeface="Arial"/>
              <a:sym typeface="Arial"/>
            </a:endParaRPr>
          </a:p>
          <a:p>
            <a:pPr marL="7239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Top 6 entertainers who received most of the awards​</a:t>
            </a:r>
            <a:endParaRPr sz="2630" dirty="0">
              <a:solidFill>
                <a:srgbClr val="000000"/>
              </a:solidFill>
              <a:highlight>
                <a:srgbClr val="F5F5F5"/>
              </a:highlight>
              <a:latin typeface="Arial"/>
              <a:ea typeface="Arial"/>
              <a:cs typeface="Arial"/>
              <a:sym typeface="Arial"/>
            </a:endParaRPr>
          </a:p>
          <a:p>
            <a:pPr marL="11684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Meryl Streep​</a:t>
            </a:r>
            <a:endParaRPr sz="2630" dirty="0">
              <a:solidFill>
                <a:srgbClr val="000000"/>
              </a:solidFill>
              <a:highlight>
                <a:srgbClr val="F5F5F5"/>
              </a:highlight>
              <a:latin typeface="Arial"/>
              <a:ea typeface="Arial"/>
              <a:cs typeface="Arial"/>
              <a:sym typeface="Arial"/>
            </a:endParaRPr>
          </a:p>
          <a:p>
            <a:pPr marL="11684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Lady Gaga​</a:t>
            </a:r>
            <a:endParaRPr sz="2630" dirty="0">
              <a:solidFill>
                <a:srgbClr val="000000"/>
              </a:solidFill>
              <a:highlight>
                <a:srgbClr val="F5F5F5"/>
              </a:highlight>
              <a:latin typeface="Arial"/>
              <a:ea typeface="Arial"/>
              <a:cs typeface="Arial"/>
              <a:sym typeface="Arial"/>
            </a:endParaRPr>
          </a:p>
          <a:p>
            <a:pPr marL="11684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Leonardo DiCaprio​</a:t>
            </a:r>
            <a:endParaRPr sz="2630" dirty="0">
              <a:solidFill>
                <a:srgbClr val="000000"/>
              </a:solidFill>
              <a:highlight>
                <a:srgbClr val="F5F5F5"/>
              </a:highlight>
              <a:latin typeface="Arial"/>
              <a:ea typeface="Arial"/>
              <a:cs typeface="Arial"/>
              <a:sym typeface="Arial"/>
            </a:endParaRPr>
          </a:p>
          <a:p>
            <a:pPr marL="11684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Mariah Carey​</a:t>
            </a:r>
            <a:endParaRPr sz="2630" dirty="0">
              <a:solidFill>
                <a:srgbClr val="000000"/>
              </a:solidFill>
              <a:highlight>
                <a:srgbClr val="F5F5F5"/>
              </a:highlight>
              <a:latin typeface="Arial"/>
              <a:ea typeface="Arial"/>
              <a:cs typeface="Arial"/>
              <a:sym typeface="Arial"/>
            </a:endParaRPr>
          </a:p>
          <a:p>
            <a:pPr marL="11684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Justin Timberlake​</a:t>
            </a:r>
            <a:endParaRPr sz="2630" dirty="0">
              <a:solidFill>
                <a:srgbClr val="000000"/>
              </a:solidFill>
              <a:highlight>
                <a:srgbClr val="F5F5F5"/>
              </a:highlight>
              <a:latin typeface="Arial"/>
              <a:ea typeface="Arial"/>
              <a:cs typeface="Arial"/>
              <a:sym typeface="Arial"/>
            </a:endParaRPr>
          </a:p>
          <a:p>
            <a:pPr marL="11684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Will Smith​</a:t>
            </a:r>
            <a:endParaRPr sz="2630" dirty="0">
              <a:solidFill>
                <a:srgbClr val="000000"/>
              </a:solidFill>
              <a:highlight>
                <a:srgbClr val="F5F5F5"/>
              </a:highlight>
              <a:latin typeface="Arial"/>
              <a:ea typeface="Arial"/>
              <a:cs typeface="Arial"/>
              <a:sym typeface="Arial"/>
            </a:endParaRPr>
          </a:p>
          <a:p>
            <a:pPr marL="7239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James Dean has the highest average rating of movies among others​</a:t>
            </a:r>
            <a:endParaRPr sz="2630" dirty="0">
              <a:solidFill>
                <a:srgbClr val="000000"/>
              </a:solidFill>
              <a:highlight>
                <a:srgbClr val="F5F5F5"/>
              </a:highlight>
              <a:latin typeface="Arial"/>
              <a:ea typeface="Arial"/>
              <a:cs typeface="Arial"/>
              <a:sym typeface="Arial"/>
            </a:endParaRPr>
          </a:p>
          <a:p>
            <a:pPr marL="7239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Highest number of movies (55) released till date was on 1998​</a:t>
            </a:r>
            <a:endParaRPr sz="2630" dirty="0">
              <a:solidFill>
                <a:srgbClr val="000000"/>
              </a:solidFill>
              <a:highlight>
                <a:srgbClr val="F5F5F5"/>
              </a:highlight>
              <a:latin typeface="Arial"/>
              <a:ea typeface="Arial"/>
              <a:cs typeface="Arial"/>
              <a:sym typeface="Arial"/>
            </a:endParaRPr>
          </a:p>
          <a:p>
            <a:pPr marL="7239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Highest average rating of movies was on 1949​</a:t>
            </a:r>
            <a:endParaRPr sz="2630" dirty="0">
              <a:solidFill>
                <a:srgbClr val="000000"/>
              </a:solidFill>
              <a:highlight>
                <a:srgbClr val="F5F5F5"/>
              </a:highlight>
              <a:latin typeface="Arial"/>
              <a:ea typeface="Arial"/>
              <a:cs typeface="Arial"/>
              <a:sym typeface="Arial"/>
            </a:endParaRPr>
          </a:p>
          <a:p>
            <a:pPr marL="7239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Donald Sutherland acted in highest number of movies till date, which was 198 movies</a:t>
            </a:r>
            <a:endParaRPr sz="2630" dirty="0">
              <a:solidFill>
                <a:srgbClr val="000000"/>
              </a:solidFill>
              <a:highlight>
                <a:srgbClr val="F5F5F5"/>
              </a:highlight>
              <a:latin typeface="Arial"/>
              <a:ea typeface="Arial"/>
              <a:cs typeface="Arial"/>
              <a:sym typeface="Arial"/>
            </a:endParaRPr>
          </a:p>
          <a:p>
            <a:pPr marL="7239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​As it is a entertainer’s analysis project, based on the end user need they can consume a lot of insights from the dashboard.​</a:t>
            </a:r>
            <a:endParaRPr sz="2630" dirty="0">
              <a:solidFill>
                <a:srgbClr val="000000"/>
              </a:solidFill>
              <a:highlight>
                <a:srgbClr val="F5F5F5"/>
              </a:highlight>
              <a:latin typeface="Arial"/>
              <a:ea typeface="Arial"/>
              <a:cs typeface="Arial"/>
              <a:sym typeface="Arial"/>
            </a:endParaRPr>
          </a:p>
          <a:p>
            <a:pPr marL="4572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​For the filtering purpose based on the end user need, in entertainers analysis page, there is a drop down filter to select the particular entertainer.​</a:t>
            </a:r>
            <a:endParaRPr sz="2630" dirty="0">
              <a:solidFill>
                <a:srgbClr val="000000"/>
              </a:solidFill>
              <a:highlight>
                <a:srgbClr val="F5F5F5"/>
              </a:highlight>
              <a:latin typeface="Arial"/>
              <a:ea typeface="Arial"/>
              <a:cs typeface="Arial"/>
              <a:sym typeface="Arial"/>
            </a:endParaRPr>
          </a:p>
          <a:p>
            <a:pPr marL="457200" lvl="0" indent="-303019" algn="l" rtl="0">
              <a:spcBef>
                <a:spcPts val="0"/>
              </a:spcBef>
              <a:spcAft>
                <a:spcPts val="0"/>
              </a:spcAft>
              <a:buClr>
                <a:srgbClr val="000000"/>
              </a:buClr>
              <a:buSzPct val="80994"/>
              <a:buFont typeface="Arial"/>
              <a:buChar char="●"/>
            </a:pPr>
            <a:r>
              <a:rPr lang="en-GB" sz="2630" dirty="0">
                <a:solidFill>
                  <a:srgbClr val="000000"/>
                </a:solidFill>
                <a:highlight>
                  <a:srgbClr val="F5F5F5"/>
                </a:highlight>
                <a:latin typeface="Arial"/>
                <a:ea typeface="Arial"/>
                <a:cs typeface="Arial"/>
                <a:sym typeface="Arial"/>
              </a:rPr>
              <a:t>​In Movie analysis page, Included several filters like rating and year, so the end user can filter the data according to their interest </a:t>
            </a:r>
            <a:endParaRPr sz="2630" dirty="0">
              <a:solidFill>
                <a:srgbClr val="000000"/>
              </a:solidFill>
              <a:highlight>
                <a:srgbClr val="F5F5F5"/>
              </a:highlight>
              <a:latin typeface="Arial"/>
              <a:ea typeface="Arial"/>
              <a:cs typeface="Arial"/>
              <a:sym typeface="Arial"/>
            </a:endParaRPr>
          </a:p>
          <a:p>
            <a:pPr marL="457200" lvl="0" indent="0" algn="l" rtl="0">
              <a:spcBef>
                <a:spcPts val="0"/>
              </a:spcBef>
              <a:spcAft>
                <a:spcPts val="0"/>
              </a:spcAft>
              <a:buNone/>
            </a:pPr>
            <a:endParaRPr sz="2000" dirty="0">
              <a:solidFill>
                <a:srgbClr val="000000"/>
              </a:solidFill>
              <a:highlight>
                <a:srgbClr val="F5F5F5"/>
              </a:highlight>
              <a:latin typeface="Arial"/>
              <a:ea typeface="Arial"/>
              <a:cs typeface="Arial"/>
              <a:sym typeface="Arial"/>
            </a:endParaRPr>
          </a:p>
          <a:p>
            <a:pPr marL="0" lvl="0" indent="0" algn="ctr"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89744" y="-56508"/>
            <a:ext cx="1963149" cy="346440"/>
          </a:xfrm>
          <a:prstGeom prst="rect">
            <a:avLst/>
          </a:prstGeom>
        </p:spPr>
        <p:txBody>
          <a:bodyPr spcFirstLastPara="1" wrap="square" lIns="91425" tIns="91425" rIns="91425" bIns="91425" anchor="t" anchorCtr="0">
            <a:normAutofit fontScale="90000"/>
          </a:bodyPr>
          <a:lstStyle/>
          <a:p>
            <a:pPr marL="0" lvl="0" indent="0" algn="ctr" rtl="0">
              <a:lnSpc>
                <a:spcPct val="90000"/>
              </a:lnSpc>
              <a:spcBef>
                <a:spcPts val="0"/>
              </a:spcBef>
              <a:spcAft>
                <a:spcPts val="0"/>
              </a:spcAft>
              <a:buClr>
                <a:schemeClr val="dk1"/>
              </a:buClr>
              <a:buSzPct val="28124"/>
              <a:buFont typeface="Arial"/>
              <a:buNone/>
            </a:pPr>
            <a:r>
              <a:rPr lang="en-GB" sz="3520" b="1" dirty="0"/>
              <a:t>My Design</a:t>
            </a:r>
            <a:endParaRPr sz="1720" dirty="0"/>
          </a:p>
        </p:txBody>
      </p:sp>
      <p:pic>
        <p:nvPicPr>
          <p:cNvPr id="3" name="Picture 2">
            <a:extLst>
              <a:ext uri="{FF2B5EF4-FFF2-40B4-BE49-F238E27FC236}">
                <a16:creationId xmlns:a16="http://schemas.microsoft.com/office/drawing/2014/main" id="{F629160B-E9F8-B7C6-640B-AEB639F929FC}"/>
              </a:ext>
            </a:extLst>
          </p:cNvPr>
          <p:cNvPicPr>
            <a:picLocks noChangeAspect="1"/>
          </p:cNvPicPr>
          <p:nvPr/>
        </p:nvPicPr>
        <p:blipFill>
          <a:blip r:embed="rId3"/>
          <a:stretch>
            <a:fillRect/>
          </a:stretch>
        </p:blipFill>
        <p:spPr>
          <a:xfrm>
            <a:off x="594730" y="538103"/>
            <a:ext cx="8066049" cy="45230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0" y="-93679"/>
            <a:ext cx="1836768" cy="703279"/>
          </a:xfrm>
          <a:prstGeom prst="rect">
            <a:avLst/>
          </a:prstGeom>
        </p:spPr>
        <p:txBody>
          <a:bodyPr spcFirstLastPara="1" wrap="square" lIns="91425" tIns="91425" rIns="91425" bIns="91425" anchor="t" anchorCtr="0">
            <a:normAutofit fontScale="90000"/>
          </a:bodyPr>
          <a:lstStyle/>
          <a:p>
            <a:pPr marL="0" lvl="0" indent="0" algn="ctr" rtl="0">
              <a:lnSpc>
                <a:spcPct val="90000"/>
              </a:lnSpc>
              <a:spcBef>
                <a:spcPts val="0"/>
              </a:spcBef>
              <a:spcAft>
                <a:spcPts val="0"/>
              </a:spcAft>
              <a:buClr>
                <a:schemeClr val="dk1"/>
              </a:buClr>
              <a:buSzPct val="28124"/>
              <a:buFont typeface="Arial"/>
              <a:buNone/>
            </a:pPr>
            <a:r>
              <a:rPr lang="en-GB" sz="3520" b="1" dirty="0"/>
              <a:t>My Design</a:t>
            </a:r>
            <a:endParaRPr sz="1720" dirty="0"/>
          </a:p>
        </p:txBody>
      </p:sp>
      <p:pic>
        <p:nvPicPr>
          <p:cNvPr id="3" name="Picture 2">
            <a:extLst>
              <a:ext uri="{FF2B5EF4-FFF2-40B4-BE49-F238E27FC236}">
                <a16:creationId xmlns:a16="http://schemas.microsoft.com/office/drawing/2014/main" id="{A8A9014A-A928-ABBF-2E15-5E8888AC14DB}"/>
              </a:ext>
            </a:extLst>
          </p:cNvPr>
          <p:cNvPicPr>
            <a:picLocks noChangeAspect="1"/>
          </p:cNvPicPr>
          <p:nvPr/>
        </p:nvPicPr>
        <p:blipFill>
          <a:blip r:embed="rId3"/>
          <a:stretch>
            <a:fillRect/>
          </a:stretch>
        </p:blipFill>
        <p:spPr>
          <a:xfrm>
            <a:off x="648442" y="490654"/>
            <a:ext cx="8115311" cy="4560671"/>
          </a:xfrm>
          <a:prstGeom prst="rect">
            <a:avLst/>
          </a:prstGeom>
        </p:spPr>
      </p:pic>
    </p:spTree>
    <p:extLst>
      <p:ext uri="{BB962C8B-B14F-4D97-AF65-F5344CB8AC3E}">
        <p14:creationId xmlns:p14="http://schemas.microsoft.com/office/powerpoint/2010/main" val="100268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260275" y="1848450"/>
            <a:ext cx="8520600" cy="1032000"/>
          </a:xfrm>
          <a:prstGeom prst="rect">
            <a:avLst/>
          </a:prstGeom>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6000"/>
              <a:buFont typeface="Arial"/>
              <a:buNone/>
            </a:pPr>
            <a:r>
              <a:rPr lang="en-GB" sz="6000" b="1"/>
              <a:t>Thank you</a:t>
            </a:r>
            <a:endParaRPr/>
          </a:p>
        </p:txBody>
      </p:sp>
      <p:sp>
        <p:nvSpPr>
          <p:cNvPr id="2" name="TextBox 1">
            <a:extLst>
              <a:ext uri="{FF2B5EF4-FFF2-40B4-BE49-F238E27FC236}">
                <a16:creationId xmlns:a16="http://schemas.microsoft.com/office/drawing/2014/main" id="{F32F61D6-0F25-115A-DE77-380A0D6645B1}"/>
              </a:ext>
            </a:extLst>
          </p:cNvPr>
          <p:cNvSpPr txBox="1"/>
          <p:nvPr/>
        </p:nvSpPr>
        <p:spPr>
          <a:xfrm>
            <a:off x="4348976" y="2880450"/>
            <a:ext cx="3174380" cy="523220"/>
          </a:xfrm>
          <a:prstGeom prst="rect">
            <a:avLst/>
          </a:prstGeom>
          <a:noFill/>
        </p:spPr>
        <p:txBody>
          <a:bodyPr wrap="square" rtlCol="0">
            <a:spAutoFit/>
          </a:bodyPr>
          <a:lstStyle/>
          <a:p>
            <a:r>
              <a:rPr lang="en-US" dirty="0"/>
              <a:t>Kunal Kedari</a:t>
            </a:r>
          </a:p>
          <a:p>
            <a:r>
              <a:rPr lang="en-US" dirty="0"/>
              <a:t>kunalkedari626@gmail.com</a:t>
            </a:r>
            <a:endParaRPr lang="en-IN" dirty="0"/>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453</Words>
  <Application>Microsoft Office PowerPoint</Application>
  <PresentationFormat>On-screen Show (16:9)</PresentationFormat>
  <Paragraphs>41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PT Sans Narrow</vt:lpstr>
      <vt:lpstr>Open Sans</vt:lpstr>
      <vt:lpstr>Tropic</vt:lpstr>
      <vt:lpstr>Entertainer Data Analytics</vt:lpstr>
      <vt:lpstr>PowerPoint Presentation</vt:lpstr>
      <vt:lpstr>PowerPoint Presentation</vt:lpstr>
      <vt:lpstr>PowerPoint Presentation</vt:lpstr>
      <vt:lpstr>KPIs (Key Performance Indicators)​</vt:lpstr>
      <vt:lpstr>Insights​</vt:lpstr>
      <vt:lpstr>My Design</vt:lpstr>
      <vt:lpstr>My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Kunal Kedari</dc:creator>
  <cp:lastModifiedBy>Kunal Kedari</cp:lastModifiedBy>
  <cp:revision>1</cp:revision>
  <dcterms:modified xsi:type="dcterms:W3CDTF">2024-07-15T08:10:54Z</dcterms:modified>
</cp:coreProperties>
</file>