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7" r:id="rId3"/>
    <p:sldId id="259" r:id="rId4"/>
    <p:sldId id="260" r:id="rId5"/>
    <p:sldId id="262" r:id="rId6"/>
    <p:sldId id="261"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5FFA5B-D73E-4B86-AA53-E95D577E1B5A}"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014303-EA38-41EC-B52F-CBEA1D1CE68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97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5FFA5B-D73E-4B86-AA53-E95D577E1B5A}"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014303-EA38-41EC-B52F-CBEA1D1CE688}" type="slidenum">
              <a:rPr lang="en-IN" smtClean="0"/>
              <a:t>‹#›</a:t>
            </a:fld>
            <a:endParaRPr lang="en-IN"/>
          </a:p>
        </p:txBody>
      </p:sp>
    </p:spTree>
    <p:extLst>
      <p:ext uri="{BB962C8B-B14F-4D97-AF65-F5344CB8AC3E}">
        <p14:creationId xmlns:p14="http://schemas.microsoft.com/office/powerpoint/2010/main" val="2393519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5FFA5B-D73E-4B86-AA53-E95D577E1B5A}"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014303-EA38-41EC-B52F-CBEA1D1CE688}" type="slidenum">
              <a:rPr lang="en-IN" smtClean="0"/>
              <a:t>‹#›</a:t>
            </a:fld>
            <a:endParaRPr lang="en-IN"/>
          </a:p>
        </p:txBody>
      </p:sp>
    </p:spTree>
    <p:extLst>
      <p:ext uri="{BB962C8B-B14F-4D97-AF65-F5344CB8AC3E}">
        <p14:creationId xmlns:p14="http://schemas.microsoft.com/office/powerpoint/2010/main" val="384820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5FFA5B-D73E-4B86-AA53-E95D577E1B5A}"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014303-EA38-41EC-B52F-CBEA1D1CE688}" type="slidenum">
              <a:rPr lang="en-IN" smtClean="0"/>
              <a:t>‹#›</a:t>
            </a:fld>
            <a:endParaRPr lang="en-IN"/>
          </a:p>
        </p:txBody>
      </p:sp>
    </p:spTree>
    <p:extLst>
      <p:ext uri="{BB962C8B-B14F-4D97-AF65-F5344CB8AC3E}">
        <p14:creationId xmlns:p14="http://schemas.microsoft.com/office/powerpoint/2010/main" val="3696088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5FFA5B-D73E-4B86-AA53-E95D577E1B5A}"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014303-EA38-41EC-B52F-CBEA1D1CE68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636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5FFA5B-D73E-4B86-AA53-E95D577E1B5A}"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014303-EA38-41EC-B52F-CBEA1D1CE688}" type="slidenum">
              <a:rPr lang="en-IN" smtClean="0"/>
              <a:t>‹#›</a:t>
            </a:fld>
            <a:endParaRPr lang="en-IN"/>
          </a:p>
        </p:txBody>
      </p:sp>
    </p:spTree>
    <p:extLst>
      <p:ext uri="{BB962C8B-B14F-4D97-AF65-F5344CB8AC3E}">
        <p14:creationId xmlns:p14="http://schemas.microsoft.com/office/powerpoint/2010/main" val="1871845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5FFA5B-D73E-4B86-AA53-E95D577E1B5A}" type="datetimeFigureOut">
              <a:rPr lang="en-IN" smtClean="0"/>
              <a:t>15-07-2024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014303-EA38-41EC-B52F-CBEA1D1CE688}" type="slidenum">
              <a:rPr lang="en-IN" smtClean="0"/>
              <a:t>‹#›</a:t>
            </a:fld>
            <a:endParaRPr lang="en-IN"/>
          </a:p>
        </p:txBody>
      </p:sp>
    </p:spTree>
    <p:extLst>
      <p:ext uri="{BB962C8B-B14F-4D97-AF65-F5344CB8AC3E}">
        <p14:creationId xmlns:p14="http://schemas.microsoft.com/office/powerpoint/2010/main" val="407559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5FFA5B-D73E-4B86-AA53-E95D577E1B5A}" type="datetimeFigureOut">
              <a:rPr lang="en-IN" smtClean="0"/>
              <a:t>15-07-2024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014303-EA38-41EC-B52F-CBEA1D1CE688}" type="slidenum">
              <a:rPr lang="en-IN" smtClean="0"/>
              <a:t>‹#›</a:t>
            </a:fld>
            <a:endParaRPr lang="en-IN"/>
          </a:p>
        </p:txBody>
      </p:sp>
    </p:spTree>
    <p:extLst>
      <p:ext uri="{BB962C8B-B14F-4D97-AF65-F5344CB8AC3E}">
        <p14:creationId xmlns:p14="http://schemas.microsoft.com/office/powerpoint/2010/main" val="2938238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5FFA5B-D73E-4B86-AA53-E95D577E1B5A}" type="datetimeFigureOut">
              <a:rPr lang="en-IN" smtClean="0"/>
              <a:t>15-07-2024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7014303-EA38-41EC-B52F-CBEA1D1CE688}" type="slidenum">
              <a:rPr lang="en-IN" smtClean="0"/>
              <a:t>‹#›</a:t>
            </a:fld>
            <a:endParaRPr lang="en-IN"/>
          </a:p>
        </p:txBody>
      </p:sp>
    </p:spTree>
    <p:extLst>
      <p:ext uri="{BB962C8B-B14F-4D97-AF65-F5344CB8AC3E}">
        <p14:creationId xmlns:p14="http://schemas.microsoft.com/office/powerpoint/2010/main" val="2643578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95FFA5B-D73E-4B86-AA53-E95D577E1B5A}" type="datetimeFigureOut">
              <a:rPr lang="en-IN" smtClean="0"/>
              <a:t>15-07-2024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7014303-EA38-41EC-B52F-CBEA1D1CE688}" type="slidenum">
              <a:rPr lang="en-IN" smtClean="0"/>
              <a:t>‹#›</a:t>
            </a:fld>
            <a:endParaRPr lang="en-IN"/>
          </a:p>
        </p:txBody>
      </p:sp>
    </p:spTree>
    <p:extLst>
      <p:ext uri="{BB962C8B-B14F-4D97-AF65-F5344CB8AC3E}">
        <p14:creationId xmlns:p14="http://schemas.microsoft.com/office/powerpoint/2010/main" val="1365150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5FFA5B-D73E-4B86-AA53-E95D577E1B5A}"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014303-EA38-41EC-B52F-CBEA1D1CE688}" type="slidenum">
              <a:rPr lang="en-IN" smtClean="0"/>
              <a:t>‹#›</a:t>
            </a:fld>
            <a:endParaRPr lang="en-IN"/>
          </a:p>
        </p:txBody>
      </p:sp>
    </p:spTree>
    <p:extLst>
      <p:ext uri="{BB962C8B-B14F-4D97-AF65-F5344CB8AC3E}">
        <p14:creationId xmlns:p14="http://schemas.microsoft.com/office/powerpoint/2010/main" val="1318679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95FFA5B-D73E-4B86-AA53-E95D577E1B5A}" type="datetimeFigureOut">
              <a:rPr lang="en-IN" smtClean="0"/>
              <a:t>15-07-2024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7014303-EA38-41EC-B52F-CBEA1D1CE68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6790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A958-6352-D7F9-A5D3-85CB14A128BC}"/>
              </a:ext>
            </a:extLst>
          </p:cNvPr>
          <p:cNvSpPr>
            <a:spLocks noGrp="1"/>
          </p:cNvSpPr>
          <p:nvPr>
            <p:ph type="ctrTitle"/>
          </p:nvPr>
        </p:nvSpPr>
        <p:spPr/>
        <p:txBody>
          <a:bodyPr/>
          <a:lstStyle/>
          <a:p>
            <a:pPr algn="ctr"/>
            <a:r>
              <a:rPr lang="en-US" b="1" u="sng" dirty="0">
                <a:solidFill>
                  <a:schemeClr val="tx1"/>
                </a:solidFill>
              </a:rPr>
              <a:t>Bird Strike</a:t>
            </a:r>
            <a:endParaRPr lang="en-IN" b="1" u="sng" dirty="0">
              <a:solidFill>
                <a:schemeClr val="tx1"/>
              </a:solidFill>
            </a:endParaRPr>
          </a:p>
        </p:txBody>
      </p:sp>
      <p:sp>
        <p:nvSpPr>
          <p:cNvPr id="3" name="Subtitle 2">
            <a:extLst>
              <a:ext uri="{FF2B5EF4-FFF2-40B4-BE49-F238E27FC236}">
                <a16:creationId xmlns:a16="http://schemas.microsoft.com/office/drawing/2014/main" id="{24092FEA-3A15-5066-067A-FB8F76FBA3D4}"/>
              </a:ext>
            </a:extLst>
          </p:cNvPr>
          <p:cNvSpPr>
            <a:spLocks noGrp="1"/>
          </p:cNvSpPr>
          <p:nvPr>
            <p:ph type="subTitle" idx="1"/>
          </p:nvPr>
        </p:nvSpPr>
        <p:spPr/>
        <p:txBody>
          <a:bodyPr/>
          <a:lstStyle/>
          <a:p>
            <a:pPr algn="ctr"/>
            <a:r>
              <a:rPr lang="en-US" b="1" dirty="0">
                <a:solidFill>
                  <a:srgbClr val="FF0000"/>
                </a:solidFill>
              </a:rPr>
              <a:t>Between 2000 - 2011</a:t>
            </a:r>
            <a:endParaRPr lang="en-IN" b="1" dirty="0">
              <a:solidFill>
                <a:srgbClr val="FF0000"/>
              </a:solidFill>
            </a:endParaRPr>
          </a:p>
        </p:txBody>
      </p:sp>
    </p:spTree>
    <p:extLst>
      <p:ext uri="{BB962C8B-B14F-4D97-AF65-F5344CB8AC3E}">
        <p14:creationId xmlns:p14="http://schemas.microsoft.com/office/powerpoint/2010/main" val="1894112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588FD-BB42-396F-FAE0-D9F59F03F050}"/>
              </a:ext>
            </a:extLst>
          </p:cNvPr>
          <p:cNvSpPr>
            <a:spLocks noGrp="1"/>
          </p:cNvSpPr>
          <p:nvPr>
            <p:ph type="title"/>
          </p:nvPr>
        </p:nvSpPr>
        <p:spPr>
          <a:xfrm>
            <a:off x="1097280" y="963561"/>
            <a:ext cx="10058400" cy="773799"/>
          </a:xfrm>
        </p:spPr>
        <p:txBody>
          <a:bodyPr/>
          <a:lstStyle/>
          <a:p>
            <a:r>
              <a:rPr lang="en-US" dirty="0"/>
              <a:t>Introduction</a:t>
            </a:r>
            <a:endParaRPr lang="en-IN" dirty="0"/>
          </a:p>
        </p:txBody>
      </p:sp>
      <p:sp>
        <p:nvSpPr>
          <p:cNvPr id="3" name="TextBox 2">
            <a:extLst>
              <a:ext uri="{FF2B5EF4-FFF2-40B4-BE49-F238E27FC236}">
                <a16:creationId xmlns:a16="http://schemas.microsoft.com/office/drawing/2014/main" id="{F7423C83-3D2A-3952-9689-A6EC0CAC9C72}"/>
              </a:ext>
            </a:extLst>
          </p:cNvPr>
          <p:cNvSpPr txBox="1"/>
          <p:nvPr/>
        </p:nvSpPr>
        <p:spPr>
          <a:xfrm>
            <a:off x="1229033" y="1976284"/>
            <a:ext cx="9134168" cy="1938992"/>
          </a:xfrm>
          <a:prstGeom prst="rect">
            <a:avLst/>
          </a:prstGeom>
          <a:noFill/>
        </p:spPr>
        <p:txBody>
          <a:bodyPr wrap="square" rtlCol="0">
            <a:spAutoFit/>
          </a:bodyPr>
          <a:lstStyle/>
          <a:p>
            <a:r>
              <a:rPr lang="en-US" sz="2000" dirty="0"/>
              <a:t>Environmental and Safety Concerns: Increasing focus on the impact of transportation on the environment and safety.</a:t>
            </a:r>
          </a:p>
          <a:p>
            <a:endParaRPr lang="en-US" sz="2000" dirty="0"/>
          </a:p>
          <a:p>
            <a:r>
              <a:rPr lang="en-US" sz="2000" dirty="0"/>
              <a:t>Bird Strikes: Recognized as a major threat to aircraft safety.</a:t>
            </a:r>
          </a:p>
          <a:p>
            <a:endParaRPr lang="en-US" sz="2000" dirty="0"/>
          </a:p>
          <a:p>
            <a:r>
              <a:rPr lang="en-US" sz="2000" dirty="0"/>
              <a:t>MAS Technology: Essential for effectively addressing and mitigating these risks.</a:t>
            </a:r>
            <a:endParaRPr lang="en-IN" sz="2000" dirty="0"/>
          </a:p>
        </p:txBody>
      </p:sp>
    </p:spTree>
    <p:extLst>
      <p:ext uri="{BB962C8B-B14F-4D97-AF65-F5344CB8AC3E}">
        <p14:creationId xmlns:p14="http://schemas.microsoft.com/office/powerpoint/2010/main" val="896252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CC64E-181B-A65A-6A34-35E17DB372B7}"/>
              </a:ext>
            </a:extLst>
          </p:cNvPr>
          <p:cNvSpPr>
            <a:spLocks noGrp="1"/>
          </p:cNvSpPr>
          <p:nvPr>
            <p:ph type="title"/>
          </p:nvPr>
        </p:nvSpPr>
        <p:spPr/>
        <p:txBody>
          <a:bodyPr/>
          <a:lstStyle/>
          <a:p>
            <a:r>
              <a:rPr lang="en-US" dirty="0"/>
              <a:t>Objective</a:t>
            </a:r>
            <a:endParaRPr lang="en-IN" dirty="0"/>
          </a:p>
        </p:txBody>
      </p:sp>
      <p:sp>
        <p:nvSpPr>
          <p:cNvPr id="3" name="TextBox 2">
            <a:extLst>
              <a:ext uri="{FF2B5EF4-FFF2-40B4-BE49-F238E27FC236}">
                <a16:creationId xmlns:a16="http://schemas.microsoft.com/office/drawing/2014/main" id="{A9D32DD9-6253-B421-73A5-393406F3D101}"/>
              </a:ext>
            </a:extLst>
          </p:cNvPr>
          <p:cNvSpPr txBox="1"/>
          <p:nvPr/>
        </p:nvSpPr>
        <p:spPr>
          <a:xfrm>
            <a:off x="1268362" y="2045109"/>
            <a:ext cx="9556954" cy="2554545"/>
          </a:xfrm>
          <a:prstGeom prst="rect">
            <a:avLst/>
          </a:prstGeom>
          <a:noFill/>
        </p:spPr>
        <p:txBody>
          <a:bodyPr wrap="square" rtlCol="0">
            <a:spAutoFit/>
          </a:bodyPr>
          <a:lstStyle/>
          <a:p>
            <a:r>
              <a:rPr lang="en-US" sz="2000" dirty="0"/>
              <a:t>Bird strikes, which are collisions between birds and aircraft, are a serious safety issue. The Federal Aviation Administration (FAA) reported over 14,000 bird strikes in the U.S. in 2021. These strikes can cause major damage, especially to jet engines, potentially leading to engine failure and even crashes. Most incidents happen during critical flight phases like take-off, climb, approach, and landing, when planes are lower to the ground. The risk is higher near airports, particularly during bird migration seasons. To reduce these risks, effective wildlife management and technology, such as bird-monitoring radar, are crucial for enhancing aviation safety.</a:t>
            </a:r>
          </a:p>
        </p:txBody>
      </p:sp>
    </p:spTree>
    <p:extLst>
      <p:ext uri="{BB962C8B-B14F-4D97-AF65-F5344CB8AC3E}">
        <p14:creationId xmlns:p14="http://schemas.microsoft.com/office/powerpoint/2010/main" val="2284760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CC64E-181B-A65A-6A34-35E17DB372B7}"/>
              </a:ext>
            </a:extLst>
          </p:cNvPr>
          <p:cNvSpPr>
            <a:spLocks noGrp="1"/>
          </p:cNvSpPr>
          <p:nvPr>
            <p:ph type="title"/>
          </p:nvPr>
        </p:nvSpPr>
        <p:spPr/>
        <p:txBody>
          <a:bodyPr/>
          <a:lstStyle/>
          <a:p>
            <a:r>
              <a:rPr lang="en-US" dirty="0"/>
              <a:t>Problem Statement</a:t>
            </a:r>
            <a:endParaRPr lang="en-IN" dirty="0"/>
          </a:p>
        </p:txBody>
      </p:sp>
      <p:sp>
        <p:nvSpPr>
          <p:cNvPr id="3" name="TextBox 2">
            <a:extLst>
              <a:ext uri="{FF2B5EF4-FFF2-40B4-BE49-F238E27FC236}">
                <a16:creationId xmlns:a16="http://schemas.microsoft.com/office/drawing/2014/main" id="{A9D32DD9-6253-B421-73A5-393406F3D101}"/>
              </a:ext>
            </a:extLst>
          </p:cNvPr>
          <p:cNvSpPr txBox="1"/>
          <p:nvPr/>
        </p:nvSpPr>
        <p:spPr>
          <a:xfrm>
            <a:off x="1268362" y="2045108"/>
            <a:ext cx="8347586" cy="1938992"/>
          </a:xfrm>
          <a:prstGeom prst="rect">
            <a:avLst/>
          </a:prstGeom>
          <a:noFill/>
        </p:spPr>
        <p:txBody>
          <a:bodyPr wrap="square" rtlCol="0">
            <a:spAutoFit/>
          </a:bodyPr>
          <a:lstStyle/>
          <a:p>
            <a:r>
              <a:rPr lang="en-US" sz="2000" dirty="0"/>
              <a:t>The goal of this project is to analysis the bird strike incidents happened between 2000-2011. To achieve the goal, we used a data set that is collected by FAA during 2000-2011. The objective of the project is to perform data visualization techniques to understand insights of the data. This project aims apply various Business Intelligence tools such as Tableau or Power BI to get a visual understanding of the data.</a:t>
            </a:r>
          </a:p>
        </p:txBody>
      </p:sp>
    </p:spTree>
    <p:extLst>
      <p:ext uri="{BB962C8B-B14F-4D97-AF65-F5344CB8AC3E}">
        <p14:creationId xmlns:p14="http://schemas.microsoft.com/office/powerpoint/2010/main" val="4285496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9AAE3A-19C0-05E4-C2C9-AF2A23C85915}"/>
              </a:ext>
            </a:extLst>
          </p:cNvPr>
          <p:cNvSpPr txBox="1"/>
          <p:nvPr/>
        </p:nvSpPr>
        <p:spPr>
          <a:xfrm>
            <a:off x="0" y="-135071"/>
            <a:ext cx="3382296" cy="707886"/>
          </a:xfrm>
          <a:prstGeom prst="rect">
            <a:avLst/>
          </a:prstGeom>
          <a:noFill/>
        </p:spPr>
        <p:txBody>
          <a:bodyPr wrap="square" rtlCol="0">
            <a:spAutoFit/>
          </a:bodyPr>
          <a:lstStyle/>
          <a:p>
            <a:r>
              <a:rPr lang="en-US" sz="4000" dirty="0">
                <a:solidFill>
                  <a:schemeClr val="tx1">
                    <a:lumMod val="75000"/>
                    <a:lumOff val="25000"/>
                  </a:schemeClr>
                </a:solidFill>
              </a:rPr>
              <a:t>My Design</a:t>
            </a:r>
            <a:endParaRPr lang="en-IN" sz="4000" dirty="0">
              <a:solidFill>
                <a:schemeClr val="tx1">
                  <a:lumMod val="75000"/>
                  <a:lumOff val="25000"/>
                </a:schemeClr>
              </a:solidFill>
            </a:endParaRPr>
          </a:p>
        </p:txBody>
      </p:sp>
      <p:pic>
        <p:nvPicPr>
          <p:cNvPr id="5" name="Picture 4">
            <a:extLst>
              <a:ext uri="{FF2B5EF4-FFF2-40B4-BE49-F238E27FC236}">
                <a16:creationId xmlns:a16="http://schemas.microsoft.com/office/drawing/2014/main" id="{B56C1ED9-3DC8-6F14-8BD6-AD2A1CDA8A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419" y="572815"/>
            <a:ext cx="10162760" cy="57788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92099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9AAE3A-19C0-05E4-C2C9-AF2A23C85915}"/>
              </a:ext>
            </a:extLst>
          </p:cNvPr>
          <p:cNvSpPr txBox="1"/>
          <p:nvPr/>
        </p:nvSpPr>
        <p:spPr>
          <a:xfrm>
            <a:off x="0" y="-135071"/>
            <a:ext cx="3382296" cy="707886"/>
          </a:xfrm>
          <a:prstGeom prst="rect">
            <a:avLst/>
          </a:prstGeom>
          <a:noFill/>
        </p:spPr>
        <p:txBody>
          <a:bodyPr wrap="square" rtlCol="0">
            <a:spAutoFit/>
          </a:bodyPr>
          <a:lstStyle/>
          <a:p>
            <a:r>
              <a:rPr lang="en-US" sz="4000" dirty="0">
                <a:solidFill>
                  <a:schemeClr val="tx1">
                    <a:lumMod val="75000"/>
                    <a:lumOff val="25000"/>
                  </a:schemeClr>
                </a:solidFill>
              </a:rPr>
              <a:t>My Design</a:t>
            </a:r>
            <a:endParaRPr lang="en-IN" sz="4000" dirty="0">
              <a:solidFill>
                <a:schemeClr val="tx1">
                  <a:lumMod val="75000"/>
                  <a:lumOff val="25000"/>
                </a:schemeClr>
              </a:solidFill>
            </a:endParaRPr>
          </a:p>
        </p:txBody>
      </p:sp>
      <p:pic>
        <p:nvPicPr>
          <p:cNvPr id="4" name="Picture 3">
            <a:extLst>
              <a:ext uri="{FF2B5EF4-FFF2-40B4-BE49-F238E27FC236}">
                <a16:creationId xmlns:a16="http://schemas.microsoft.com/office/drawing/2014/main" id="{9DCEFC85-4807-2A9D-A408-9168E0EB1D58}"/>
              </a:ext>
            </a:extLst>
          </p:cNvPr>
          <p:cNvPicPr>
            <a:picLocks noChangeAspect="1"/>
          </p:cNvPicPr>
          <p:nvPr/>
        </p:nvPicPr>
        <p:blipFill>
          <a:blip r:embed="rId2"/>
          <a:stretch>
            <a:fillRect/>
          </a:stretch>
        </p:blipFill>
        <p:spPr>
          <a:xfrm>
            <a:off x="1052053" y="572815"/>
            <a:ext cx="10215716" cy="57386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48436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588FD-BB42-396F-FAE0-D9F59F03F050}"/>
              </a:ext>
            </a:extLst>
          </p:cNvPr>
          <p:cNvSpPr>
            <a:spLocks noGrp="1"/>
          </p:cNvSpPr>
          <p:nvPr>
            <p:ph type="title"/>
          </p:nvPr>
        </p:nvSpPr>
        <p:spPr>
          <a:xfrm>
            <a:off x="1097280" y="963561"/>
            <a:ext cx="10058400" cy="773799"/>
          </a:xfrm>
        </p:spPr>
        <p:txBody>
          <a:bodyPr/>
          <a:lstStyle/>
          <a:p>
            <a:r>
              <a:rPr lang="en-US" dirty="0"/>
              <a:t>Conclusion</a:t>
            </a:r>
            <a:endParaRPr lang="en-IN" dirty="0"/>
          </a:p>
        </p:txBody>
      </p:sp>
      <p:sp>
        <p:nvSpPr>
          <p:cNvPr id="3" name="TextBox 2">
            <a:extLst>
              <a:ext uri="{FF2B5EF4-FFF2-40B4-BE49-F238E27FC236}">
                <a16:creationId xmlns:a16="http://schemas.microsoft.com/office/drawing/2014/main" id="{F7423C83-3D2A-3952-9689-A6EC0CAC9C72}"/>
              </a:ext>
            </a:extLst>
          </p:cNvPr>
          <p:cNvSpPr txBox="1"/>
          <p:nvPr/>
        </p:nvSpPr>
        <p:spPr>
          <a:xfrm>
            <a:off x="1229033" y="1976284"/>
            <a:ext cx="9134168" cy="4093428"/>
          </a:xfrm>
          <a:prstGeom prst="rect">
            <a:avLst/>
          </a:prstGeom>
          <a:noFill/>
        </p:spPr>
        <p:txBody>
          <a:bodyPr wrap="square" rtlCol="0">
            <a:spAutoFit/>
          </a:bodyPr>
          <a:lstStyle/>
          <a:p>
            <a:r>
              <a:rPr lang="en-US" sz="2000" dirty="0"/>
              <a:t>Pilot Warnings:- In 42.72% of cases, pilots received prior warnings about bird activity,  which helps reduce aircraft damage.</a:t>
            </a:r>
          </a:p>
          <a:p>
            <a:r>
              <a:rPr lang="en-US" sz="2000" dirty="0"/>
              <a:t>  </a:t>
            </a:r>
          </a:p>
          <a:p>
            <a:r>
              <a:rPr lang="en-US" sz="2000" dirty="0"/>
              <a:t>Small Unknown Birds:- 52.78% of bird strikes involved small, unidentified birds.</a:t>
            </a:r>
          </a:p>
          <a:p>
            <a:r>
              <a:rPr lang="en-US" sz="2000" dirty="0"/>
              <a:t>  </a:t>
            </a:r>
          </a:p>
          <a:p>
            <a:r>
              <a:rPr lang="en-US" sz="2000" dirty="0"/>
              <a:t>Single Bird Strikes:- 72.9% of incidents resulted from striking one bird, which led to damage.</a:t>
            </a:r>
          </a:p>
          <a:p>
            <a:endParaRPr lang="en-US" sz="2000" dirty="0"/>
          </a:p>
          <a:p>
            <a:r>
              <a:rPr lang="en-US" sz="2000" dirty="0"/>
              <a:t>Damage Statistics:- 90.31% of bird strike incidents caused no damage, while 9.69% resulted in damage.</a:t>
            </a:r>
          </a:p>
          <a:p>
            <a:endParaRPr lang="en-US" sz="2000" dirty="0"/>
          </a:p>
          <a:p>
            <a:r>
              <a:rPr lang="en-US" sz="2000" dirty="0"/>
              <a:t>Altitude:- 80.84% of bird strikes occurred at altitudes below 1,000 feet, while 19.16% occurred above that level.</a:t>
            </a:r>
            <a:endParaRPr lang="en-IN" sz="2000" dirty="0"/>
          </a:p>
        </p:txBody>
      </p:sp>
    </p:spTree>
    <p:extLst>
      <p:ext uri="{BB962C8B-B14F-4D97-AF65-F5344CB8AC3E}">
        <p14:creationId xmlns:p14="http://schemas.microsoft.com/office/powerpoint/2010/main" val="961095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8102D7-A39B-C57D-FDFF-153696FD6A21}"/>
              </a:ext>
            </a:extLst>
          </p:cNvPr>
          <p:cNvSpPr txBox="1"/>
          <p:nvPr/>
        </p:nvSpPr>
        <p:spPr>
          <a:xfrm>
            <a:off x="3195484" y="1730477"/>
            <a:ext cx="5801032" cy="923330"/>
          </a:xfrm>
          <a:prstGeom prst="rect">
            <a:avLst/>
          </a:prstGeom>
          <a:noFill/>
        </p:spPr>
        <p:txBody>
          <a:bodyPr wrap="square" rtlCol="0">
            <a:spAutoFit/>
          </a:bodyPr>
          <a:lstStyle/>
          <a:p>
            <a:pPr algn="ctr"/>
            <a:r>
              <a:rPr lang="en-US" sz="5400" dirty="0">
                <a:solidFill>
                  <a:schemeClr val="tx1">
                    <a:lumMod val="85000"/>
                    <a:lumOff val="15000"/>
                  </a:schemeClr>
                </a:solidFill>
              </a:rPr>
              <a:t>Thank You</a:t>
            </a:r>
            <a:endParaRPr lang="en-IN" sz="5400" dirty="0">
              <a:solidFill>
                <a:schemeClr val="tx1">
                  <a:lumMod val="85000"/>
                  <a:lumOff val="15000"/>
                </a:schemeClr>
              </a:solidFill>
            </a:endParaRPr>
          </a:p>
        </p:txBody>
      </p:sp>
      <p:sp>
        <p:nvSpPr>
          <p:cNvPr id="3" name="TextBox 2">
            <a:extLst>
              <a:ext uri="{FF2B5EF4-FFF2-40B4-BE49-F238E27FC236}">
                <a16:creationId xmlns:a16="http://schemas.microsoft.com/office/drawing/2014/main" id="{77CEE49F-5825-3403-CE3F-39929C804B4F}"/>
              </a:ext>
            </a:extLst>
          </p:cNvPr>
          <p:cNvSpPr txBox="1"/>
          <p:nvPr/>
        </p:nvSpPr>
        <p:spPr>
          <a:xfrm>
            <a:off x="6096000" y="2782669"/>
            <a:ext cx="4650658" cy="646331"/>
          </a:xfrm>
          <a:prstGeom prst="rect">
            <a:avLst/>
          </a:prstGeom>
          <a:noFill/>
        </p:spPr>
        <p:txBody>
          <a:bodyPr wrap="square" rtlCol="0">
            <a:spAutoFit/>
          </a:bodyPr>
          <a:lstStyle/>
          <a:p>
            <a:r>
              <a:rPr lang="en-US" dirty="0"/>
              <a:t>Kunal Kedari</a:t>
            </a:r>
          </a:p>
          <a:p>
            <a:r>
              <a:rPr lang="en-US" dirty="0"/>
              <a:t>kunalkedari626@gmail.com</a:t>
            </a:r>
            <a:endParaRPr lang="en-IN" dirty="0"/>
          </a:p>
        </p:txBody>
      </p:sp>
    </p:spTree>
    <p:extLst>
      <p:ext uri="{BB962C8B-B14F-4D97-AF65-F5344CB8AC3E}">
        <p14:creationId xmlns:p14="http://schemas.microsoft.com/office/powerpoint/2010/main" val="350312375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23</TotalTime>
  <Words>362</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Retrospect</vt:lpstr>
      <vt:lpstr>Bird Strike</vt:lpstr>
      <vt:lpstr>Introduction</vt:lpstr>
      <vt:lpstr>Objective</vt:lpstr>
      <vt:lpstr>Problem Statement</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Kunal Kedari</dc:creator>
  <cp:lastModifiedBy>Kunal Kedari</cp:lastModifiedBy>
  <cp:revision>1</cp:revision>
  <dcterms:created xsi:type="dcterms:W3CDTF">2024-07-15T07:27:33Z</dcterms:created>
  <dcterms:modified xsi:type="dcterms:W3CDTF">2024-07-15T07:51:24Z</dcterms:modified>
</cp:coreProperties>
</file>