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71" r:id="rId15"/>
    <p:sldId id="272" r:id="rId16"/>
    <p:sldId id="273"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1728A5-12D5-4578-920C-960C510B134F}" v="1" dt="2025-02-28T12:14:27.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48"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5A7A7B-B71A-428D-833F-0F3507A6DB13}"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72631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93E0A-5177-400C-87C9-C93AF466EC49}"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221869583"/>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E93E0A-5177-400C-87C9-C93AF466EC49}"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645041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7E93E0A-5177-400C-87C9-C93AF466EC49}"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7615-2DB4-4DAA-9DE3-B2B689A846E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9089216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93E0A-5177-400C-87C9-C93AF466EC49}"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197767048"/>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E93E0A-5177-400C-87C9-C93AF466EC49}" type="datetimeFigureOut">
              <a:rPr lang="en-US" smtClean="0"/>
              <a:t>4/27/2025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136885706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7E93E0A-5177-400C-87C9-C93AF466EC49}" type="datetimeFigureOut">
              <a:rPr lang="en-US" smtClean="0"/>
              <a:t>4/27/2025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917615-2DB4-4DAA-9DE3-B2B689A846E0}" type="slidenum">
              <a:rPr lang="en-US" smtClean="0"/>
              <a:t>‹#›</a:t>
            </a:fld>
            <a:endParaRPr lang="en-US"/>
          </a:p>
        </p:txBody>
      </p:sp>
    </p:spTree>
    <p:extLst>
      <p:ext uri="{BB962C8B-B14F-4D97-AF65-F5344CB8AC3E}">
        <p14:creationId xmlns:p14="http://schemas.microsoft.com/office/powerpoint/2010/main" val="36178912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48F9EB-9D34-4B41-B66C-5FAF50876D2D}"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5207810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89A26-CAA1-4690-8C1F-1641B1B97745}"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70367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CF65307-640F-4AE7-B0BE-50C709AD86C5}"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4110674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7EA1F9-1F0F-4C65-8F6E-9729B924AAAC}"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82548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2278E8-5F4B-47D5-A617-8CCDF75D6A33}"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402048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AAFA52-7A21-407F-8339-40DF182D7460}"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083372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6770335-1C1A-4243-9BDD-9630C417D284}" type="datetimeFigureOut">
              <a:rPr lang="en-US" smtClean="0"/>
              <a:t>4/27/2025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4038528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141513F-8EBD-4612-96F4-CC3E309609AF}" type="datetimeFigureOut">
              <a:rPr lang="en-US" smtClean="0"/>
              <a:t>4/27/2025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237964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6483A1-31A8-47A2-AB0A-53A7803D5EBF}" type="datetimeFigureOut">
              <a:rPr lang="en-US" smtClean="0"/>
              <a:t>4/27/2025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3573753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810B9-2C7C-4CAF-99E2-617AE20BA331}"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5A5C87-DF58-40C8-B092-1DE63DB4547E}" type="slidenum">
              <a:rPr lang="en-US" smtClean="0"/>
              <a:t>‹#›</a:t>
            </a:fld>
            <a:endParaRPr lang="en-US"/>
          </a:p>
        </p:txBody>
      </p:sp>
    </p:spTree>
    <p:extLst>
      <p:ext uri="{BB962C8B-B14F-4D97-AF65-F5344CB8AC3E}">
        <p14:creationId xmlns:p14="http://schemas.microsoft.com/office/powerpoint/2010/main" val="1494754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7E93E0A-5177-400C-87C9-C93AF466EC49}" type="datetimeFigureOut">
              <a:rPr lang="en-US" smtClean="0"/>
              <a:t>4/27/2025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4917615-2DB4-4DAA-9DE3-B2B689A846E0}" type="slidenum">
              <a:rPr lang="en-US" smtClean="0"/>
              <a:t>‹#›</a:t>
            </a:fld>
            <a:endParaRPr lang="en-US"/>
          </a:p>
        </p:txBody>
      </p:sp>
    </p:spTree>
    <p:extLst>
      <p:ext uri="{BB962C8B-B14F-4D97-AF65-F5344CB8AC3E}">
        <p14:creationId xmlns:p14="http://schemas.microsoft.com/office/powerpoint/2010/main" val="311735647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A7312-0805-1C31-9575-F3040269888B}"/>
              </a:ext>
            </a:extLst>
          </p:cNvPr>
          <p:cNvSpPr>
            <a:spLocks noGrp="1"/>
          </p:cNvSpPr>
          <p:nvPr>
            <p:ph type="ctrTitle"/>
          </p:nvPr>
        </p:nvSpPr>
        <p:spPr>
          <a:xfrm>
            <a:off x="833065" y="1388095"/>
            <a:ext cx="8758423" cy="2040905"/>
          </a:xfrm>
        </p:spPr>
        <p:txBody>
          <a:bodyPr>
            <a:noAutofit/>
          </a:bodyPr>
          <a:lstStyle/>
          <a:p>
            <a:r>
              <a:rPr lang="en-US" sz="4000" dirty="0"/>
              <a:t>CROPOPTIMA : AI-DRIVEN CROP SUITABILITY, HEALTH MONITORING, AND RESOURCE OPTIMIZATION SYSTEM</a:t>
            </a:r>
            <a:endParaRPr lang="en-IN" sz="4000" dirty="0"/>
          </a:p>
        </p:txBody>
      </p:sp>
      <p:sp>
        <p:nvSpPr>
          <p:cNvPr id="3" name="Subtitle 2">
            <a:extLst>
              <a:ext uri="{FF2B5EF4-FFF2-40B4-BE49-F238E27FC236}">
                <a16:creationId xmlns:a16="http://schemas.microsoft.com/office/drawing/2014/main" id="{77D21835-E293-EDBF-B2F9-32BDB4C15707}"/>
              </a:ext>
            </a:extLst>
          </p:cNvPr>
          <p:cNvSpPr>
            <a:spLocks noGrp="1"/>
          </p:cNvSpPr>
          <p:nvPr>
            <p:ph type="subTitle" idx="1"/>
          </p:nvPr>
        </p:nvSpPr>
        <p:spPr>
          <a:xfrm>
            <a:off x="984347" y="3831362"/>
            <a:ext cx="3853543" cy="2387599"/>
          </a:xfrm>
        </p:spPr>
        <p:txBody>
          <a:bodyPr>
            <a:normAutofit/>
          </a:bodyPr>
          <a:lstStyle/>
          <a:p>
            <a:pPr algn="l"/>
            <a:r>
              <a:rPr lang="en-IN" sz="2800" b="1" dirty="0">
                <a:solidFill>
                  <a:schemeClr val="tx2"/>
                </a:solidFill>
              </a:rPr>
              <a:t>Batch Number : 12</a:t>
            </a:r>
          </a:p>
          <a:p>
            <a:r>
              <a:rPr lang="en-IN" dirty="0" err="1">
                <a:solidFill>
                  <a:schemeClr val="tx2"/>
                </a:solidFill>
                <a:latin typeface="Arial"/>
                <a:ea typeface="Calibri Light"/>
                <a:cs typeface="Calibri Light"/>
              </a:rPr>
              <a:t>Ayinavilli</a:t>
            </a:r>
            <a:r>
              <a:rPr lang="en-IN" dirty="0">
                <a:solidFill>
                  <a:schemeClr val="tx2"/>
                </a:solidFill>
                <a:latin typeface="Arial"/>
                <a:ea typeface="Calibri Light"/>
                <a:cs typeface="Calibri Light"/>
              </a:rPr>
              <a:t> </a:t>
            </a:r>
            <a:r>
              <a:rPr lang="en-IN" dirty="0" err="1">
                <a:solidFill>
                  <a:schemeClr val="tx2"/>
                </a:solidFill>
                <a:latin typeface="Arial"/>
                <a:ea typeface="Calibri Light"/>
                <a:cs typeface="Calibri Light"/>
              </a:rPr>
              <a:t>siva</a:t>
            </a:r>
            <a:r>
              <a:rPr lang="en-IN" dirty="0">
                <a:solidFill>
                  <a:schemeClr val="tx2"/>
                </a:solidFill>
                <a:latin typeface="Arial"/>
                <a:ea typeface="Calibri Light"/>
                <a:cs typeface="Calibri Light"/>
              </a:rPr>
              <a:t> </a:t>
            </a:r>
            <a:r>
              <a:rPr lang="en-IN" dirty="0" err="1">
                <a:solidFill>
                  <a:schemeClr val="tx2"/>
                </a:solidFill>
                <a:latin typeface="Arial"/>
                <a:ea typeface="Calibri Light"/>
                <a:cs typeface="Calibri Light"/>
              </a:rPr>
              <a:t>teja</a:t>
            </a:r>
            <a:endParaRPr lang="en-IN" dirty="0">
              <a:solidFill>
                <a:schemeClr val="tx2"/>
              </a:solidFill>
              <a:latin typeface="Arial"/>
              <a:ea typeface="Calibri Light"/>
              <a:cs typeface="Calibri Light"/>
            </a:endParaRPr>
          </a:p>
          <a:p>
            <a:pPr algn="l"/>
            <a:r>
              <a:rPr lang="en-IN" dirty="0">
                <a:solidFill>
                  <a:schemeClr val="tx2"/>
                </a:solidFill>
                <a:latin typeface="Arial"/>
                <a:cs typeface="Arial"/>
              </a:rPr>
              <a:t>Padala Kedarnadh Reddy</a:t>
            </a:r>
          </a:p>
          <a:p>
            <a:pPr algn="l"/>
            <a:r>
              <a:rPr lang="en-IN" dirty="0" err="1">
                <a:solidFill>
                  <a:schemeClr val="tx2"/>
                </a:solidFill>
                <a:latin typeface="Arial"/>
                <a:cs typeface="Arial"/>
              </a:rPr>
              <a:t>Kavali</a:t>
            </a:r>
            <a:r>
              <a:rPr lang="en-IN" dirty="0">
                <a:solidFill>
                  <a:schemeClr val="tx2"/>
                </a:solidFill>
                <a:latin typeface="Arial"/>
                <a:cs typeface="Arial"/>
              </a:rPr>
              <a:t> Hemantha Rayudu</a:t>
            </a:r>
          </a:p>
          <a:p>
            <a:pPr algn="l"/>
            <a:r>
              <a:rPr lang="en-IN" dirty="0" err="1">
                <a:solidFill>
                  <a:schemeClr val="tx2"/>
                </a:solidFill>
                <a:latin typeface="Arial"/>
                <a:cs typeface="Arial"/>
              </a:rPr>
              <a:t>Makireddy</a:t>
            </a:r>
            <a:r>
              <a:rPr lang="en-IN" dirty="0">
                <a:solidFill>
                  <a:schemeClr val="tx2"/>
                </a:solidFill>
                <a:latin typeface="Arial"/>
                <a:cs typeface="Arial"/>
              </a:rPr>
              <a:t> Uday Sai</a:t>
            </a:r>
          </a:p>
        </p:txBody>
      </p:sp>
      <p:sp>
        <p:nvSpPr>
          <p:cNvPr id="4" name="TextBox 3">
            <a:extLst>
              <a:ext uri="{FF2B5EF4-FFF2-40B4-BE49-F238E27FC236}">
                <a16:creationId xmlns:a16="http://schemas.microsoft.com/office/drawing/2014/main" id="{6EBC3A55-60CD-FB7C-4B6D-C04E9799BBC4}"/>
              </a:ext>
            </a:extLst>
          </p:cNvPr>
          <p:cNvSpPr txBox="1"/>
          <p:nvPr/>
        </p:nvSpPr>
        <p:spPr>
          <a:xfrm>
            <a:off x="7272831" y="3993922"/>
            <a:ext cx="4637314" cy="830997"/>
          </a:xfrm>
          <a:prstGeom prst="rect">
            <a:avLst/>
          </a:prstGeom>
          <a:noFill/>
        </p:spPr>
        <p:txBody>
          <a:bodyPr wrap="square" lIns="91440" tIns="45720" rIns="91440" bIns="45720" rtlCol="0" anchor="t">
            <a:spAutoFit/>
          </a:bodyPr>
          <a:lstStyle/>
          <a:p>
            <a:r>
              <a:rPr lang="en-IN" sz="2400"/>
              <a:t>Guided By :</a:t>
            </a:r>
            <a:endParaRPr lang="en-US"/>
          </a:p>
          <a:p>
            <a:r>
              <a:rPr lang="en-IN" sz="2400"/>
              <a:t> K Satyanarayana Raju</a:t>
            </a:r>
            <a:endParaRPr lang="en-IN"/>
          </a:p>
        </p:txBody>
      </p:sp>
    </p:spTree>
    <p:extLst>
      <p:ext uri="{BB962C8B-B14F-4D97-AF65-F5344CB8AC3E}">
        <p14:creationId xmlns:p14="http://schemas.microsoft.com/office/powerpoint/2010/main" val="1968453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F2F94-A3CD-D670-FE76-143315302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9975D-A7F8-E519-F5B7-ACDC561228F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Crop Detection Models Evaluations</a:t>
            </a:r>
          </a:p>
        </p:txBody>
      </p:sp>
      <p:pic>
        <p:nvPicPr>
          <p:cNvPr id="9" name="Picture 8">
            <a:extLst>
              <a:ext uri="{FF2B5EF4-FFF2-40B4-BE49-F238E27FC236}">
                <a16:creationId xmlns:a16="http://schemas.microsoft.com/office/drawing/2014/main" id="{D5D514BB-FC1B-C7DF-6AAE-65B8E81D418C}"/>
              </a:ext>
            </a:extLst>
          </p:cNvPr>
          <p:cNvPicPr>
            <a:picLocks noChangeAspect="1"/>
          </p:cNvPicPr>
          <p:nvPr/>
        </p:nvPicPr>
        <p:blipFill>
          <a:blip r:embed="rId2"/>
          <a:srcRect/>
          <a:stretch/>
        </p:blipFill>
        <p:spPr>
          <a:xfrm>
            <a:off x="474279" y="1538642"/>
            <a:ext cx="10421822" cy="4866640"/>
          </a:xfrm>
          <a:prstGeom prst="rect">
            <a:avLst/>
          </a:prstGeom>
        </p:spPr>
      </p:pic>
    </p:spTree>
    <p:extLst>
      <p:ext uri="{BB962C8B-B14F-4D97-AF65-F5344CB8AC3E}">
        <p14:creationId xmlns:p14="http://schemas.microsoft.com/office/powerpoint/2010/main" val="2912274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988FF-5D73-BFB9-DA0D-7279C91B89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76D83-4B8F-3B2B-2A7D-A16A1974707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Crop Detection Models Evaluations</a:t>
            </a:r>
          </a:p>
        </p:txBody>
      </p:sp>
      <p:pic>
        <p:nvPicPr>
          <p:cNvPr id="7" name="Content Placeholder 6">
            <a:extLst>
              <a:ext uri="{FF2B5EF4-FFF2-40B4-BE49-F238E27FC236}">
                <a16:creationId xmlns:a16="http://schemas.microsoft.com/office/drawing/2014/main" id="{DAEF2A49-8ACD-75CF-0F94-BA66719D128F}"/>
              </a:ext>
            </a:extLst>
          </p:cNvPr>
          <p:cNvPicPr>
            <a:picLocks noGrp="1" noChangeAspect="1"/>
          </p:cNvPicPr>
          <p:nvPr>
            <p:ph idx="1"/>
          </p:nvPr>
        </p:nvPicPr>
        <p:blipFill>
          <a:blip r:embed="rId2"/>
          <a:stretch>
            <a:fillRect/>
          </a:stretch>
        </p:blipFill>
        <p:spPr>
          <a:xfrm>
            <a:off x="1103684" y="1549605"/>
            <a:ext cx="7125916" cy="2307500"/>
          </a:xfrm>
          <a:prstGeom prst="rect">
            <a:avLst/>
          </a:prstGeom>
        </p:spPr>
      </p:pic>
      <p:pic>
        <p:nvPicPr>
          <p:cNvPr id="8" name="Picture 7">
            <a:extLst>
              <a:ext uri="{FF2B5EF4-FFF2-40B4-BE49-F238E27FC236}">
                <a16:creationId xmlns:a16="http://schemas.microsoft.com/office/drawing/2014/main" id="{936C01A5-77FE-4287-E739-85CCCBF9AF15}"/>
              </a:ext>
            </a:extLst>
          </p:cNvPr>
          <p:cNvPicPr>
            <a:picLocks noChangeAspect="1"/>
          </p:cNvPicPr>
          <p:nvPr/>
        </p:nvPicPr>
        <p:blipFill>
          <a:blip r:embed="rId3"/>
          <a:stretch>
            <a:fillRect/>
          </a:stretch>
        </p:blipFill>
        <p:spPr>
          <a:xfrm>
            <a:off x="1103684" y="4168778"/>
            <a:ext cx="7125916" cy="2422938"/>
          </a:xfrm>
          <a:prstGeom prst="rect">
            <a:avLst/>
          </a:prstGeom>
        </p:spPr>
      </p:pic>
    </p:spTree>
    <p:extLst>
      <p:ext uri="{BB962C8B-B14F-4D97-AF65-F5344CB8AC3E}">
        <p14:creationId xmlns:p14="http://schemas.microsoft.com/office/powerpoint/2010/main" val="2059896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DF7F-51DE-0429-DE71-DA81A921574F}"/>
              </a:ext>
            </a:extLst>
          </p:cNvPr>
          <p:cNvSpPr>
            <a:spLocks noGrp="1"/>
          </p:cNvSpPr>
          <p:nvPr>
            <p:ph type="title"/>
          </p:nvPr>
        </p:nvSpPr>
        <p:spPr/>
        <p:txBody>
          <a:bodyPr/>
          <a:lstStyle/>
          <a:p>
            <a:r>
              <a:rPr lang="en-IN" dirty="0"/>
              <a:t>Crop Disease Evaluations</a:t>
            </a:r>
          </a:p>
        </p:txBody>
      </p:sp>
      <p:sp>
        <p:nvSpPr>
          <p:cNvPr id="5" name="Slide Number Placeholder 4">
            <a:extLst>
              <a:ext uri="{FF2B5EF4-FFF2-40B4-BE49-F238E27FC236}">
                <a16:creationId xmlns:a16="http://schemas.microsoft.com/office/drawing/2014/main" id="{8703B250-713B-753A-6AE5-3A4D8D0FC7C1}"/>
              </a:ext>
            </a:extLst>
          </p:cNvPr>
          <p:cNvSpPr>
            <a:spLocks noGrp="1"/>
          </p:cNvSpPr>
          <p:nvPr>
            <p:ph type="sldNum" sz="quarter" idx="12"/>
          </p:nvPr>
        </p:nvSpPr>
        <p:spPr/>
        <p:txBody>
          <a:bodyPr/>
          <a:lstStyle/>
          <a:p>
            <a:fld id="{A65A5C87-DF58-40C8-B092-1DE63DB4547E}" type="slidenum">
              <a:rPr lang="en-US" smtClean="0"/>
              <a:t>12</a:t>
            </a:fld>
            <a:endParaRPr lang="en-US"/>
          </a:p>
        </p:txBody>
      </p:sp>
      <p:pic>
        <p:nvPicPr>
          <p:cNvPr id="6" name="Picture 5">
            <a:extLst>
              <a:ext uri="{FF2B5EF4-FFF2-40B4-BE49-F238E27FC236}">
                <a16:creationId xmlns:a16="http://schemas.microsoft.com/office/drawing/2014/main" id="{FAA2DBAA-A58C-1BD6-C020-F5F4493BEDE4}"/>
              </a:ext>
            </a:extLst>
          </p:cNvPr>
          <p:cNvPicPr>
            <a:picLocks noChangeAspect="1"/>
          </p:cNvPicPr>
          <p:nvPr/>
        </p:nvPicPr>
        <p:blipFill>
          <a:blip r:embed="rId2"/>
          <a:stretch>
            <a:fillRect/>
          </a:stretch>
        </p:blipFill>
        <p:spPr>
          <a:xfrm>
            <a:off x="345481" y="1447800"/>
            <a:ext cx="10005981" cy="4637117"/>
          </a:xfrm>
          <a:prstGeom prst="rect">
            <a:avLst/>
          </a:prstGeom>
        </p:spPr>
      </p:pic>
    </p:spTree>
    <p:extLst>
      <p:ext uri="{BB962C8B-B14F-4D97-AF65-F5344CB8AC3E}">
        <p14:creationId xmlns:p14="http://schemas.microsoft.com/office/powerpoint/2010/main" val="1053141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89B01-B2AE-B789-F3BC-3203EB7743C2}"/>
              </a:ext>
            </a:extLst>
          </p:cNvPr>
          <p:cNvSpPr>
            <a:spLocks noGrp="1"/>
          </p:cNvSpPr>
          <p:nvPr>
            <p:ph type="title"/>
          </p:nvPr>
        </p:nvSpPr>
        <p:spPr/>
        <p:txBody>
          <a:bodyPr/>
          <a:lstStyle/>
          <a:p>
            <a:r>
              <a:rPr lang="en-IN" dirty="0"/>
              <a:t>Crop Disease Detection &amp; Results</a:t>
            </a:r>
          </a:p>
        </p:txBody>
      </p:sp>
      <p:sp>
        <p:nvSpPr>
          <p:cNvPr id="5" name="Slide Number Placeholder 4">
            <a:extLst>
              <a:ext uri="{FF2B5EF4-FFF2-40B4-BE49-F238E27FC236}">
                <a16:creationId xmlns:a16="http://schemas.microsoft.com/office/drawing/2014/main" id="{6E11CBB3-FB19-C2FA-AF7C-CB951DFA12E6}"/>
              </a:ext>
            </a:extLst>
          </p:cNvPr>
          <p:cNvSpPr>
            <a:spLocks noGrp="1"/>
          </p:cNvSpPr>
          <p:nvPr>
            <p:ph type="sldNum" sz="quarter" idx="12"/>
          </p:nvPr>
        </p:nvSpPr>
        <p:spPr/>
        <p:txBody>
          <a:bodyPr/>
          <a:lstStyle/>
          <a:p>
            <a:fld id="{A65A5C87-DF58-40C8-B092-1DE63DB4547E}" type="slidenum">
              <a:rPr lang="en-US" smtClean="0"/>
              <a:t>13</a:t>
            </a:fld>
            <a:endParaRPr lang="en-US"/>
          </a:p>
        </p:txBody>
      </p:sp>
      <p:pic>
        <p:nvPicPr>
          <p:cNvPr id="6" name="Picture 5">
            <a:extLst>
              <a:ext uri="{FF2B5EF4-FFF2-40B4-BE49-F238E27FC236}">
                <a16:creationId xmlns:a16="http://schemas.microsoft.com/office/drawing/2014/main" id="{36D0F87D-C3FB-23C9-6297-8B1C90441B19}"/>
              </a:ext>
            </a:extLst>
          </p:cNvPr>
          <p:cNvPicPr>
            <a:picLocks noChangeAspect="1"/>
          </p:cNvPicPr>
          <p:nvPr/>
        </p:nvPicPr>
        <p:blipFill>
          <a:blip r:embed="rId2"/>
          <a:stretch>
            <a:fillRect/>
          </a:stretch>
        </p:blipFill>
        <p:spPr>
          <a:xfrm>
            <a:off x="883819" y="1452880"/>
            <a:ext cx="8929305" cy="4673600"/>
          </a:xfrm>
          <a:prstGeom prst="rect">
            <a:avLst/>
          </a:prstGeom>
        </p:spPr>
      </p:pic>
    </p:spTree>
    <p:extLst>
      <p:ext uri="{BB962C8B-B14F-4D97-AF65-F5344CB8AC3E}">
        <p14:creationId xmlns:p14="http://schemas.microsoft.com/office/powerpoint/2010/main" val="3352830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9935390-90B3-DF66-F68F-6BA5CC313AC7}"/>
              </a:ext>
            </a:extLst>
          </p:cNvPr>
          <p:cNvSpPr>
            <a:spLocks noGrp="1"/>
          </p:cNvSpPr>
          <p:nvPr>
            <p:ph type="sldNum" sz="quarter" idx="12"/>
          </p:nvPr>
        </p:nvSpPr>
        <p:spPr/>
        <p:txBody>
          <a:bodyPr/>
          <a:lstStyle/>
          <a:p>
            <a:fld id="{A65A5C87-DF58-40C8-B092-1DE63DB4547E}" type="slidenum">
              <a:rPr lang="en-US" smtClean="0"/>
              <a:t>14</a:t>
            </a:fld>
            <a:endParaRPr lang="en-US"/>
          </a:p>
        </p:txBody>
      </p:sp>
      <p:pic>
        <p:nvPicPr>
          <p:cNvPr id="7" name="Picture 6">
            <a:extLst>
              <a:ext uri="{FF2B5EF4-FFF2-40B4-BE49-F238E27FC236}">
                <a16:creationId xmlns:a16="http://schemas.microsoft.com/office/drawing/2014/main" id="{EB6B0337-913C-CDE3-30D8-D3F316E627C5}"/>
              </a:ext>
            </a:extLst>
          </p:cNvPr>
          <p:cNvPicPr>
            <a:picLocks noChangeAspect="1"/>
          </p:cNvPicPr>
          <p:nvPr/>
        </p:nvPicPr>
        <p:blipFill>
          <a:blip r:embed="rId2"/>
          <a:stretch>
            <a:fillRect/>
          </a:stretch>
        </p:blipFill>
        <p:spPr>
          <a:xfrm>
            <a:off x="839147" y="416561"/>
            <a:ext cx="8953246" cy="3789680"/>
          </a:xfrm>
          <a:prstGeom prst="rect">
            <a:avLst/>
          </a:prstGeom>
        </p:spPr>
      </p:pic>
      <p:pic>
        <p:nvPicPr>
          <p:cNvPr id="9" name="Picture 8">
            <a:extLst>
              <a:ext uri="{FF2B5EF4-FFF2-40B4-BE49-F238E27FC236}">
                <a16:creationId xmlns:a16="http://schemas.microsoft.com/office/drawing/2014/main" id="{95EF553F-83B6-94BB-09BB-6952A3E4FD13}"/>
              </a:ext>
            </a:extLst>
          </p:cNvPr>
          <p:cNvPicPr>
            <a:picLocks noChangeAspect="1"/>
          </p:cNvPicPr>
          <p:nvPr/>
        </p:nvPicPr>
        <p:blipFill>
          <a:blip r:embed="rId3"/>
          <a:stretch>
            <a:fillRect/>
          </a:stretch>
        </p:blipFill>
        <p:spPr>
          <a:xfrm>
            <a:off x="839147" y="4389120"/>
            <a:ext cx="9235878" cy="2296179"/>
          </a:xfrm>
          <a:prstGeom prst="rect">
            <a:avLst/>
          </a:prstGeom>
        </p:spPr>
      </p:pic>
    </p:spTree>
    <p:extLst>
      <p:ext uri="{BB962C8B-B14F-4D97-AF65-F5344CB8AC3E}">
        <p14:creationId xmlns:p14="http://schemas.microsoft.com/office/powerpoint/2010/main" val="3882748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7FDF-976A-D536-AA3F-95086C2FCC9C}"/>
              </a:ext>
            </a:extLst>
          </p:cNvPr>
          <p:cNvSpPr>
            <a:spLocks noGrp="1"/>
          </p:cNvSpPr>
          <p:nvPr>
            <p:ph type="title"/>
          </p:nvPr>
        </p:nvSpPr>
        <p:spPr/>
        <p:txBody>
          <a:bodyPr/>
          <a:lstStyle/>
          <a:p>
            <a:r>
              <a:rPr lang="en-IN" dirty="0"/>
              <a:t>Crop Prediction &amp; Results</a:t>
            </a:r>
          </a:p>
        </p:txBody>
      </p:sp>
      <p:sp>
        <p:nvSpPr>
          <p:cNvPr id="5" name="Slide Number Placeholder 4">
            <a:extLst>
              <a:ext uri="{FF2B5EF4-FFF2-40B4-BE49-F238E27FC236}">
                <a16:creationId xmlns:a16="http://schemas.microsoft.com/office/drawing/2014/main" id="{E8655673-D0F6-A3FF-087E-3ACD3EF2F6B8}"/>
              </a:ext>
            </a:extLst>
          </p:cNvPr>
          <p:cNvSpPr>
            <a:spLocks noGrp="1"/>
          </p:cNvSpPr>
          <p:nvPr>
            <p:ph type="sldNum" sz="quarter" idx="12"/>
          </p:nvPr>
        </p:nvSpPr>
        <p:spPr/>
        <p:txBody>
          <a:bodyPr/>
          <a:lstStyle/>
          <a:p>
            <a:fld id="{A65A5C87-DF58-40C8-B092-1DE63DB4547E}" type="slidenum">
              <a:rPr lang="en-US" smtClean="0"/>
              <a:t>15</a:t>
            </a:fld>
            <a:endParaRPr lang="en-US"/>
          </a:p>
        </p:txBody>
      </p:sp>
      <p:pic>
        <p:nvPicPr>
          <p:cNvPr id="6" name="Picture 5">
            <a:extLst>
              <a:ext uri="{FF2B5EF4-FFF2-40B4-BE49-F238E27FC236}">
                <a16:creationId xmlns:a16="http://schemas.microsoft.com/office/drawing/2014/main" id="{1A99B5B4-552C-9AF6-6AF0-CD1AAC470FA4}"/>
              </a:ext>
            </a:extLst>
          </p:cNvPr>
          <p:cNvPicPr>
            <a:picLocks noChangeAspect="1"/>
          </p:cNvPicPr>
          <p:nvPr/>
        </p:nvPicPr>
        <p:blipFill>
          <a:blip r:embed="rId2"/>
          <a:stretch>
            <a:fillRect/>
          </a:stretch>
        </p:blipFill>
        <p:spPr>
          <a:xfrm>
            <a:off x="218394" y="1447800"/>
            <a:ext cx="9832440" cy="5135880"/>
          </a:xfrm>
          <a:prstGeom prst="rect">
            <a:avLst/>
          </a:prstGeom>
        </p:spPr>
      </p:pic>
    </p:spTree>
    <p:extLst>
      <p:ext uri="{BB962C8B-B14F-4D97-AF65-F5344CB8AC3E}">
        <p14:creationId xmlns:p14="http://schemas.microsoft.com/office/powerpoint/2010/main" val="155511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507ACD-C522-EF73-E71D-AC3AA1769B92}"/>
              </a:ext>
            </a:extLst>
          </p:cNvPr>
          <p:cNvSpPr>
            <a:spLocks noGrp="1"/>
          </p:cNvSpPr>
          <p:nvPr>
            <p:ph type="sldNum" sz="quarter" idx="12"/>
          </p:nvPr>
        </p:nvSpPr>
        <p:spPr/>
        <p:txBody>
          <a:bodyPr/>
          <a:lstStyle/>
          <a:p>
            <a:fld id="{A65A5C87-DF58-40C8-B092-1DE63DB4547E}" type="slidenum">
              <a:rPr lang="en-US" smtClean="0"/>
              <a:t>16</a:t>
            </a:fld>
            <a:endParaRPr lang="en-US"/>
          </a:p>
        </p:txBody>
      </p:sp>
      <p:pic>
        <p:nvPicPr>
          <p:cNvPr id="5" name="Picture 4">
            <a:extLst>
              <a:ext uri="{FF2B5EF4-FFF2-40B4-BE49-F238E27FC236}">
                <a16:creationId xmlns:a16="http://schemas.microsoft.com/office/drawing/2014/main" id="{A6AEA550-EE95-25A3-E281-FBE427E81F41}"/>
              </a:ext>
            </a:extLst>
          </p:cNvPr>
          <p:cNvPicPr>
            <a:picLocks noChangeAspect="1"/>
          </p:cNvPicPr>
          <p:nvPr/>
        </p:nvPicPr>
        <p:blipFill>
          <a:blip r:embed="rId2"/>
          <a:stretch>
            <a:fillRect/>
          </a:stretch>
        </p:blipFill>
        <p:spPr>
          <a:xfrm>
            <a:off x="244172" y="615142"/>
            <a:ext cx="9972021" cy="5386647"/>
          </a:xfrm>
          <a:prstGeom prst="rect">
            <a:avLst/>
          </a:prstGeom>
        </p:spPr>
      </p:pic>
    </p:spTree>
    <p:extLst>
      <p:ext uri="{BB962C8B-B14F-4D97-AF65-F5344CB8AC3E}">
        <p14:creationId xmlns:p14="http://schemas.microsoft.com/office/powerpoint/2010/main" val="3446306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26C36-E512-1192-20BC-D9C7EE576EC9}"/>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75960F1C-C5CD-5213-1172-35E26D6A7E9D}"/>
              </a:ext>
            </a:extLst>
          </p:cNvPr>
          <p:cNvSpPr>
            <a:spLocks noGrp="1"/>
          </p:cNvSpPr>
          <p:nvPr>
            <p:ph idx="1"/>
          </p:nvPr>
        </p:nvSpPr>
        <p:spPr/>
        <p:txBody>
          <a:bodyPr/>
          <a:lstStyle/>
          <a:p>
            <a:pPr marL="0" indent="0" algn="just">
              <a:buNone/>
            </a:pPr>
            <a:r>
              <a:rPr lang="en-US" sz="3200" dirty="0">
                <a:latin typeface="Calibri" panose="020F0502020204030204" pitchFamily="34" charset="0"/>
                <a:ea typeface="Calibri" panose="020F0502020204030204" pitchFamily="34" charset="0"/>
                <a:cs typeface="Calibri" panose="020F0502020204030204" pitchFamily="34" charset="0"/>
              </a:rPr>
              <a:t>The Smart Agriculture System leverages AI and ML to enhance farming practices, promote sustainability, and ensure food security. It bridges the gap between traditional methods and modern technology.</a:t>
            </a:r>
          </a:p>
          <a:p>
            <a:pPr marL="0" indent="0">
              <a:buNone/>
            </a:pPr>
            <a:endParaRPr lang="en-IN" dirty="0"/>
          </a:p>
        </p:txBody>
      </p:sp>
      <p:sp>
        <p:nvSpPr>
          <p:cNvPr id="6" name="Slide Number Placeholder 5">
            <a:extLst>
              <a:ext uri="{FF2B5EF4-FFF2-40B4-BE49-F238E27FC236}">
                <a16:creationId xmlns:a16="http://schemas.microsoft.com/office/drawing/2014/main" id="{A7735335-A135-2DEA-B596-9FEF7A11273F}"/>
              </a:ext>
            </a:extLst>
          </p:cNvPr>
          <p:cNvSpPr>
            <a:spLocks noGrp="1"/>
          </p:cNvSpPr>
          <p:nvPr>
            <p:ph type="sldNum" sz="quarter" idx="12"/>
          </p:nvPr>
        </p:nvSpPr>
        <p:spPr/>
        <p:txBody>
          <a:bodyPr/>
          <a:lstStyle/>
          <a:p>
            <a:fld id="{A65A5C87-DF58-40C8-B092-1DE63DB4547E}" type="slidenum">
              <a:rPr lang="en-US" smtClean="0"/>
              <a:t>17</a:t>
            </a:fld>
            <a:endParaRPr lang="en-US"/>
          </a:p>
        </p:txBody>
      </p:sp>
    </p:spTree>
    <p:extLst>
      <p:ext uri="{BB962C8B-B14F-4D97-AF65-F5344CB8AC3E}">
        <p14:creationId xmlns:p14="http://schemas.microsoft.com/office/powerpoint/2010/main" val="262501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4B431-5570-3A41-B8DC-0857A08DA129}"/>
              </a:ext>
            </a:extLst>
          </p:cNvPr>
          <p:cNvSpPr>
            <a:spLocks noGrp="1"/>
          </p:cNvSpPr>
          <p:nvPr>
            <p:ph type="title"/>
          </p:nvPr>
        </p:nvSpPr>
        <p:spPr/>
        <p:txBody>
          <a:bodyPr>
            <a:normAutofit/>
          </a:bodyPr>
          <a:lstStyle/>
          <a:p>
            <a:r>
              <a:rPr lang="en-US" sz="5400" b="1">
                <a:effectLst/>
                <a:latin typeface="Calibri" panose="020F0502020204030204" pitchFamily="34" charset="0"/>
                <a:ea typeface="Calibri" panose="020F0502020204030204" pitchFamily="34" charset="0"/>
              </a:rPr>
              <a:t>Abstract</a:t>
            </a:r>
            <a:endParaRPr lang="en-IN" sz="5400"/>
          </a:p>
        </p:txBody>
      </p:sp>
      <p:sp>
        <p:nvSpPr>
          <p:cNvPr id="3" name="Content Placeholder 2">
            <a:extLst>
              <a:ext uri="{FF2B5EF4-FFF2-40B4-BE49-F238E27FC236}">
                <a16:creationId xmlns:a16="http://schemas.microsoft.com/office/drawing/2014/main" id="{B681A5E3-555F-9D5B-C1D0-4C937B74558C}"/>
              </a:ext>
            </a:extLst>
          </p:cNvPr>
          <p:cNvSpPr>
            <a:spLocks noGrp="1"/>
          </p:cNvSpPr>
          <p:nvPr>
            <p:ph idx="1"/>
          </p:nvPr>
        </p:nvSpPr>
        <p:spPr>
          <a:xfrm>
            <a:off x="646110" y="1494118"/>
            <a:ext cx="10769375" cy="4911164"/>
          </a:xfrm>
        </p:spPr>
        <p:txBody>
          <a:bodyPr>
            <a:noAutofit/>
          </a:bodyPr>
          <a:lstStyle/>
          <a:p>
            <a:pPr marL="0" indent="0" algn="just">
              <a:buNone/>
            </a:pPr>
            <a:r>
              <a:rPr lang="en-IN" sz="2800" dirty="0">
                <a:effectLst/>
                <a:latin typeface="Calibri" panose="020F0502020204030204" pitchFamily="34" charset="0"/>
                <a:ea typeface="Calibri" panose="020F0502020204030204" pitchFamily="34" charset="0"/>
              </a:rPr>
              <a:t>This comprehensive smart agriculture system integrates advanced AI and machine learning techniques to optimize farming practices. It predicts the most suitable crops based on environmental conditions, recommends appropriate fertilizers, detects crop disease using deep-learning image analysis, and recommends pesticides based on the crop disease. This system aims to enhance agricultural productivity, reduce losses, and promote sustainable farming by empowering farmers with data-driven insights and personalized support.</a:t>
            </a:r>
            <a:endParaRPr lang="en-IN" sz="2800" dirty="0"/>
          </a:p>
        </p:txBody>
      </p:sp>
    </p:spTree>
    <p:extLst>
      <p:ext uri="{BB962C8B-B14F-4D97-AF65-F5344CB8AC3E}">
        <p14:creationId xmlns:p14="http://schemas.microsoft.com/office/powerpoint/2010/main" val="108412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1FF3-ED07-D161-7360-DB0E8C10E10A}"/>
              </a:ext>
            </a:extLst>
          </p:cNvPr>
          <p:cNvSpPr>
            <a:spLocks noGrp="1"/>
          </p:cNvSpPr>
          <p:nvPr>
            <p:ph type="title"/>
          </p:nvPr>
        </p:nvSpPr>
        <p:spPr/>
        <p:txBody>
          <a:bodyPr>
            <a:normAutofit/>
          </a:bodyPr>
          <a:lstStyle/>
          <a:p>
            <a:r>
              <a:rPr lang="en-US" sz="5400" b="1">
                <a:effectLst/>
                <a:latin typeface="Calibri" panose="020F0502020204030204" pitchFamily="34" charset="0"/>
                <a:ea typeface="Calibri" panose="020F0502020204030204" pitchFamily="34" charset="0"/>
              </a:rPr>
              <a:t>Introduction</a:t>
            </a:r>
            <a:endParaRPr lang="en-IN" sz="5400"/>
          </a:p>
        </p:txBody>
      </p:sp>
      <p:sp>
        <p:nvSpPr>
          <p:cNvPr id="4" name="Rectangle 1">
            <a:extLst>
              <a:ext uri="{FF2B5EF4-FFF2-40B4-BE49-F238E27FC236}">
                <a16:creationId xmlns:a16="http://schemas.microsoft.com/office/drawing/2014/main" id="{E1211EF9-A0EA-8880-C3ED-FE53AC5609E5}"/>
              </a:ext>
            </a:extLst>
          </p:cNvPr>
          <p:cNvSpPr>
            <a:spLocks noGrp="1" noChangeArrowheads="1"/>
          </p:cNvSpPr>
          <p:nvPr>
            <p:ph idx="1"/>
          </p:nvPr>
        </p:nvSpPr>
        <p:spPr bwMode="auto">
          <a:xfrm>
            <a:off x="646111" y="1709510"/>
            <a:ext cx="1093520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en-US" sz="2800" dirty="0"/>
              <a:t>Agriculture is vital for global food security but faces challenges like unpredictable environmental conditions, improper crop selection, and diseases. Traditional methods are insufficient, necessitating AI-driven solutions to ensure sustainability.</a:t>
            </a:r>
          </a:p>
        </p:txBody>
      </p:sp>
    </p:spTree>
    <p:extLst>
      <p:ext uri="{BB962C8B-B14F-4D97-AF65-F5344CB8AC3E}">
        <p14:creationId xmlns:p14="http://schemas.microsoft.com/office/powerpoint/2010/main" val="133180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89595-B3C0-6D95-C685-CFDF7D733444}"/>
              </a:ext>
            </a:extLst>
          </p:cNvPr>
          <p:cNvSpPr>
            <a:spLocks noGrp="1"/>
          </p:cNvSpPr>
          <p:nvPr>
            <p:ph type="title"/>
          </p:nvPr>
        </p:nvSpPr>
        <p:spPr/>
        <p:txBody>
          <a:bodyPr/>
          <a:lstStyle/>
          <a:p>
            <a:r>
              <a:rPr lang="en-IN" b="1">
                <a:latin typeface="+mn-lt"/>
              </a:rPr>
              <a:t>Literature Review</a:t>
            </a:r>
          </a:p>
        </p:txBody>
      </p:sp>
      <p:sp>
        <p:nvSpPr>
          <p:cNvPr id="3" name="Content Placeholder 2">
            <a:extLst>
              <a:ext uri="{FF2B5EF4-FFF2-40B4-BE49-F238E27FC236}">
                <a16:creationId xmlns:a16="http://schemas.microsoft.com/office/drawing/2014/main" id="{60298812-6C3E-BC34-0F7F-ABBFC256829B}"/>
              </a:ext>
            </a:extLst>
          </p:cNvPr>
          <p:cNvSpPr>
            <a:spLocks noGrp="1"/>
          </p:cNvSpPr>
          <p:nvPr>
            <p:ph idx="1"/>
          </p:nvPr>
        </p:nvSpPr>
        <p:spPr>
          <a:xfrm>
            <a:off x="646111" y="1288925"/>
            <a:ext cx="10276114" cy="4280150"/>
          </a:xfrm>
        </p:spPr>
        <p:txBody>
          <a:bodyPr vert="horz" lIns="91440" tIns="45720" rIns="91440" bIns="45720" rtlCol="0" anchor="t">
            <a:normAutofit fontScale="25000" lnSpcReduction="20000"/>
          </a:bodyPr>
          <a:lstStyle/>
          <a:p>
            <a:pPr marL="514350" indent="-514350" algn="just">
              <a:buClr>
                <a:schemeClr val="tx1"/>
              </a:buClr>
              <a:buFont typeface="+mj-lt"/>
              <a:buAutoNum type="arabicPeriod"/>
            </a:pPr>
            <a:r>
              <a:rPr lang="en-IN" sz="6400" b="1" dirty="0">
                <a:latin typeface="Calibri" panose="020F0502020204030204" pitchFamily="34" charset="0"/>
                <a:ea typeface="Calibri" panose="020F0502020204030204" pitchFamily="34" charset="0"/>
                <a:cs typeface="Calibri" panose="020F0502020204030204" pitchFamily="34" charset="0"/>
              </a:rPr>
              <a:t>Patel et al. (2015): AI for crop recommendation</a:t>
            </a:r>
            <a:r>
              <a:rPr lang="en-IN" sz="6400" dirty="0">
                <a:latin typeface="Calibri" panose="020F0502020204030204" pitchFamily="34" charset="0"/>
                <a:ea typeface="Calibri" panose="020F0502020204030204" pitchFamily="34" charset="0"/>
                <a:cs typeface="Calibri" panose="020F0502020204030204" pitchFamily="34" charset="0"/>
              </a:rPr>
              <a:t>. Patel and colleagues developed a machine learning-based crop recommendation system that predicts the best crops to grow based on soil pH, rainfall, temperature, and crop yield data. Their study highlights how AI can optimize crop selection, reduce risks, and boost agricultural productivity.</a:t>
            </a:r>
            <a:endParaRPr lang="en-US" sz="6400" dirty="0">
              <a:latin typeface="Calibri" panose="020F0502020204030204" pitchFamily="34" charset="0"/>
              <a:ea typeface="Calibri" panose="020F0502020204030204" pitchFamily="34" charset="0"/>
              <a:cs typeface="Calibri" panose="020F0502020204030204" pitchFamily="34" charset="0"/>
            </a:endParaRPr>
          </a:p>
          <a:p>
            <a:pPr marL="514350" indent="-514350" algn="just">
              <a:buClr>
                <a:schemeClr val="tx1"/>
              </a:buClr>
              <a:buFont typeface="+mj-lt"/>
              <a:buAutoNum type="arabicPeriod"/>
            </a:pPr>
            <a:endParaRPr lang="en-IN" sz="6400" dirty="0">
              <a:latin typeface="Calibri" panose="020F0502020204030204" pitchFamily="34" charset="0"/>
              <a:ea typeface="Calibri" panose="020F0502020204030204" pitchFamily="34" charset="0"/>
              <a:cs typeface="Calibri" panose="020F0502020204030204" pitchFamily="34" charset="0"/>
            </a:endParaRPr>
          </a:p>
          <a:p>
            <a:pPr marL="514350" indent="-514350" algn="just">
              <a:buClr>
                <a:schemeClr val="tx1"/>
              </a:buClr>
              <a:buFont typeface="+mj-lt"/>
              <a:buAutoNum type="arabicPeriod"/>
            </a:pPr>
            <a:r>
              <a:rPr lang="en-IN" sz="6400" b="1" dirty="0">
                <a:latin typeface="Calibri" panose="020F0502020204030204" pitchFamily="34" charset="0"/>
                <a:ea typeface="Calibri" panose="020F0502020204030204" pitchFamily="34" charset="0"/>
                <a:cs typeface="Calibri" panose="020F0502020204030204" pitchFamily="34" charset="0"/>
              </a:rPr>
              <a:t>Mohanty et al. (2016): Deep learning for disease detection</a:t>
            </a:r>
            <a:r>
              <a:rPr lang="en-IN" sz="6400" dirty="0">
                <a:latin typeface="Calibri" panose="020F0502020204030204" pitchFamily="34" charset="0"/>
                <a:ea typeface="Calibri" panose="020F0502020204030204" pitchFamily="34" charset="0"/>
                <a:cs typeface="Calibri" panose="020F0502020204030204" pitchFamily="34" charset="0"/>
              </a:rPr>
              <a:t>. Patel and colleagues developed a machine learning-based crop recommendation system that predicts the best crops to grow based on soil pH, rainfall, temperature, and crop yield data. Their study highlights how AI can optimize crop selection, reduce risks, and boost agricultural productivity.</a:t>
            </a:r>
          </a:p>
          <a:p>
            <a:pPr marL="514350" indent="-514350" algn="just">
              <a:buClr>
                <a:schemeClr val="tx1"/>
              </a:buClr>
              <a:buFont typeface="+mj-lt"/>
              <a:buAutoNum type="arabicPeriod"/>
            </a:pPr>
            <a:endParaRPr lang="en-IN" sz="6400" dirty="0">
              <a:latin typeface="Calibri" panose="020F0502020204030204" pitchFamily="34" charset="0"/>
              <a:ea typeface="Calibri" panose="020F0502020204030204" pitchFamily="34" charset="0"/>
              <a:cs typeface="Calibri" panose="020F0502020204030204" pitchFamily="34" charset="0"/>
            </a:endParaRPr>
          </a:p>
          <a:p>
            <a:pPr marL="514350" indent="-514350" algn="just">
              <a:buClr>
                <a:schemeClr val="tx1"/>
              </a:buClr>
              <a:buFont typeface="+mj-lt"/>
              <a:buAutoNum type="arabicPeriod"/>
            </a:pPr>
            <a:r>
              <a:rPr lang="en-IN" sz="6400" b="1" dirty="0">
                <a:latin typeface="Calibri" panose="020F0502020204030204" pitchFamily="34" charset="0"/>
                <a:ea typeface="Calibri" panose="020F0502020204030204" pitchFamily="34" charset="0"/>
                <a:cs typeface="Calibri" panose="020F0502020204030204" pitchFamily="34" charset="0"/>
              </a:rPr>
              <a:t>Priya &amp; Rajesh (2017): IoT-based fertilizer recommendation.  </a:t>
            </a:r>
            <a:r>
              <a:rPr lang="en-IN" sz="6400" dirty="0">
                <a:latin typeface="Calibri" panose="020F0502020204030204" pitchFamily="34" charset="0"/>
                <a:ea typeface="Calibri" panose="020F0502020204030204" pitchFamily="34" charset="0"/>
                <a:cs typeface="Calibri" panose="020F0502020204030204" pitchFamily="34" charset="0"/>
              </a:rPr>
              <a:t>Priya and Rajesh created a system combining IoT sensors and AI to recommend fertilizers based on real-time soil data like moisture, nutrients, and temperature. Their work promotes precise, sustainable fertilizer use, reducing waste and environmental harm.</a:t>
            </a:r>
          </a:p>
          <a:p>
            <a:pPr marL="514350" indent="-514350" algn="just">
              <a:buClr>
                <a:schemeClr val="tx1"/>
              </a:buClr>
              <a:buFont typeface="+mj-lt"/>
              <a:buAutoNum type="arabicPeriod"/>
            </a:pPr>
            <a:endParaRPr lang="en-IN" sz="6400" b="1" dirty="0">
              <a:latin typeface="Calibri" panose="020F0502020204030204" pitchFamily="34" charset="0"/>
              <a:ea typeface="Calibri" panose="020F0502020204030204" pitchFamily="34" charset="0"/>
              <a:cs typeface="Calibri" panose="020F0502020204030204" pitchFamily="34" charset="0"/>
            </a:endParaRPr>
          </a:p>
          <a:p>
            <a:pPr marL="514350" indent="-514350" algn="just">
              <a:buClr>
                <a:schemeClr val="tx1"/>
              </a:buClr>
              <a:buFont typeface="+mj-lt"/>
              <a:buAutoNum type="arabicPeriod"/>
            </a:pPr>
            <a:r>
              <a:rPr lang="en-IN" sz="6400" b="1" dirty="0" err="1">
                <a:latin typeface="Calibri" panose="020F0502020204030204" pitchFamily="34" charset="0"/>
                <a:ea typeface="Calibri" panose="020F0502020204030204" pitchFamily="34" charset="0"/>
                <a:cs typeface="Calibri" panose="020F0502020204030204" pitchFamily="34" charset="0"/>
              </a:rPr>
              <a:t>Kamilaris</a:t>
            </a:r>
            <a:r>
              <a:rPr lang="en-IN" sz="6400" b="1" dirty="0">
                <a:latin typeface="Calibri" panose="020F0502020204030204" pitchFamily="34" charset="0"/>
                <a:ea typeface="Calibri" panose="020F0502020204030204" pitchFamily="34" charset="0"/>
                <a:cs typeface="Calibri" panose="020F0502020204030204" pitchFamily="34" charset="0"/>
              </a:rPr>
              <a:t> &amp; </a:t>
            </a:r>
            <a:r>
              <a:rPr lang="en-IN" sz="6400" b="1" dirty="0" err="1">
                <a:latin typeface="Calibri" panose="020F0502020204030204" pitchFamily="34" charset="0"/>
                <a:ea typeface="Calibri" panose="020F0502020204030204" pitchFamily="34" charset="0"/>
                <a:cs typeface="Calibri" panose="020F0502020204030204" pitchFamily="34" charset="0"/>
              </a:rPr>
              <a:t>Prenafeta-Boldú</a:t>
            </a:r>
            <a:r>
              <a:rPr lang="en-IN" sz="6400" b="1" dirty="0">
                <a:latin typeface="Calibri" panose="020F0502020204030204" pitchFamily="34" charset="0"/>
                <a:ea typeface="Calibri" panose="020F0502020204030204" pitchFamily="34" charset="0"/>
                <a:cs typeface="Calibri" panose="020F0502020204030204" pitchFamily="34" charset="0"/>
              </a:rPr>
              <a:t> (2018): AI applications in agriculture.  </a:t>
            </a:r>
            <a:r>
              <a:rPr lang="en-IN" sz="6400" dirty="0" err="1">
                <a:latin typeface="Calibri" panose="020F0502020204030204" pitchFamily="34" charset="0"/>
                <a:ea typeface="Calibri" panose="020F0502020204030204" pitchFamily="34" charset="0"/>
                <a:cs typeface="Calibri" panose="020F0502020204030204" pitchFamily="34" charset="0"/>
              </a:rPr>
              <a:t>Kamilaris</a:t>
            </a:r>
            <a:r>
              <a:rPr lang="en-IN" sz="6400" dirty="0">
                <a:latin typeface="Calibri" panose="020F0502020204030204" pitchFamily="34" charset="0"/>
                <a:ea typeface="Calibri" panose="020F0502020204030204" pitchFamily="34" charset="0"/>
                <a:cs typeface="Calibri" panose="020F0502020204030204" pitchFamily="34" charset="0"/>
              </a:rPr>
              <a:t> and </a:t>
            </a:r>
            <a:r>
              <a:rPr lang="en-IN" sz="6400" dirty="0" err="1">
                <a:latin typeface="Calibri" panose="020F0502020204030204" pitchFamily="34" charset="0"/>
                <a:ea typeface="Calibri" panose="020F0502020204030204" pitchFamily="34" charset="0"/>
                <a:cs typeface="Calibri" panose="020F0502020204030204" pitchFamily="34" charset="0"/>
              </a:rPr>
              <a:t>Prenafeta-Boldú</a:t>
            </a:r>
            <a:r>
              <a:rPr lang="en-IN" sz="6400" dirty="0">
                <a:latin typeface="Calibri" panose="020F0502020204030204" pitchFamily="34" charset="0"/>
                <a:ea typeface="Calibri" panose="020F0502020204030204" pitchFamily="34" charset="0"/>
                <a:cs typeface="Calibri" panose="020F0502020204030204" pitchFamily="34" charset="0"/>
              </a:rPr>
              <a:t> reviewed AI applications in agriculture, such as crop prediction, disease detection, irrigation management, and yield estimation. Their work highlights the growing role of AI in tackling global agricultural challenges.</a:t>
            </a:r>
          </a:p>
          <a:p>
            <a:pPr marL="514350" indent="-514350" algn="just">
              <a:buClr>
                <a:schemeClr val="tx1"/>
              </a:buClr>
              <a:buFont typeface="+mj-lt"/>
              <a:buAutoNum type="arabicPeriod"/>
            </a:pPr>
            <a:endParaRPr lang="en-IN" sz="6400" b="1" dirty="0">
              <a:latin typeface="Calibri" panose="020F0502020204030204" pitchFamily="34" charset="0"/>
              <a:ea typeface="Calibri" panose="020F0502020204030204" pitchFamily="34" charset="0"/>
              <a:cs typeface="Calibri" panose="020F0502020204030204" pitchFamily="34" charset="0"/>
            </a:endParaRPr>
          </a:p>
          <a:p>
            <a:pPr marL="514350" indent="-514350" algn="just">
              <a:buClr>
                <a:schemeClr val="tx1"/>
              </a:buClr>
              <a:buFont typeface="+mj-lt"/>
              <a:buAutoNum type="arabicPeriod"/>
            </a:pPr>
            <a:r>
              <a:rPr lang="en-IN" sz="6400" b="1" dirty="0">
                <a:latin typeface="Calibri" panose="020F0502020204030204" pitchFamily="34" charset="0"/>
                <a:ea typeface="Calibri" panose="020F0502020204030204" pitchFamily="34" charset="0"/>
                <a:cs typeface="Calibri" panose="020F0502020204030204" pitchFamily="34" charset="0"/>
              </a:rPr>
              <a:t> Sharma et al. (2020): AI for precision agriculture.   </a:t>
            </a:r>
            <a:r>
              <a:rPr lang="en-IN" sz="6400" dirty="0">
                <a:latin typeface="Calibri" panose="020F0502020204030204" pitchFamily="34" charset="0"/>
                <a:ea typeface="Calibri" panose="020F0502020204030204" pitchFamily="34" charset="0"/>
                <a:cs typeface="Calibri" panose="020F0502020204030204" pitchFamily="34" charset="0"/>
              </a:rPr>
              <a:t>Sharma and colleagues developed a smart farming framework using AI and machine learning for precision agriculture. Their system integrates crop prediction, disease detection, and pest management using sensor and remote imagery data, demonstrating AI's potential to enhance farming and sustainability.</a:t>
            </a:r>
          </a:p>
          <a:p>
            <a:pPr marL="457200" indent="-457200">
              <a:buClr>
                <a:schemeClr val="tx1"/>
              </a:buClr>
              <a:buFont typeface="+mj-lt"/>
              <a:buAutoNum type="arabicPeriod"/>
            </a:pPr>
            <a:endParaRPr lang="en-IN" sz="6400"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169315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A76E-719D-337F-5F7A-AE50A8156DE9}"/>
              </a:ext>
            </a:extLst>
          </p:cNvPr>
          <p:cNvSpPr>
            <a:spLocks noGrp="1"/>
          </p:cNvSpPr>
          <p:nvPr>
            <p:ph type="title"/>
          </p:nvPr>
        </p:nvSpPr>
        <p:spPr/>
        <p:txBody>
          <a:bodyPr/>
          <a:lstStyle/>
          <a:p>
            <a:r>
              <a:rPr lang="en-IN" b="1">
                <a:latin typeface="Calibri" panose="020F0502020204030204" pitchFamily="34" charset="0"/>
                <a:ea typeface="Calibri" panose="020F0502020204030204" pitchFamily="34" charset="0"/>
                <a:cs typeface="Calibri" panose="020F0502020204030204" pitchFamily="34" charset="0"/>
              </a:rPr>
              <a:t>Problem Definition</a:t>
            </a:r>
          </a:p>
        </p:txBody>
      </p:sp>
      <p:sp>
        <p:nvSpPr>
          <p:cNvPr id="3" name="Content Placeholder 2">
            <a:extLst>
              <a:ext uri="{FF2B5EF4-FFF2-40B4-BE49-F238E27FC236}">
                <a16:creationId xmlns:a16="http://schemas.microsoft.com/office/drawing/2014/main" id="{A6164666-7263-C674-7626-2984D1565A37}"/>
              </a:ext>
            </a:extLst>
          </p:cNvPr>
          <p:cNvSpPr>
            <a:spLocks noGrp="1"/>
          </p:cNvSpPr>
          <p:nvPr>
            <p:ph idx="1"/>
          </p:nvPr>
        </p:nvSpPr>
        <p:spPr/>
        <p:txBody>
          <a:bodyPr>
            <a:normAutofit/>
          </a:bodyPr>
          <a:lstStyle/>
          <a:p>
            <a:pPr marL="0" indent="0" algn="just">
              <a:buNone/>
            </a:pPr>
            <a:r>
              <a:rPr lang="en-US" sz="2800" dirty="0">
                <a:latin typeface="Calibri" panose="020F0502020204030204" pitchFamily="34" charset="0"/>
                <a:ea typeface="Calibri" panose="020F0502020204030204" pitchFamily="34" charset="0"/>
                <a:cs typeface="Calibri" panose="020F0502020204030204" pitchFamily="34" charset="0"/>
              </a:rPr>
              <a:t>The agricultural sector faces challenges such as poor crop selection, unscientific fertilizer use, disease detection issues, pesticide mismanagement, and reliance on intuition. Integrating AI and ML can optimize crop selection, fertilizer application, disease identification, and pesticide usage by providing data-driven, real-time analytics. This empowers farmers to make informed decisions, promotes sustainable farming practices, ensures better resource utilization, and ultimately increases productivity.</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0929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DBDA4-25D4-678C-1A5F-FEBC54BEF661}"/>
              </a:ext>
            </a:extLst>
          </p:cNvPr>
          <p:cNvSpPr>
            <a:spLocks noGrp="1"/>
          </p:cNvSpPr>
          <p:nvPr>
            <p:ph type="title"/>
          </p:nvPr>
        </p:nvSpPr>
        <p:spPr/>
        <p:txBody>
          <a:bodyPr/>
          <a:lstStyle/>
          <a:p>
            <a:r>
              <a:rPr lang="en-IN" b="1">
                <a:latin typeface="Calibri" panose="020F0502020204030204" pitchFamily="34" charset="0"/>
                <a:ea typeface="Calibri" panose="020F0502020204030204" pitchFamily="34" charset="0"/>
                <a:cs typeface="Calibri" panose="020F0502020204030204" pitchFamily="34" charset="0"/>
              </a:rPr>
              <a:t>Proposed System</a:t>
            </a:r>
          </a:p>
        </p:txBody>
      </p:sp>
      <p:sp>
        <p:nvSpPr>
          <p:cNvPr id="3" name="Content Placeholder 2">
            <a:extLst>
              <a:ext uri="{FF2B5EF4-FFF2-40B4-BE49-F238E27FC236}">
                <a16:creationId xmlns:a16="http://schemas.microsoft.com/office/drawing/2014/main" id="{F6318947-2452-0D05-9548-6D5997FDE5C8}"/>
              </a:ext>
            </a:extLst>
          </p:cNvPr>
          <p:cNvSpPr>
            <a:spLocks noGrp="1"/>
          </p:cNvSpPr>
          <p:nvPr>
            <p:ph idx="1"/>
          </p:nvPr>
        </p:nvSpPr>
        <p:spPr/>
        <p:txBody>
          <a:bodyPr>
            <a:normAutofit/>
          </a:bodyPr>
          <a:lstStyle/>
          <a:p>
            <a:pPr marL="0" indent="0" algn="just">
              <a:buNone/>
            </a:pPr>
            <a:r>
              <a:rPr lang="en-US" sz="2800" dirty="0"/>
              <a:t>Our Smart Agriculture Solution uses AI and ML for optimal farming. The system recommends suitable crops, precise fertilizers, identifies crop diseases, and provides eco-friendly pesticide suggestions through a web-based platform, giving farmers actionable insights for better productivity, efficiency, and sustainability.</a:t>
            </a:r>
            <a:endParaRPr lang="en-IN" sz="2800" dirty="0"/>
          </a:p>
        </p:txBody>
      </p:sp>
    </p:spTree>
    <p:extLst>
      <p:ext uri="{BB962C8B-B14F-4D97-AF65-F5344CB8AC3E}">
        <p14:creationId xmlns:p14="http://schemas.microsoft.com/office/powerpoint/2010/main" val="205695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AECE-EBD4-8AF7-D49F-E2449E9F7119}"/>
              </a:ext>
            </a:extLst>
          </p:cNvPr>
          <p:cNvSpPr>
            <a:spLocks noGrp="1"/>
          </p:cNvSpPr>
          <p:nvPr>
            <p:ph type="title"/>
          </p:nvPr>
        </p:nvSpPr>
        <p:spPr/>
        <p:txBody>
          <a:bodyPr/>
          <a:lstStyle/>
          <a:p>
            <a:r>
              <a:rPr lang="en-IN" b="1">
                <a:latin typeface="Calibri" panose="020F0502020204030204" pitchFamily="34" charset="0"/>
                <a:ea typeface="Calibri" panose="020F0502020204030204" pitchFamily="34" charset="0"/>
                <a:cs typeface="Calibri" panose="020F0502020204030204" pitchFamily="34" charset="0"/>
              </a:rPr>
              <a:t>System Architecture</a:t>
            </a:r>
          </a:p>
        </p:txBody>
      </p:sp>
      <p:pic>
        <p:nvPicPr>
          <p:cNvPr id="4" name="Content Placeholder 3">
            <a:extLst>
              <a:ext uri="{FF2B5EF4-FFF2-40B4-BE49-F238E27FC236}">
                <a16:creationId xmlns:a16="http://schemas.microsoft.com/office/drawing/2014/main" id="{4A0DE977-334B-6DD1-D6AF-C3B9A6378B2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24369"/>
          <a:stretch/>
        </p:blipFill>
        <p:spPr bwMode="auto">
          <a:xfrm>
            <a:off x="1412240" y="1412240"/>
            <a:ext cx="8341360" cy="523239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4248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1AB9-F647-04D0-2FDB-8CD1549F0714}"/>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System Implementation</a:t>
            </a:r>
          </a:p>
        </p:txBody>
      </p:sp>
      <p:sp>
        <p:nvSpPr>
          <p:cNvPr id="3" name="Content Placeholder 2">
            <a:extLst>
              <a:ext uri="{FF2B5EF4-FFF2-40B4-BE49-F238E27FC236}">
                <a16:creationId xmlns:a16="http://schemas.microsoft.com/office/drawing/2014/main" id="{3CD32034-89DA-CE62-B381-61F476F1C266}"/>
              </a:ext>
            </a:extLst>
          </p:cNvPr>
          <p:cNvSpPr>
            <a:spLocks noGrp="1"/>
          </p:cNvSpPr>
          <p:nvPr>
            <p:ph idx="1"/>
          </p:nvPr>
        </p:nvSpPr>
        <p:spPr/>
        <p:txBody>
          <a:bodyPr/>
          <a:lstStyle/>
          <a:p>
            <a:pPr>
              <a:buClr>
                <a:schemeClr val="tx1"/>
              </a:buClr>
            </a:pPr>
            <a:r>
              <a:rPr lang="en-US" sz="2800" dirty="0"/>
              <a:t>Data collection and preprocessing</a:t>
            </a:r>
          </a:p>
          <a:p>
            <a:pPr>
              <a:buClr>
                <a:schemeClr val="tx1"/>
              </a:buClr>
            </a:pPr>
            <a:r>
              <a:rPr lang="en-US" sz="2800" dirty="0"/>
              <a:t>Crop prediction using environmental data</a:t>
            </a:r>
          </a:p>
          <a:p>
            <a:pPr>
              <a:buClr>
                <a:schemeClr val="tx1"/>
              </a:buClr>
            </a:pPr>
            <a:r>
              <a:rPr lang="en-US" sz="2800" dirty="0"/>
              <a:t>Disease detection with CNN models</a:t>
            </a:r>
          </a:p>
          <a:p>
            <a:pPr>
              <a:buClr>
                <a:schemeClr val="tx1"/>
              </a:buClr>
            </a:pPr>
            <a:r>
              <a:rPr lang="en-US" sz="2800" dirty="0"/>
              <a:t>Real-time recommendations via a web-based platform</a:t>
            </a:r>
          </a:p>
          <a:p>
            <a:endParaRPr lang="en-IN" dirty="0"/>
          </a:p>
        </p:txBody>
      </p:sp>
    </p:spTree>
    <p:extLst>
      <p:ext uri="{BB962C8B-B14F-4D97-AF65-F5344CB8AC3E}">
        <p14:creationId xmlns:p14="http://schemas.microsoft.com/office/powerpoint/2010/main" val="81189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04F88-86B1-3BB5-0896-E149D23A4950}"/>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System Requirements</a:t>
            </a:r>
          </a:p>
        </p:txBody>
      </p:sp>
      <p:sp>
        <p:nvSpPr>
          <p:cNvPr id="3" name="Content Placeholder 2">
            <a:extLst>
              <a:ext uri="{FF2B5EF4-FFF2-40B4-BE49-F238E27FC236}">
                <a16:creationId xmlns:a16="http://schemas.microsoft.com/office/drawing/2014/main" id="{C8D35246-2CC5-E772-69DA-6BC1ED6C7890}"/>
              </a:ext>
            </a:extLst>
          </p:cNvPr>
          <p:cNvSpPr>
            <a:spLocks noGrp="1"/>
          </p:cNvSpPr>
          <p:nvPr>
            <p:ph idx="1"/>
          </p:nvPr>
        </p:nvSpPr>
        <p:spPr>
          <a:xfrm>
            <a:off x="1115568" y="2478024"/>
            <a:ext cx="4711918" cy="3694176"/>
          </a:xfrm>
        </p:spPr>
        <p:txBody>
          <a:bodyPr/>
          <a:lstStyle/>
          <a:p>
            <a:pPr marL="0" indent="0" algn="just">
              <a:lnSpc>
                <a:spcPct val="100000"/>
              </a:lnSpc>
              <a:spcAft>
                <a:spcPts val="800"/>
              </a:spcAft>
              <a:buNone/>
              <a:tabLst>
                <a:tab pos="5314950" algn="l"/>
              </a:tabLst>
            </a:pPr>
            <a:r>
              <a:rPr lang="en-IN" sz="2400" b="1" i="1" kern="100" dirty="0">
                <a:effectLst/>
                <a:latin typeface="Calibri" panose="020F0502020204030204" pitchFamily="34" charset="0"/>
                <a:ea typeface="Calibri" panose="020F0502020204030204" pitchFamily="34" charset="0"/>
                <a:cs typeface="Calibri" panose="020F0502020204030204" pitchFamily="34" charset="0"/>
              </a:rPr>
              <a:t>Hardware Requirements: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spcAft>
                <a:spcPts val="800"/>
              </a:spcAft>
              <a:buClr>
                <a:schemeClr val="tx1"/>
              </a:buClr>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Processor</a:t>
            </a:r>
            <a:r>
              <a:rPr lang="en-IN" sz="2400" kern="100" dirty="0">
                <a:latin typeface="Calibri" panose="020F0502020204030204" pitchFamily="34" charset="0"/>
                <a:ea typeface="Calibri" panose="020F0502020204030204" pitchFamily="34" charset="0"/>
                <a:cs typeface="Calibri" panose="020F0502020204030204" pitchFamily="34" charset="0"/>
              </a:rPr>
              <a:t> </a:t>
            </a:r>
            <a:r>
              <a:rPr lang="en-IN" sz="2400" kern="100" dirty="0">
                <a:effectLst/>
                <a:latin typeface="Calibri" panose="020F0502020204030204" pitchFamily="34" charset="0"/>
                <a:ea typeface="Calibri" panose="020F0502020204030204" pitchFamily="34" charset="0"/>
                <a:cs typeface="Calibri" panose="020F0502020204030204" pitchFamily="34" charset="0"/>
              </a:rPr>
              <a:t>: </a:t>
            </a:r>
            <a:r>
              <a:rPr lang="en-IN" kern="100" dirty="0">
                <a:effectLst/>
                <a:latin typeface="Calibri" panose="020F0502020204030204" pitchFamily="34" charset="0"/>
                <a:ea typeface="Calibri" panose="020F0502020204030204" pitchFamily="34" charset="0"/>
                <a:cs typeface="Calibri" panose="020F0502020204030204" pitchFamily="34" charset="0"/>
              </a:rPr>
              <a:t>Intel Core i</a:t>
            </a:r>
            <a:r>
              <a:rPr lang="en-IN" kern="100" dirty="0">
                <a:latin typeface="Calibri" panose="020F0502020204030204" pitchFamily="34" charset="0"/>
                <a:ea typeface="Calibri" panose="020F0502020204030204" pitchFamily="34" charset="0"/>
                <a:cs typeface="Calibri" panose="020F0502020204030204" pitchFamily="34" charset="0"/>
              </a:rPr>
              <a:t>5/i7</a:t>
            </a:r>
            <a:r>
              <a:rPr lang="en-IN" sz="2000" dirty="0"/>
              <a:t> or AMD </a:t>
            </a:r>
            <a:r>
              <a:rPr lang="en-IN" sz="2000" dirty="0" err="1"/>
              <a:t>Ryzen</a:t>
            </a:r>
            <a:r>
              <a:rPr lang="en-IN" sz="2000" dirty="0"/>
              <a:t> 5/7</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buClr>
                <a:schemeClr val="tx1"/>
              </a:buClr>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Ram</a:t>
            </a:r>
            <a:r>
              <a:rPr lang="en-IN" sz="2400" kern="100" dirty="0">
                <a:latin typeface="Calibri" panose="020F0502020204030204" pitchFamily="34" charset="0"/>
                <a:ea typeface="Calibri" panose="020F0502020204030204" pitchFamily="34" charset="0"/>
                <a:cs typeface="Calibri" panose="020F0502020204030204" pitchFamily="34" charset="0"/>
              </a:rPr>
              <a:t> </a:t>
            </a:r>
            <a:r>
              <a:rPr lang="en-IN" sz="2400" kern="100" dirty="0">
                <a:effectLst/>
                <a:latin typeface="Calibri" panose="020F0502020204030204" pitchFamily="34" charset="0"/>
                <a:ea typeface="Calibri" panose="020F0502020204030204" pitchFamily="34" charset="0"/>
                <a:cs typeface="Calibri" panose="020F0502020204030204" pitchFamily="34" charset="0"/>
              </a:rPr>
              <a:t>: Min 4 GB</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Aft>
                <a:spcPts val="800"/>
              </a:spcAft>
              <a:buClr>
                <a:schemeClr val="tx1"/>
              </a:buClr>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Hard Disk</a:t>
            </a:r>
            <a:r>
              <a:rPr lang="en-IN" sz="2400" kern="100" dirty="0">
                <a:latin typeface="Calibri" panose="020F0502020204030204" pitchFamily="34" charset="0"/>
                <a:ea typeface="Calibri" panose="020F0502020204030204" pitchFamily="34" charset="0"/>
                <a:cs typeface="Calibri" panose="020F0502020204030204" pitchFamily="34" charset="0"/>
              </a:rPr>
              <a:t> </a:t>
            </a:r>
            <a:r>
              <a:rPr lang="en-IN" sz="2400" kern="100" dirty="0">
                <a:effectLst/>
                <a:latin typeface="Calibri" panose="020F0502020204030204" pitchFamily="34" charset="0"/>
                <a:ea typeface="Calibri" panose="020F0502020204030204" pitchFamily="34" charset="0"/>
                <a:cs typeface="Calibri" panose="020F0502020204030204" pitchFamily="34" charset="0"/>
              </a:rPr>
              <a:t>: Min </a:t>
            </a:r>
            <a:r>
              <a:rPr lang="en-IN" sz="2400" kern="100" dirty="0">
                <a:latin typeface="Calibri" panose="020F0502020204030204" pitchFamily="34" charset="0"/>
                <a:ea typeface="Calibri" panose="020F0502020204030204" pitchFamily="34" charset="0"/>
                <a:cs typeface="Calibri" panose="020F0502020204030204" pitchFamily="34" charset="0"/>
              </a:rPr>
              <a:t>50 </a:t>
            </a:r>
            <a:r>
              <a:rPr lang="en-IN" sz="2400" kern="100" dirty="0" err="1">
                <a:latin typeface="Calibri" panose="020F0502020204030204" pitchFamily="34" charset="0"/>
                <a:ea typeface="Calibri" panose="020F0502020204030204" pitchFamily="34" charset="0"/>
                <a:cs typeface="Calibri" panose="020F0502020204030204" pitchFamily="34" charset="0"/>
              </a:rPr>
              <a:t>gb</a:t>
            </a:r>
            <a:r>
              <a:rPr lang="en-IN" sz="2400" kern="100" dirty="0">
                <a:latin typeface="Calibri" panose="020F0502020204030204" pitchFamily="34" charset="0"/>
                <a:ea typeface="Calibri" panose="020F0502020204030204" pitchFamily="34" charset="0"/>
                <a:cs typeface="Calibri" panose="020F0502020204030204" pitchFamily="34" charset="0"/>
              </a:rPr>
              <a:t> of free </a:t>
            </a:r>
            <a:r>
              <a:rPr lang="en-IN" sz="2400" kern="100" dirty="0" err="1">
                <a:latin typeface="Calibri" panose="020F0502020204030204" pitchFamily="34" charset="0"/>
                <a:ea typeface="Calibri" panose="020F0502020204030204" pitchFamily="34" charset="0"/>
                <a:cs typeface="Calibri" panose="020F0502020204030204" pitchFamily="34" charset="0"/>
              </a:rPr>
              <a:t>ssd</a:t>
            </a:r>
            <a:r>
              <a:rPr lang="en-IN" sz="2400" kern="100" dirty="0">
                <a:latin typeface="Calibri" panose="020F0502020204030204" pitchFamily="34" charset="0"/>
                <a:ea typeface="Calibri" panose="020F0502020204030204" pitchFamily="34" charset="0"/>
                <a:cs typeface="Calibri" panose="020F0502020204030204" pitchFamily="34" charset="0"/>
              </a:rPr>
              <a:t> space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TextBox 3">
            <a:extLst>
              <a:ext uri="{FF2B5EF4-FFF2-40B4-BE49-F238E27FC236}">
                <a16:creationId xmlns:a16="http://schemas.microsoft.com/office/drawing/2014/main" id="{DE5374F7-FBB5-EAEB-2F2C-6EA2B54B9083}"/>
              </a:ext>
            </a:extLst>
          </p:cNvPr>
          <p:cNvSpPr txBox="1"/>
          <p:nvPr/>
        </p:nvSpPr>
        <p:spPr>
          <a:xfrm>
            <a:off x="5827486" y="2365828"/>
            <a:ext cx="5878285" cy="3293209"/>
          </a:xfrm>
          <a:prstGeom prst="rect">
            <a:avLst/>
          </a:prstGeom>
          <a:noFill/>
        </p:spPr>
        <p:txBody>
          <a:bodyPr wrap="square" rtlCol="0">
            <a:spAutoFit/>
          </a:bodyPr>
          <a:lstStyle/>
          <a:p>
            <a:pPr algn="just">
              <a:spcAft>
                <a:spcPts val="800"/>
              </a:spcAft>
            </a:pPr>
            <a:r>
              <a:rPr lang="en-IN" sz="2400" b="1" i="1" kern="100" dirty="0">
                <a:effectLst/>
                <a:latin typeface="Calibri" panose="020F0502020204030204" pitchFamily="34" charset="0"/>
                <a:ea typeface="Calibri" panose="020F0502020204030204" pitchFamily="34" charset="0"/>
                <a:cs typeface="Calibri" panose="020F0502020204030204" pitchFamily="34" charset="0"/>
              </a:rPr>
              <a:t>Software Requirements: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Aft>
                <a:spcPts val="800"/>
              </a:spcAft>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Operating System : Windows </a:t>
            </a:r>
            <a:r>
              <a:rPr lang="en-IN" sz="2400" kern="100" dirty="0">
                <a:latin typeface="Calibri" panose="020F0502020204030204" pitchFamily="34" charset="0"/>
                <a:ea typeface="Calibri" panose="020F0502020204030204" pitchFamily="34" charset="0"/>
                <a:cs typeface="Calibri" panose="020F0502020204030204" pitchFamily="34" charset="0"/>
              </a:rPr>
              <a:t>10/11</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Aft>
                <a:spcPts val="800"/>
              </a:spcAft>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Technology : Python 3.8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Aft>
                <a:spcPts val="800"/>
              </a:spcAft>
              <a:buFont typeface="Arial" panose="020B0604020202020204" pitchFamily="34" charset="0"/>
              <a:buChar char="•"/>
            </a:pPr>
            <a:r>
              <a:rPr lang="en-IN" sz="2400" kern="100" dirty="0">
                <a:effectLst/>
                <a:latin typeface="Calibri" panose="020F0502020204030204" pitchFamily="34" charset="0"/>
                <a:ea typeface="Calibri" panose="020F0502020204030204" pitchFamily="34" charset="0"/>
                <a:cs typeface="Calibri" panose="020F0502020204030204" pitchFamily="34" charset="0"/>
              </a:rPr>
              <a:t>Front-end Technology</a:t>
            </a:r>
            <a:r>
              <a:rPr lang="en-IN" sz="2400" kern="100" dirty="0">
                <a:latin typeface="Calibri" panose="020F0502020204030204" pitchFamily="34" charset="0"/>
                <a:ea typeface="Calibri" panose="020F0502020204030204" pitchFamily="34" charset="0"/>
                <a:cs typeface="Calibri" panose="020F0502020204030204" pitchFamily="34" charset="0"/>
              </a:rPr>
              <a:t> </a:t>
            </a:r>
            <a:r>
              <a:rPr lang="en-IN" sz="2400" kern="100" dirty="0">
                <a:effectLst/>
                <a:latin typeface="Calibri" panose="020F0502020204030204" pitchFamily="34" charset="0"/>
                <a:ea typeface="Calibri" panose="020F0502020204030204" pitchFamily="34" charset="0"/>
                <a:cs typeface="Calibri" panose="020F0502020204030204" pitchFamily="34" charset="0"/>
              </a:rPr>
              <a:t>: HTML, CSS, JS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Aft>
                <a:spcPts val="800"/>
              </a:spcAft>
              <a:buFont typeface="Arial" panose="020B0604020202020204" pitchFamily="34" charset="0"/>
              <a:buChar char="•"/>
            </a:pPr>
            <a:r>
              <a:rPr lang="en-IN"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Back-end Technology</a:t>
            </a:r>
            <a:r>
              <a:rPr lang="en-IN" sz="2400" kern="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MySQL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spcAft>
                <a:spcPts val="800"/>
              </a:spcAft>
              <a:buFont typeface="Arial" panose="020B0604020202020204" pitchFamily="34" charset="0"/>
              <a:buChar char="•"/>
            </a:pPr>
            <a:r>
              <a:rPr lang="en-IN" sz="2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Code Development Tool : PyCharm IDE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dirty="0">
                <a:solidFill>
                  <a:srgbClr val="000000"/>
                </a:solidFill>
                <a:effectLst/>
                <a:latin typeface="Calibri" panose="020F0502020204030204" pitchFamily="34" charset="0"/>
                <a:ea typeface="Calibri" panose="020F0502020204030204" pitchFamily="34" charset="0"/>
              </a:rPr>
              <a:t>Web framework : Flask</a:t>
            </a:r>
            <a:endParaRPr lang="en-IN" sz="2400" dirty="0"/>
          </a:p>
        </p:txBody>
      </p:sp>
    </p:spTree>
    <p:extLst>
      <p:ext uri="{BB962C8B-B14F-4D97-AF65-F5344CB8AC3E}">
        <p14:creationId xmlns:p14="http://schemas.microsoft.com/office/powerpoint/2010/main" val="22458599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38</TotalTime>
  <Words>705</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vt:lpstr>
      <vt:lpstr>CROPOPTIMA : AI-DRIVEN CROP SUITABILITY, HEALTH MONITORING, AND RESOURCE OPTIMIZATION SYSTEM</vt:lpstr>
      <vt:lpstr>Abstract</vt:lpstr>
      <vt:lpstr>Introduction</vt:lpstr>
      <vt:lpstr>Literature Review</vt:lpstr>
      <vt:lpstr>Problem Definition</vt:lpstr>
      <vt:lpstr>Proposed System</vt:lpstr>
      <vt:lpstr>System Architecture</vt:lpstr>
      <vt:lpstr>System Implementation</vt:lpstr>
      <vt:lpstr>System Requirements</vt:lpstr>
      <vt:lpstr>Crop Detection Models Evaluations</vt:lpstr>
      <vt:lpstr>Crop Detection Models Evaluations</vt:lpstr>
      <vt:lpstr>Crop Disease Evaluations</vt:lpstr>
      <vt:lpstr>Crop Disease Detection &amp; Results</vt:lpstr>
      <vt:lpstr>PowerPoint Presentation</vt:lpstr>
      <vt:lpstr>Crop Prediction &amp; Results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Hemantha Rayudu Kavali</dc:creator>
  <cp:lastModifiedBy>Kedarnadh Reddy Padala</cp:lastModifiedBy>
  <cp:revision>6</cp:revision>
  <dcterms:created xsi:type="dcterms:W3CDTF">2025-01-24T16:44:12Z</dcterms:created>
  <dcterms:modified xsi:type="dcterms:W3CDTF">2025-04-27T09:18:08Z</dcterms:modified>
</cp:coreProperties>
</file>