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shwaracs21@outlook.com" initials="e" lastIdx="1" clrIdx="0">
    <p:extLst>
      <p:ext uri="{19B8F6BF-5375-455C-9EA6-DF929625EA0E}">
        <p15:presenceInfo xmlns:p15="http://schemas.microsoft.com/office/powerpoint/2012/main" userId="bbfecf450e7b9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56" autoAdjust="0"/>
    <p:restoredTop sz="94660"/>
  </p:normalViewPr>
  <p:slideViewPr>
    <p:cSldViewPr snapToGrid="0">
      <p:cViewPr varScale="1">
        <p:scale>
          <a:sx n="38" d="100"/>
          <a:sy n="38" d="100"/>
        </p:scale>
        <p:origin x="6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February 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D4AEF59-F28E-467C-9EA3-92D1CFAD475A}" type="slidenum">
              <a:rPr lang="en-US" smtClean="0"/>
              <a:t>‹#›</a:t>
            </a:fld>
            <a:endParaRPr lang="en-US"/>
          </a:p>
        </p:txBody>
      </p:sp>
    </p:spTree>
    <p:extLst>
      <p:ext uri="{BB962C8B-B14F-4D97-AF65-F5344CB8AC3E}">
        <p14:creationId xmlns:p14="http://schemas.microsoft.com/office/powerpoint/2010/main" val="310778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February 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5420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February 9,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79131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February 9, 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1984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77962CB-39AD-45A9-800F-54DAB53D6021}" type="datetime4">
              <a:rPr lang="en-US" smtClean="0"/>
              <a:t>February 9, 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D4AEF59-F28E-467C-9EA3-92D1CFAD475A}" type="slidenum">
              <a:rPr lang="en-US" smtClean="0"/>
              <a:t>‹#›</a:t>
            </a:fld>
            <a:endParaRPr lang="en-US"/>
          </a:p>
        </p:txBody>
      </p:sp>
    </p:spTree>
    <p:extLst>
      <p:ext uri="{BB962C8B-B14F-4D97-AF65-F5344CB8AC3E}">
        <p14:creationId xmlns:p14="http://schemas.microsoft.com/office/powerpoint/2010/main" val="2349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February 9, 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31363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February 9,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5306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February 9,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35218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February 9,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5747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February 9, 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80935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February 9, 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1619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3960BD-7AC1-4217-9611-AAA56D3EE38F}" type="datetime4">
              <a:rPr lang="en-US" smtClean="0"/>
              <a:pPr/>
              <a:t>February 9, 2021</a:t>
            </a:fld>
            <a:endParaRPr lang="en-US" dirty="0">
              <a:latin typeface="+mn-lt"/>
            </a:endParaRP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latin typeface="+mn-lt"/>
            </a:endParaRP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4437655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B0AB4-A4F8-48C8-93FE-1D96A9C3477A}"/>
              </a:ext>
            </a:extLst>
          </p:cNvPr>
          <p:cNvSpPr>
            <a:spLocks noGrp="1"/>
          </p:cNvSpPr>
          <p:nvPr>
            <p:ph type="title"/>
          </p:nvPr>
        </p:nvSpPr>
        <p:spPr>
          <a:xfrm>
            <a:off x="1050879" y="1295400"/>
            <a:ext cx="9471243" cy="1828409"/>
          </a:xfrm>
        </p:spPr>
        <p:txBody>
          <a:bodyPr>
            <a:normAutofit fontScale="90000"/>
          </a:bodyPr>
          <a:lstStyle/>
          <a:p>
            <a:r>
              <a:rPr lang="en-US" dirty="0">
                <a:latin typeface="Rockwell Extra Bold" panose="02060903040505020403" pitchFamily="18" charset="0"/>
              </a:rPr>
              <a:t>Smart system design</a:t>
            </a:r>
            <a:br>
              <a:rPr lang="en-US" dirty="0">
                <a:latin typeface="Rockwell Extra Bold" panose="02060903040505020403" pitchFamily="18" charset="0"/>
              </a:rPr>
            </a:br>
            <a:r>
              <a:rPr lang="en-US" dirty="0">
                <a:latin typeface="Rockwell Extra Bold" panose="02060903040505020403" pitchFamily="18" charset="0"/>
              </a:rPr>
              <a:t>        course project</a:t>
            </a:r>
            <a:br>
              <a:rPr lang="en-US" dirty="0">
                <a:latin typeface="Rockwell Extra Bold" panose="02060903040505020403" pitchFamily="18" charset="0"/>
              </a:rPr>
            </a:br>
            <a:br>
              <a:rPr lang="en-US" dirty="0">
                <a:latin typeface="Rockwell Extra Bold" panose="02060903040505020403" pitchFamily="18" charset="0"/>
              </a:rPr>
            </a:br>
            <a:br>
              <a:rPr lang="en-US" sz="2000" dirty="0">
                <a:latin typeface="+mn-lt"/>
              </a:rPr>
            </a:br>
            <a:r>
              <a:rPr lang="en-US" sz="2000" dirty="0">
                <a:latin typeface="+mn-lt"/>
              </a:rPr>
              <a:t> </a:t>
            </a:r>
            <a:br>
              <a:rPr lang="en-US" dirty="0">
                <a:latin typeface="Rockwell Extra Bold" panose="02060903040505020403" pitchFamily="18" charset="0"/>
              </a:rPr>
            </a:br>
            <a:endParaRPr lang="en-US" sz="2400" dirty="0">
              <a:latin typeface="+mn-lt"/>
            </a:endParaRPr>
          </a:p>
        </p:txBody>
      </p:sp>
      <p:sp>
        <p:nvSpPr>
          <p:cNvPr id="3" name="Content Placeholder 2">
            <a:extLst>
              <a:ext uri="{FF2B5EF4-FFF2-40B4-BE49-F238E27FC236}">
                <a16:creationId xmlns:a16="http://schemas.microsoft.com/office/drawing/2014/main" id="{E5FBF7BA-4171-4448-8D98-5D1BC7504312}"/>
              </a:ext>
            </a:extLst>
          </p:cNvPr>
          <p:cNvSpPr>
            <a:spLocks noGrp="1"/>
          </p:cNvSpPr>
          <p:nvPr>
            <p:ph idx="1"/>
          </p:nvPr>
        </p:nvSpPr>
        <p:spPr>
          <a:xfrm>
            <a:off x="1050879" y="3918857"/>
            <a:ext cx="9810604" cy="2335520"/>
          </a:xfrm>
        </p:spPr>
        <p:txBody>
          <a:bodyPr>
            <a:normAutofit fontScale="92500" lnSpcReduction="10000"/>
          </a:bodyPr>
          <a:lstStyle/>
          <a:p>
            <a:pPr algn="just"/>
            <a:r>
              <a:rPr lang="en-US" sz="2800" dirty="0"/>
              <a:t>KEDHARESHWAR RAO        :Roll </a:t>
            </a:r>
            <a:r>
              <a:rPr lang="en-US" sz="2800" dirty="0" err="1"/>
              <a:t>n.o</a:t>
            </a:r>
            <a:r>
              <a:rPr lang="en-US" sz="2800" dirty="0"/>
              <a:t>  2005A41149</a:t>
            </a:r>
          </a:p>
          <a:p>
            <a:pPr algn="just"/>
            <a:r>
              <a:rPr lang="en-US" sz="2800" dirty="0"/>
              <a:t>VENKATESHWARLU             :Roll </a:t>
            </a:r>
            <a:r>
              <a:rPr lang="en-US" sz="2800" dirty="0" err="1"/>
              <a:t>n.o</a:t>
            </a:r>
            <a:r>
              <a:rPr lang="en-US" sz="2800" dirty="0"/>
              <a:t>  2003A51269</a:t>
            </a:r>
          </a:p>
          <a:p>
            <a:pPr algn="just"/>
            <a:r>
              <a:rPr lang="en-US" sz="2600" dirty="0"/>
              <a:t>THUMATI VISHNU VARDHAN </a:t>
            </a:r>
            <a:r>
              <a:rPr lang="en-US" sz="2800" dirty="0"/>
              <a:t>:Roll </a:t>
            </a:r>
            <a:r>
              <a:rPr lang="en-US" sz="2800" dirty="0" err="1"/>
              <a:t>n.o</a:t>
            </a:r>
            <a:r>
              <a:rPr lang="en-US" sz="2800" dirty="0"/>
              <a:t>  2003A51238</a:t>
            </a:r>
          </a:p>
          <a:p>
            <a:pPr algn="just"/>
            <a:r>
              <a:rPr lang="en-US" sz="2800" dirty="0"/>
              <a:t>AKULA AKSHITHA                 :Roll </a:t>
            </a:r>
            <a:r>
              <a:rPr lang="en-US" sz="2800" dirty="0" err="1"/>
              <a:t>n.o</a:t>
            </a:r>
            <a:r>
              <a:rPr lang="en-US" sz="2800" dirty="0"/>
              <a:t>  2003A51157</a:t>
            </a:r>
          </a:p>
          <a:p>
            <a:pPr algn="just"/>
            <a:r>
              <a:rPr lang="en-US" sz="2800" dirty="0"/>
              <a:t>GADDAM PRUDHVI RAJ      :Roll </a:t>
            </a:r>
            <a:r>
              <a:rPr lang="en-US" sz="2800" dirty="0" err="1"/>
              <a:t>n.o</a:t>
            </a:r>
            <a:r>
              <a:rPr lang="en-US" sz="2800" dirty="0"/>
              <a:t>  2005A42015</a:t>
            </a:r>
          </a:p>
        </p:txBody>
      </p:sp>
      <p:sp>
        <p:nvSpPr>
          <p:cNvPr id="4" name="TextBox 3">
            <a:extLst>
              <a:ext uri="{FF2B5EF4-FFF2-40B4-BE49-F238E27FC236}">
                <a16:creationId xmlns:a16="http://schemas.microsoft.com/office/drawing/2014/main" id="{D98E954F-D9EF-431F-BB07-802437C371C9}"/>
              </a:ext>
            </a:extLst>
          </p:cNvPr>
          <p:cNvSpPr txBox="1"/>
          <p:nvPr/>
        </p:nvSpPr>
        <p:spPr>
          <a:xfrm>
            <a:off x="4961924" y="3364860"/>
            <a:ext cx="3385751" cy="369332"/>
          </a:xfrm>
          <a:prstGeom prst="rect">
            <a:avLst/>
          </a:prstGeom>
          <a:noFill/>
        </p:spPr>
        <p:txBody>
          <a:bodyPr wrap="square" rtlCol="0">
            <a:spAutoFit/>
          </a:bodyPr>
          <a:lstStyle/>
          <a:p>
            <a:r>
              <a:rPr lang="en-US" dirty="0">
                <a:latin typeface="Rockwell" panose="02060603020205020403" pitchFamily="18" charset="0"/>
              </a:rPr>
              <a:t>GROUP N.O- 14</a:t>
            </a:r>
          </a:p>
        </p:txBody>
      </p:sp>
      <p:pic>
        <p:nvPicPr>
          <p:cNvPr id="5" name="Picture 4">
            <a:extLst>
              <a:ext uri="{FF2B5EF4-FFF2-40B4-BE49-F238E27FC236}">
                <a16:creationId xmlns:a16="http://schemas.microsoft.com/office/drawing/2014/main" id="{35E19AA5-A079-44C0-9780-C80C394202F4}"/>
              </a:ext>
            </a:extLst>
          </p:cNvPr>
          <p:cNvPicPr>
            <a:picLocks noChangeAspect="1"/>
          </p:cNvPicPr>
          <p:nvPr/>
        </p:nvPicPr>
        <p:blipFill>
          <a:blip r:embed="rId2"/>
          <a:stretch>
            <a:fillRect/>
          </a:stretch>
        </p:blipFill>
        <p:spPr>
          <a:xfrm>
            <a:off x="9871121" y="360530"/>
            <a:ext cx="1485900" cy="1485900"/>
          </a:xfrm>
          <a:prstGeom prst="rect">
            <a:avLst/>
          </a:prstGeom>
        </p:spPr>
      </p:pic>
      <p:sp>
        <p:nvSpPr>
          <p:cNvPr id="6" name="TextBox 5">
            <a:extLst>
              <a:ext uri="{FF2B5EF4-FFF2-40B4-BE49-F238E27FC236}">
                <a16:creationId xmlns:a16="http://schemas.microsoft.com/office/drawing/2014/main" id="{948CBA1A-2813-4E1B-8116-40C89C6FAA37}"/>
              </a:ext>
            </a:extLst>
          </p:cNvPr>
          <p:cNvSpPr txBox="1"/>
          <p:nvPr/>
        </p:nvSpPr>
        <p:spPr>
          <a:xfrm>
            <a:off x="2019867" y="2426556"/>
            <a:ext cx="8406027" cy="646331"/>
          </a:xfrm>
          <a:prstGeom prst="rect">
            <a:avLst/>
          </a:prstGeom>
          <a:noFill/>
        </p:spPr>
        <p:txBody>
          <a:bodyPr wrap="square" rtlCol="0">
            <a:spAutoFit/>
          </a:bodyPr>
          <a:lstStyle/>
          <a:p>
            <a:r>
              <a:rPr lang="en-US" sz="3600" dirty="0">
                <a:solidFill>
                  <a:srgbClr val="C00000"/>
                </a:solidFill>
                <a:latin typeface="Lucida Handwriting" panose="03010101010101010101" pitchFamily="66" charset="0"/>
              </a:rPr>
              <a:t>LANDMINE &amp; IED DETECTION</a:t>
            </a:r>
          </a:p>
        </p:txBody>
      </p:sp>
    </p:spTree>
    <p:extLst>
      <p:ext uri="{BB962C8B-B14F-4D97-AF65-F5344CB8AC3E}">
        <p14:creationId xmlns:p14="http://schemas.microsoft.com/office/powerpoint/2010/main" val="257916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8710E-1883-435E-A9FC-0C3A90DFB662}"/>
              </a:ext>
            </a:extLst>
          </p:cNvPr>
          <p:cNvSpPr txBox="1"/>
          <p:nvPr/>
        </p:nvSpPr>
        <p:spPr>
          <a:xfrm>
            <a:off x="6120996" y="861775"/>
            <a:ext cx="5886684" cy="3000821"/>
          </a:xfrm>
          <a:prstGeom prst="rect">
            <a:avLst/>
          </a:prstGeom>
          <a:noFill/>
        </p:spPr>
        <p:txBody>
          <a:bodyPr wrap="square">
            <a:spAutoFit/>
          </a:bodyPr>
          <a:lstStyle/>
          <a:p>
            <a:r>
              <a:rPr lang="en-US" sz="2100" b="0" i="0" dirty="0">
                <a:solidFill>
                  <a:srgbClr val="1C1B1C"/>
                </a:solidFill>
                <a:effectLst/>
                <a:latin typeface="Calibri Light" panose="020F0302020204030204" pitchFamily="34" charset="0"/>
                <a:cs typeface="Calibri Light" panose="020F0302020204030204" pitchFamily="34" charset="0"/>
              </a:rPr>
              <a:t>One person is killed by a landmine every 15 minutes. 26,000 people a year become landmine victims. </a:t>
            </a:r>
            <a:endParaRPr lang="en-US" sz="2100" dirty="0">
              <a:latin typeface="Calibri Light" panose="020F0302020204030204" pitchFamily="34" charset="0"/>
              <a:cs typeface="Calibri Light" panose="020F0302020204030204" pitchFamily="34" charset="0"/>
            </a:endParaRPr>
          </a:p>
          <a:p>
            <a:r>
              <a:rPr lang="en-US" sz="2100" dirty="0">
                <a:latin typeface="Calibri Light" panose="020F0302020204030204" pitchFamily="34" charset="0"/>
                <a:cs typeface="Calibri Light" panose="020F0302020204030204" pitchFamily="34" charset="0"/>
              </a:rPr>
              <a:t>     </a:t>
            </a:r>
          </a:p>
          <a:p>
            <a:r>
              <a:rPr lang="en-US" sz="2100" dirty="0">
                <a:latin typeface="Calibri Light" panose="020F0302020204030204" pitchFamily="34" charset="0"/>
                <a:cs typeface="Calibri Light" panose="020F0302020204030204" pitchFamily="34" charset="0"/>
              </a:rPr>
              <a:t>      5,554 mine casualties took place in 2019. 80% of them are civilians – children representing 43% of the civilian casualties. Still 61 countries and areas around the world are contaminated by landmines and thousands of people continue living with a this daily threat of losing their life or limb.</a:t>
            </a:r>
          </a:p>
        </p:txBody>
      </p:sp>
      <p:pic>
        <p:nvPicPr>
          <p:cNvPr id="7" name="Picture 6">
            <a:extLst>
              <a:ext uri="{FF2B5EF4-FFF2-40B4-BE49-F238E27FC236}">
                <a16:creationId xmlns:a16="http://schemas.microsoft.com/office/drawing/2014/main" id="{CD3E4861-C0BE-44FB-B983-0E9048EC2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20" y="861774"/>
            <a:ext cx="5886684" cy="3865653"/>
          </a:xfrm>
          <a:prstGeom prst="rect">
            <a:avLst/>
          </a:prstGeom>
        </p:spPr>
      </p:pic>
      <p:sp>
        <p:nvSpPr>
          <p:cNvPr id="6" name="TextBox 5">
            <a:extLst>
              <a:ext uri="{FF2B5EF4-FFF2-40B4-BE49-F238E27FC236}">
                <a16:creationId xmlns:a16="http://schemas.microsoft.com/office/drawing/2014/main" id="{D8AD005E-1CD1-4D57-9E28-6551E4F00995}"/>
              </a:ext>
            </a:extLst>
          </p:cNvPr>
          <p:cNvSpPr txBox="1"/>
          <p:nvPr/>
        </p:nvSpPr>
        <p:spPr>
          <a:xfrm>
            <a:off x="278550" y="5122481"/>
            <a:ext cx="11584908" cy="2031325"/>
          </a:xfrm>
          <a:prstGeom prst="rect">
            <a:avLst/>
          </a:prstGeom>
          <a:noFill/>
        </p:spPr>
        <p:txBody>
          <a:bodyPr wrap="square" rtlCol="0">
            <a:spAutoFit/>
          </a:bodyPr>
          <a:lstStyle/>
          <a:p>
            <a:r>
              <a:rPr lang="en-US" sz="2400" dirty="0">
                <a:latin typeface="Calibri Light" panose="020F0302020204030204" pitchFamily="34" charset="0"/>
                <a:cs typeface="Calibri Light" panose="020F0302020204030204" pitchFamily="34" charset="0"/>
              </a:rPr>
              <a:t>Risk is higher for military or defusing squad personnel during terrorist activities that are administered by landmines. So, we should increase using of remotely guided machines which detects the landmines and conveys the location of mine to us which prevents Human loss</a:t>
            </a:r>
          </a:p>
          <a:p>
            <a:endParaRPr lang="en-US" dirty="0"/>
          </a:p>
          <a:p>
            <a:endParaRPr lang="en-US" dirty="0"/>
          </a:p>
          <a:p>
            <a:r>
              <a:rPr lang="en-US" dirty="0"/>
              <a:t>                                                                                                                                                                         </a:t>
            </a:r>
          </a:p>
        </p:txBody>
      </p:sp>
      <p:sp>
        <p:nvSpPr>
          <p:cNvPr id="3" name="TextBox 2">
            <a:extLst>
              <a:ext uri="{FF2B5EF4-FFF2-40B4-BE49-F238E27FC236}">
                <a16:creationId xmlns:a16="http://schemas.microsoft.com/office/drawing/2014/main" id="{1946AC20-FD17-4042-92BF-D3A71C78CDF5}"/>
              </a:ext>
            </a:extLst>
          </p:cNvPr>
          <p:cNvSpPr txBox="1"/>
          <p:nvPr/>
        </p:nvSpPr>
        <p:spPr>
          <a:xfrm>
            <a:off x="3327261" y="0"/>
            <a:ext cx="5537478" cy="861774"/>
          </a:xfrm>
          <a:prstGeom prst="rect">
            <a:avLst/>
          </a:prstGeom>
          <a:noFill/>
        </p:spPr>
        <p:txBody>
          <a:bodyPr wrap="none" rtlCol="0">
            <a:spAutoFit/>
          </a:bodyPr>
          <a:lstStyle/>
          <a:p>
            <a:r>
              <a:rPr lang="en-US" sz="3200" dirty="0">
                <a:solidFill>
                  <a:srgbClr val="002060"/>
                </a:solidFill>
                <a:latin typeface="Calibri" panose="020F0502020204030204" pitchFamily="34" charset="0"/>
                <a:cs typeface="Calibri" panose="020F0502020204030204" pitchFamily="34" charset="0"/>
              </a:rPr>
              <a:t>LANDMINE AND IED DETECTION</a:t>
            </a:r>
          </a:p>
          <a:p>
            <a:endParaRPr lang="en-US" dirty="0"/>
          </a:p>
        </p:txBody>
      </p:sp>
    </p:spTree>
    <p:extLst>
      <p:ext uri="{BB962C8B-B14F-4D97-AF65-F5344CB8AC3E}">
        <p14:creationId xmlns:p14="http://schemas.microsoft.com/office/powerpoint/2010/main" val="142367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7FA95CE-2D87-4A52-BDB1-C17C6F67E60D}"/>
              </a:ext>
            </a:extLst>
          </p:cNvPr>
          <p:cNvSpPr txBox="1"/>
          <p:nvPr/>
        </p:nvSpPr>
        <p:spPr>
          <a:xfrm>
            <a:off x="411206" y="989569"/>
            <a:ext cx="8152026" cy="424731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We can make a landmine detector using </a:t>
            </a:r>
            <a:r>
              <a:rPr lang="en-US" b="0" i="0" dirty="0">
                <a:solidFill>
                  <a:srgbClr val="000000"/>
                </a:solidFill>
                <a:effectLst/>
                <a:latin typeface="Calibri" panose="020F0502020204030204" pitchFamily="34" charset="0"/>
                <a:cs typeface="Calibri" panose="020F0502020204030204" pitchFamily="34" charset="0"/>
              </a:rPr>
              <a:t>Arduino ,copper coil, ,ultrasonic sensor , buzzer. Here really we are making a sensor that identifies the metal which is near to it. </a:t>
            </a:r>
            <a:r>
              <a:rPr lang="en-US" dirty="0">
                <a:solidFill>
                  <a:srgbClr val="000000"/>
                </a:solidFill>
                <a:latin typeface="Calibri" panose="020F0502020204030204" pitchFamily="34" charset="0"/>
                <a:cs typeface="Calibri" panose="020F0502020204030204" pitchFamily="34" charset="0"/>
              </a:rPr>
              <a:t>                              </a:t>
            </a:r>
            <a:endParaRPr lang="en-US" b="0" i="0" dirty="0">
              <a:solidFill>
                <a:srgbClr val="000000"/>
              </a:solidFill>
              <a:effectLst/>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                                                     </a:t>
            </a:r>
            <a:r>
              <a:rPr lang="en-US" b="0" i="0" dirty="0">
                <a:solidFill>
                  <a:srgbClr val="000000"/>
                </a:solidFill>
                <a:effectLst/>
                <a:latin typeface="Calibri" panose="020F0502020204030204" pitchFamily="34" charset="0"/>
                <a:cs typeface="Calibri" panose="020F0502020204030204" pitchFamily="34" charset="0"/>
              </a:rPr>
              <a:t>when  the  device  gets  close  to the  metal  it  detects  the  metal  close  to it  because  of  the  electromagnetic  waves  are transmitted  from  the  copper loop. </a:t>
            </a:r>
          </a:p>
          <a:p>
            <a:r>
              <a:rPr lang="en-US" dirty="0">
                <a:solidFill>
                  <a:srgbClr val="000000"/>
                </a:solidFill>
                <a:latin typeface="Calibri" panose="020F0502020204030204" pitchFamily="34" charset="0"/>
                <a:cs typeface="Calibri" panose="020F0502020204030204" pitchFamily="34" charset="0"/>
              </a:rPr>
              <a:t>               W</a:t>
            </a:r>
            <a:r>
              <a:rPr lang="en-US" b="0" i="0" dirty="0">
                <a:solidFill>
                  <a:srgbClr val="000000"/>
                </a:solidFill>
                <a:effectLst/>
                <a:latin typeface="Calibri" panose="020F0502020204030204" pitchFamily="34" charset="0"/>
                <a:cs typeface="Calibri" panose="020F0502020204030204" pitchFamily="34" charset="0"/>
              </a:rPr>
              <a:t>ith  these  electromagnetic waves,  the  circuit  gives signal  to  the  Arduino.  Arduino  detects   that  it  is  a  metal    or  not    and   sends   the guidance  to  the  signal  and  the  LED  by  the  code. Then  Arduino   also  sends  the  information about address of  landmine  by  sharing  location  from  GPS  helping  to  point  </a:t>
            </a:r>
            <a:r>
              <a:rPr lang="en-US" dirty="0">
                <a:solidFill>
                  <a:srgbClr val="000000"/>
                </a:solidFill>
                <a:latin typeface="Calibri" panose="020F0502020204030204" pitchFamily="34" charset="0"/>
                <a:cs typeface="Calibri" panose="020F0502020204030204" pitchFamily="34" charset="0"/>
              </a:rPr>
              <a:t>and  diffuse  </a:t>
            </a:r>
            <a:r>
              <a:rPr lang="en-US" b="0" i="0" dirty="0">
                <a:solidFill>
                  <a:srgbClr val="000000"/>
                </a:solidFill>
                <a:effectLst/>
                <a:latin typeface="Calibri" panose="020F0502020204030204" pitchFamily="34" charset="0"/>
                <a:cs typeface="Calibri" panose="020F0502020204030204" pitchFamily="34" charset="0"/>
              </a:rPr>
              <a:t>landmine  easily.</a:t>
            </a:r>
          </a:p>
          <a:p>
            <a:r>
              <a:rPr lang="en-US" dirty="0">
                <a:solidFill>
                  <a:srgbClr val="000000"/>
                </a:solidFill>
                <a:latin typeface="Calibri" panose="020F0502020204030204" pitchFamily="34" charset="0"/>
                <a:cs typeface="Calibri" panose="020F0502020204030204" pitchFamily="34" charset="0"/>
              </a:rPr>
              <a:t>                                                    The machine also needs to  detect  the  obstacles  and  move  away  from  it  to Overcome  the  problem  of  </a:t>
            </a:r>
            <a:r>
              <a:rPr lang="en-US" dirty="0" err="1">
                <a:solidFill>
                  <a:srgbClr val="000000"/>
                </a:solidFill>
                <a:latin typeface="Calibri" panose="020F0502020204030204" pitchFamily="34" charset="0"/>
                <a:cs typeface="Calibri" panose="020F0502020204030204" pitchFamily="34" charset="0"/>
              </a:rPr>
              <a:t>stucking</a:t>
            </a:r>
            <a:r>
              <a:rPr lang="en-US" dirty="0">
                <a:solidFill>
                  <a:srgbClr val="000000"/>
                </a:solidFill>
                <a:latin typeface="Calibri" panose="020F0502020204030204" pitchFamily="34" charset="0"/>
                <a:cs typeface="Calibri" panose="020F0502020204030204" pitchFamily="34" charset="0"/>
              </a:rPr>
              <a:t>  up . When  a landmine is  detected  it turns on the  buzzer so  that we can spot  the location of the  machine  and landmine.</a:t>
            </a:r>
            <a:r>
              <a:rPr lang="en-US" b="0" i="0" dirty="0">
                <a:solidFill>
                  <a:srgbClr val="000000"/>
                </a:solidFill>
                <a:effectLst/>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7828ED42-AA8A-4209-A718-115330E892F3}"/>
              </a:ext>
            </a:extLst>
          </p:cNvPr>
          <p:cNvPicPr>
            <a:picLocks noChangeAspect="1"/>
          </p:cNvPicPr>
          <p:nvPr/>
        </p:nvPicPr>
        <p:blipFill rotWithShape="1">
          <a:blip r:embed="rId2"/>
          <a:srcRect l="60697" b="39828"/>
          <a:stretch/>
        </p:blipFill>
        <p:spPr>
          <a:xfrm>
            <a:off x="8847436" y="1621114"/>
            <a:ext cx="3056925" cy="2709522"/>
          </a:xfrm>
          <a:prstGeom prst="rect">
            <a:avLst/>
          </a:prstGeom>
        </p:spPr>
      </p:pic>
    </p:spTree>
    <p:extLst>
      <p:ext uri="{BB962C8B-B14F-4D97-AF65-F5344CB8AC3E}">
        <p14:creationId xmlns:p14="http://schemas.microsoft.com/office/powerpoint/2010/main" val="10003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y online arduino uno r3 microcontroller and starter kit">
            <a:extLst>
              <a:ext uri="{FF2B5EF4-FFF2-40B4-BE49-F238E27FC236}">
                <a16:creationId xmlns:a16="http://schemas.microsoft.com/office/drawing/2014/main" id="{08CEE3D7-889D-4F41-AE6F-735D728D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780" y="73496"/>
            <a:ext cx="2143125" cy="20303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0BA12E9-BF4E-4E01-B53E-DAA5D4049CBC}"/>
              </a:ext>
            </a:extLst>
          </p:cNvPr>
          <p:cNvSpPr txBox="1"/>
          <p:nvPr/>
        </p:nvSpPr>
        <p:spPr>
          <a:xfrm>
            <a:off x="383059" y="605481"/>
            <a:ext cx="2977546" cy="400110"/>
          </a:xfrm>
          <a:prstGeom prst="rect">
            <a:avLst/>
          </a:prstGeom>
          <a:noFill/>
        </p:spPr>
        <p:txBody>
          <a:bodyPr wrap="none" rtlCol="0">
            <a:spAutoFit/>
          </a:bodyPr>
          <a:lstStyle/>
          <a:p>
            <a:r>
              <a:rPr lang="en-US" sz="2000" dirty="0">
                <a:solidFill>
                  <a:srgbClr val="002060"/>
                </a:solidFill>
                <a:latin typeface="Calibri" panose="020F0502020204030204" pitchFamily="34" charset="0"/>
                <a:cs typeface="Calibri" panose="020F0502020204030204" pitchFamily="34" charset="0"/>
              </a:rPr>
              <a:t>REQUIRED COMPONENTS :</a:t>
            </a:r>
          </a:p>
        </p:txBody>
      </p:sp>
      <p:sp>
        <p:nvSpPr>
          <p:cNvPr id="7" name="TextBox 6">
            <a:extLst>
              <a:ext uri="{FF2B5EF4-FFF2-40B4-BE49-F238E27FC236}">
                <a16:creationId xmlns:a16="http://schemas.microsoft.com/office/drawing/2014/main" id="{6E91E269-2C83-4C71-8814-C203B8CBD1CE}"/>
              </a:ext>
            </a:extLst>
          </p:cNvPr>
          <p:cNvSpPr txBox="1"/>
          <p:nvPr/>
        </p:nvSpPr>
        <p:spPr>
          <a:xfrm>
            <a:off x="383059" y="1036912"/>
            <a:ext cx="5239265" cy="3170099"/>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)Arduino uno</a:t>
            </a:r>
          </a:p>
          <a:p>
            <a:r>
              <a:rPr lang="en-US" dirty="0">
                <a:latin typeface="Calibri Light" panose="020F0302020204030204" pitchFamily="34" charset="0"/>
                <a:cs typeface="Calibri Light" panose="020F0302020204030204" pitchFamily="34" charset="0"/>
              </a:rPr>
              <a:t>2)</a:t>
            </a:r>
            <a:r>
              <a:rPr lang="en-US" b="0" i="0" dirty="0">
                <a:solidFill>
                  <a:srgbClr val="555555"/>
                </a:solidFill>
                <a:effectLst/>
                <a:latin typeface="myriad-pro"/>
              </a:rPr>
              <a:t> 10nF capacitor</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3)</a:t>
            </a:r>
            <a:r>
              <a:rPr lang="en-US" b="0" i="0" dirty="0">
                <a:solidFill>
                  <a:srgbClr val="555555"/>
                </a:solidFill>
                <a:effectLst/>
                <a:latin typeface="myriad-pro"/>
              </a:rPr>
              <a:t> 220-ohm resistors</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4)</a:t>
            </a:r>
            <a:r>
              <a:rPr lang="en-US" b="0" i="0" dirty="0">
                <a:solidFill>
                  <a:srgbClr val="555555"/>
                </a:solidFill>
                <a:effectLst/>
                <a:latin typeface="myriad-pro"/>
              </a:rPr>
              <a:t> 220Ohm resistors</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5)</a:t>
            </a:r>
            <a:r>
              <a:rPr lang="en-US" b="0" i="0" dirty="0">
                <a:solidFill>
                  <a:srgbClr val="555555"/>
                </a:solidFill>
                <a:effectLst/>
                <a:latin typeface="myriad-pro"/>
              </a:rPr>
              <a:t> 1kOhm resistor</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6)</a:t>
            </a:r>
            <a:r>
              <a:rPr lang="en-US" b="0" i="0" dirty="0">
                <a:solidFill>
                  <a:srgbClr val="555555"/>
                </a:solidFill>
                <a:effectLst/>
                <a:latin typeface="myriad-pro"/>
              </a:rPr>
              <a:t> ~5 meters of thin electric cable</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7)</a:t>
            </a:r>
            <a:r>
              <a:rPr lang="en-US" b="0" i="0" dirty="0">
                <a:solidFill>
                  <a:srgbClr val="555555"/>
                </a:solidFill>
                <a:effectLst/>
                <a:latin typeface="myriad-pro"/>
              </a:rPr>
              <a:t> Structure to hold the coil</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8) NEO-6M GPS Chip with Antennae</a:t>
            </a:r>
          </a:p>
          <a:p>
            <a:r>
              <a:rPr lang="en-US" dirty="0">
                <a:latin typeface="Calibri Light" panose="020F0302020204030204" pitchFamily="34" charset="0"/>
                <a:cs typeface="Calibri Light" panose="020F0302020204030204" pitchFamily="34" charset="0"/>
              </a:rPr>
              <a:t>     (2.5m Horizontal position accuracy)</a:t>
            </a:r>
          </a:p>
          <a:p>
            <a:r>
              <a:rPr lang="en-US" dirty="0">
                <a:latin typeface="Calibri Light" panose="020F0302020204030204" pitchFamily="34" charset="0"/>
                <a:cs typeface="Calibri Light" panose="020F0302020204030204" pitchFamily="34" charset="0"/>
              </a:rPr>
              <a:t>10)Structure casing with wheels</a:t>
            </a:r>
          </a:p>
          <a:p>
            <a:r>
              <a:rPr lang="en-US" dirty="0">
                <a:latin typeface="Calibri Light" panose="020F0302020204030204" pitchFamily="34" charset="0"/>
                <a:cs typeface="Calibri Light" panose="020F0302020204030204" pitchFamily="34" charset="0"/>
              </a:rPr>
              <a:t>11)DC motors</a:t>
            </a:r>
          </a:p>
        </p:txBody>
      </p:sp>
      <p:pic>
        <p:nvPicPr>
          <p:cNvPr id="1028" name="Picture 4" descr="NEO-6M GPS Module — Maker Portal">
            <a:extLst>
              <a:ext uri="{FF2B5EF4-FFF2-40B4-BE49-F238E27FC236}">
                <a16:creationId xmlns:a16="http://schemas.microsoft.com/office/drawing/2014/main" id="{920CB8EB-7468-4D50-9AD0-2B8E676E2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8909" y="2176255"/>
            <a:ext cx="1865466" cy="12799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Capacitor?">
            <a:extLst>
              <a:ext uri="{FF2B5EF4-FFF2-40B4-BE49-F238E27FC236}">
                <a16:creationId xmlns:a16="http://schemas.microsoft.com/office/drawing/2014/main" id="{2D0B8ECF-F91C-477D-9B9E-2A8AF7AD0C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269" y="4792329"/>
            <a:ext cx="2143125" cy="119220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453CC3E-D2DB-4974-BE40-B4169F72B6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375" y="576544"/>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 Coil Of Copper Wire Isolated On White Background Stock Photo, Picture And  Royalty Free Image. Image 44239672.">
            <a:extLst>
              <a:ext uri="{FF2B5EF4-FFF2-40B4-BE49-F238E27FC236}">
                <a16:creationId xmlns:a16="http://schemas.microsoft.com/office/drawing/2014/main" id="{685E910F-5EBD-4C5F-8001-82D65923E5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2679" y="3200118"/>
            <a:ext cx="18288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A6AF2A74-F641-43F7-AA2B-F553778F72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8953" y="2392313"/>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10C39EE-AFB6-4D16-A9BF-080E11B65D50}"/>
              </a:ext>
            </a:extLst>
          </p:cNvPr>
          <p:cNvPicPr>
            <a:picLocks noChangeAspect="1"/>
          </p:cNvPicPr>
          <p:nvPr/>
        </p:nvPicPr>
        <p:blipFill>
          <a:blip r:embed="rId8"/>
          <a:stretch>
            <a:fillRect/>
          </a:stretch>
        </p:blipFill>
        <p:spPr>
          <a:xfrm>
            <a:off x="4782403" y="4207236"/>
            <a:ext cx="2076450" cy="2076450"/>
          </a:xfrm>
          <a:prstGeom prst="rect">
            <a:avLst/>
          </a:prstGeom>
        </p:spPr>
      </p:pic>
      <p:pic>
        <p:nvPicPr>
          <p:cNvPr id="1050" name="Picture 26" descr="5V DC Motor | Dash India">
            <a:extLst>
              <a:ext uri="{FF2B5EF4-FFF2-40B4-BE49-F238E27FC236}">
                <a16:creationId xmlns:a16="http://schemas.microsoft.com/office/drawing/2014/main" id="{B567B8EC-2037-4C91-A469-DD74EEA56C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72153" y="4345624"/>
            <a:ext cx="17907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0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59E811-B559-41E4-A48A-18903D5FE583}"/>
              </a:ext>
            </a:extLst>
          </p:cNvPr>
          <p:cNvSpPr txBox="1"/>
          <p:nvPr/>
        </p:nvSpPr>
        <p:spPr>
          <a:xfrm>
            <a:off x="431800" y="381000"/>
            <a:ext cx="3892219" cy="584775"/>
          </a:xfrm>
          <a:prstGeom prst="rect">
            <a:avLst/>
          </a:prstGeom>
          <a:noFill/>
        </p:spPr>
        <p:txBody>
          <a:bodyPr wrap="none" rtlCol="0">
            <a:spAutoFit/>
          </a:bodyPr>
          <a:lstStyle/>
          <a:p>
            <a:r>
              <a:rPr lang="en-US" sz="3200" dirty="0">
                <a:solidFill>
                  <a:srgbClr val="002060"/>
                </a:solidFill>
                <a:latin typeface="Calibri" panose="020F0502020204030204" pitchFamily="34" charset="0"/>
                <a:cs typeface="Calibri" panose="020F0502020204030204" pitchFamily="34" charset="0"/>
              </a:rPr>
              <a:t>MARKET AVAILABILITY</a:t>
            </a:r>
          </a:p>
        </p:txBody>
      </p:sp>
      <p:sp>
        <p:nvSpPr>
          <p:cNvPr id="6" name="TextBox 5">
            <a:extLst>
              <a:ext uri="{FF2B5EF4-FFF2-40B4-BE49-F238E27FC236}">
                <a16:creationId xmlns:a16="http://schemas.microsoft.com/office/drawing/2014/main" id="{1938C911-FD00-4ED2-9FD8-C47E197E4D9E}"/>
              </a:ext>
            </a:extLst>
          </p:cNvPr>
          <p:cNvSpPr txBox="1"/>
          <p:nvPr/>
        </p:nvSpPr>
        <p:spPr>
          <a:xfrm>
            <a:off x="617151" y="1212911"/>
            <a:ext cx="5153454" cy="2616101"/>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1</a:t>
            </a:r>
            <a:r>
              <a:rPr lang="en-US" dirty="0">
                <a:latin typeface="Calibri Light" panose="020F0302020204030204" pitchFamily="34" charset="0"/>
                <a:cs typeface="Calibri Light" panose="020F0302020204030204" pitchFamily="34" charset="0"/>
              </a:rPr>
              <a:t>)Arduino – 330 ₹</a:t>
            </a:r>
          </a:p>
          <a:p>
            <a:r>
              <a:rPr lang="en-US" dirty="0">
                <a:latin typeface="Calibri Light" panose="020F0302020204030204" pitchFamily="34" charset="0"/>
                <a:cs typeface="Calibri Light" panose="020F0302020204030204" pitchFamily="34" charset="0"/>
              </a:rPr>
              <a:t>2</a:t>
            </a:r>
            <a:r>
              <a:rPr lang="en-US" dirty="0">
                <a:latin typeface="Calibri" panose="020F0502020204030204" pitchFamily="34" charset="0"/>
                <a:cs typeface="Calibri" panose="020F0502020204030204" pitchFamily="34" charset="0"/>
              </a:rPr>
              <a:t>)</a:t>
            </a:r>
            <a:r>
              <a:rPr lang="en-US" b="0" i="0" dirty="0">
                <a:effectLst/>
                <a:latin typeface="Calibri" panose="020F0502020204030204" pitchFamily="34" charset="0"/>
                <a:cs typeface="Calibri" panose="020F0502020204030204" pitchFamily="34" charset="0"/>
              </a:rPr>
              <a:t> 10nF capacitor - 20 </a:t>
            </a:r>
            <a:r>
              <a:rPr lang="en-US" b="0" i="0" dirty="0">
                <a:solidFill>
                  <a:srgbClr val="555555"/>
                </a:solidFill>
                <a:effectLst/>
                <a:latin typeface="Calibri" panose="020F0502020204030204" pitchFamily="34" charset="0"/>
                <a:cs typeface="Calibri" panose="020F0502020204030204" pitchFamily="34" charset="0"/>
              </a:rPr>
              <a:t>₹</a:t>
            </a:r>
          </a:p>
          <a:p>
            <a:r>
              <a:rPr lang="en-US" dirty="0">
                <a:latin typeface="Calibri Light" panose="020F0302020204030204" pitchFamily="34" charset="0"/>
                <a:cs typeface="Calibri Light" panose="020F0302020204030204" pitchFamily="34" charset="0"/>
              </a:rPr>
              <a:t>3)</a:t>
            </a:r>
            <a:r>
              <a:rPr lang="en-US" b="0" i="0" dirty="0">
                <a:solidFill>
                  <a:srgbClr val="555555"/>
                </a:solidFill>
                <a:effectLst/>
                <a:latin typeface="myriad-pro"/>
              </a:rPr>
              <a:t> </a:t>
            </a:r>
            <a:r>
              <a:rPr lang="en-US" b="0" i="0" dirty="0">
                <a:effectLst/>
                <a:latin typeface="Calibri" panose="020F0502020204030204" pitchFamily="34" charset="0"/>
                <a:cs typeface="Calibri" panose="020F0502020204030204" pitchFamily="34" charset="0"/>
              </a:rPr>
              <a:t>220 ohm </a:t>
            </a:r>
            <a:r>
              <a:rPr lang="en-US" dirty="0">
                <a:latin typeface="Calibri" panose="020F0502020204030204" pitchFamily="34" charset="0"/>
                <a:cs typeface="Calibri" panose="020F0502020204030204" pitchFamily="34" charset="0"/>
              </a:rPr>
              <a:t>Resistors - 20</a:t>
            </a:r>
            <a:r>
              <a:rPr lang="en-US" b="0" i="0"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5)</a:t>
            </a:r>
            <a:r>
              <a:rPr lang="en-US" b="0" i="0" dirty="0">
                <a:effectLst/>
                <a:latin typeface="Calibri" panose="020F0502020204030204" pitchFamily="34" charset="0"/>
                <a:cs typeface="Calibri" panose="020F0502020204030204" pitchFamily="34" charset="0"/>
              </a:rPr>
              <a:t> 1kOhm resistors -  5₹</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7)</a:t>
            </a:r>
            <a:r>
              <a:rPr lang="en-US" b="0" i="0" dirty="0">
                <a:effectLst/>
                <a:latin typeface="Calibri" panose="020F0502020204030204" pitchFamily="34" charset="0"/>
                <a:cs typeface="Calibri" panose="020F0502020204030204" pitchFamily="34" charset="0"/>
              </a:rPr>
              <a:t> Structure to hold the coil  – </a:t>
            </a:r>
            <a:endParaRPr lang="en-US" dirty="0">
              <a:latin typeface="Calibri" panose="020F0502020204030204" pitchFamily="34" charset="0"/>
              <a:cs typeface="Calibri" panose="020F0502020204030204" pitchFamily="34" charset="0"/>
            </a:endParaRPr>
          </a:p>
          <a:p>
            <a:r>
              <a:rPr lang="en-US" dirty="0">
                <a:latin typeface="Calibri Light" panose="020F0302020204030204" pitchFamily="34" charset="0"/>
                <a:cs typeface="Calibri Light" panose="020F0302020204030204" pitchFamily="34" charset="0"/>
              </a:rPr>
              <a:t>8) NEO-6M GPS Chip with Antennae </a:t>
            </a:r>
          </a:p>
          <a:p>
            <a:r>
              <a:rPr lang="en-US" dirty="0">
                <a:latin typeface="Calibri Light" panose="020F0302020204030204" pitchFamily="34" charset="0"/>
                <a:cs typeface="Calibri Light" panose="020F0302020204030204" pitchFamily="34" charset="0"/>
              </a:rPr>
              <a:t>     (2.5m Horizontal position accuracy) 300</a:t>
            </a:r>
            <a:r>
              <a:rPr lang="en-US" b="0" i="0" dirty="0">
                <a:solidFill>
                  <a:srgbClr val="555555"/>
                </a:solidFill>
                <a:effectLst/>
                <a:latin typeface="myriad-pro"/>
              </a:rPr>
              <a:t> ₹</a:t>
            </a:r>
            <a:r>
              <a:rPr lang="en-US" dirty="0">
                <a:latin typeface="Calibri Light" panose="020F0302020204030204" pitchFamily="34" charset="0"/>
                <a:cs typeface="Calibri Light" panose="020F0302020204030204" pitchFamily="34" charset="0"/>
              </a:rPr>
              <a:t> - 400</a:t>
            </a:r>
            <a:r>
              <a:rPr lang="en-US" b="0" i="0" dirty="0">
                <a:solidFill>
                  <a:srgbClr val="555555"/>
                </a:solidFill>
                <a:effectLst/>
                <a:latin typeface="myriad-pro"/>
              </a:rPr>
              <a:t> ₹</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9)Ultrasonic sensors  - 120</a:t>
            </a:r>
            <a:r>
              <a:rPr lang="en-US" b="0" i="0" dirty="0">
                <a:solidFill>
                  <a:srgbClr val="555555"/>
                </a:solidFill>
                <a:effectLst/>
                <a:latin typeface="myriad-pro"/>
              </a:rPr>
              <a:t> ₹</a:t>
            </a:r>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10)Structure casing with wheels  - 350</a:t>
            </a:r>
            <a:r>
              <a:rPr lang="en-US" b="0" i="0" dirty="0">
                <a:solidFill>
                  <a:srgbClr val="555555"/>
                </a:solidFill>
                <a:effectLst/>
                <a:latin typeface="myriad-pro"/>
              </a:rPr>
              <a:t> ₹</a:t>
            </a:r>
            <a:endParaRPr lang="en-US"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B4AFB00D-6E4D-444F-8ABA-F02AF2391014}"/>
              </a:ext>
            </a:extLst>
          </p:cNvPr>
          <p:cNvSpPr txBox="1"/>
          <p:nvPr/>
        </p:nvSpPr>
        <p:spPr>
          <a:xfrm>
            <a:off x="617151" y="4722479"/>
            <a:ext cx="3368486" cy="369332"/>
          </a:xfrm>
          <a:prstGeom prst="rect">
            <a:avLst/>
          </a:prstGeom>
          <a:noFill/>
        </p:spPr>
        <p:txBody>
          <a:bodyPr wrap="none" rtlCol="0">
            <a:spAutoFit/>
          </a:bodyPr>
          <a:lstStyle/>
          <a:p>
            <a:r>
              <a:rPr lang="en-US" dirty="0">
                <a:solidFill>
                  <a:srgbClr val="C00000"/>
                </a:solidFill>
                <a:latin typeface="Calibri" panose="020F0502020204030204" pitchFamily="34" charset="0"/>
                <a:cs typeface="Calibri" panose="020F0502020204030204" pitchFamily="34" charset="0"/>
              </a:rPr>
              <a:t>TOTAL</a:t>
            </a:r>
            <a:r>
              <a:rPr lang="en-US" dirty="0">
                <a:latin typeface="Calibri" panose="020F0502020204030204" pitchFamily="34" charset="0"/>
                <a:cs typeface="Calibri" panose="020F0502020204030204" pitchFamily="34" charset="0"/>
              </a:rPr>
              <a:t> </a:t>
            </a:r>
            <a:r>
              <a:rPr lang="en-US" dirty="0">
                <a:solidFill>
                  <a:srgbClr val="C00000"/>
                </a:solidFill>
                <a:latin typeface="Calibri" panose="020F0502020204030204" pitchFamily="34" charset="0"/>
                <a:cs typeface="Calibri" panose="020F0502020204030204" pitchFamily="34" charset="0"/>
              </a:rPr>
              <a:t>ESTIMATE</a:t>
            </a:r>
            <a:r>
              <a:rPr lang="en-US" dirty="0">
                <a:latin typeface="Calibri" panose="020F0502020204030204" pitchFamily="34" charset="0"/>
                <a:cs typeface="Calibri" panose="020F0502020204030204" pitchFamily="34" charset="0"/>
              </a:rPr>
              <a:t> </a:t>
            </a:r>
            <a:r>
              <a:rPr lang="en-US" dirty="0">
                <a:solidFill>
                  <a:srgbClr val="C0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1400</a:t>
            </a:r>
            <a:r>
              <a:rPr lang="en-US" b="0" i="0" dirty="0">
                <a:effectLst/>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- 1600</a:t>
            </a:r>
            <a:r>
              <a:rPr lang="en-US" b="0" i="0" dirty="0">
                <a:effectLst/>
                <a:latin typeface="Calibri" panose="020F0502020204030204" pitchFamily="34" charset="0"/>
                <a:cs typeface="Calibri" panose="020F0502020204030204" pitchFamily="34" charset="0"/>
              </a:rPr>
              <a:t>₹</a:t>
            </a:r>
            <a:r>
              <a:rPr lang="en-US" dirty="0"/>
              <a:t> </a:t>
            </a:r>
          </a:p>
        </p:txBody>
      </p:sp>
    </p:spTree>
    <p:extLst>
      <p:ext uri="{BB962C8B-B14F-4D97-AF65-F5344CB8AC3E}">
        <p14:creationId xmlns:p14="http://schemas.microsoft.com/office/powerpoint/2010/main" val="2586888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857</TotalTime>
  <Words>498</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Calibri</vt:lpstr>
      <vt:lpstr>Calibri Light</vt:lpstr>
      <vt:lpstr>Lucida Handwriting</vt:lpstr>
      <vt:lpstr>myriad-pro</vt:lpstr>
      <vt:lpstr>Rockwell</vt:lpstr>
      <vt:lpstr>Rockwell Condensed</vt:lpstr>
      <vt:lpstr>Rockwell Extra Bold</vt:lpstr>
      <vt:lpstr>Wingdings</vt:lpstr>
      <vt:lpstr>Wood Type</vt:lpstr>
      <vt:lpstr>Smart system design         course project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  FOR LANDMINE and ied  detection</dc:title>
  <dc:creator>eshwaracs21@outlook.com</dc:creator>
  <cp:lastModifiedBy>eshwaracs21@outlook.com</cp:lastModifiedBy>
  <cp:revision>50</cp:revision>
  <cp:lastPrinted>2021-01-31T14:29:38Z</cp:lastPrinted>
  <dcterms:created xsi:type="dcterms:W3CDTF">2021-01-21T19:18:11Z</dcterms:created>
  <dcterms:modified xsi:type="dcterms:W3CDTF">2021-02-09T18:23:57Z</dcterms:modified>
</cp:coreProperties>
</file>