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1367" r:id="rId3"/>
    <p:sldId id="1368" r:id="rId4"/>
    <p:sldId id="434" r:id="rId5"/>
    <p:sldId id="433" r:id="rId6"/>
    <p:sldId id="1369" r:id="rId7"/>
    <p:sldId id="1370" r:id="rId8"/>
    <p:sldId id="1371" r:id="rId9"/>
    <p:sldId id="1373" r:id="rId10"/>
    <p:sldId id="1374" r:id="rId11"/>
    <p:sldId id="1375" r:id="rId12"/>
    <p:sldId id="1372" r:id="rId13"/>
    <p:sldId id="1376" r:id="rId14"/>
    <p:sldId id="1377" r:id="rId15"/>
    <p:sldId id="1378" r:id="rId16"/>
    <p:sldId id="1379" r:id="rId17"/>
    <p:sldId id="1380" r:id="rId18"/>
    <p:sldId id="1381" r:id="rId19"/>
    <p:sldId id="1382" r:id="rId20"/>
    <p:sldId id="1383" r:id="rId21"/>
    <p:sldId id="1384" r:id="rId22"/>
    <p:sldId id="1385" r:id="rId23"/>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A55"/>
    <a:srgbClr val="30032D"/>
    <a:srgbClr val="3103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18AEAA-F56E-49E4-9BA0-514B077D44AD}" type="datetimeFigureOut">
              <a:rPr lang="en-US" smtClean="0"/>
              <a:pPr/>
              <a:t>2/21/2025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219B91-B8D4-4CA1-8A4C-4F31C42A40A3}" type="slidenum">
              <a:rPr lang="en-US" smtClean="0"/>
              <a:pPr/>
              <a:t>‹#›</a:t>
            </a:fld>
            <a:endParaRPr lang="en-US"/>
          </a:p>
        </p:txBody>
      </p:sp>
    </p:spTree>
    <p:extLst>
      <p:ext uri="{BB962C8B-B14F-4D97-AF65-F5344CB8AC3E}">
        <p14:creationId xmlns:p14="http://schemas.microsoft.com/office/powerpoint/2010/main" val="470016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FFCDE0-F5D5-B54D-83E1-08C9CC72E67F}" type="slidenum">
              <a:rPr kumimoji="1" lang="zh-TW" altLang="en-US" smtClean="0"/>
              <a:pPr/>
              <a:t>2</a:t>
            </a:fld>
            <a:endParaRPr kumimoji="1" lang="zh-TW" altLang="en-US"/>
          </a:p>
        </p:txBody>
      </p:sp>
    </p:spTree>
    <p:extLst>
      <p:ext uri="{BB962C8B-B14F-4D97-AF65-F5344CB8AC3E}">
        <p14:creationId xmlns:p14="http://schemas.microsoft.com/office/powerpoint/2010/main" val="3614045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fographic_P00003">
    <p:spTree>
      <p:nvGrpSpPr>
        <p:cNvPr id="1" name=""/>
        <p:cNvGrpSpPr/>
        <p:nvPr/>
      </p:nvGrpSpPr>
      <p:grpSpPr>
        <a:xfrm>
          <a:off x="0" y="0"/>
          <a:ext cx="0" cy="0"/>
          <a:chOff x="0" y="0"/>
          <a:chExt cx="0" cy="0"/>
        </a:xfrm>
      </p:grpSpPr>
      <p:sp>
        <p:nvSpPr>
          <p:cNvPr id="25" name="Text Placeholder 3"/>
          <p:cNvSpPr>
            <a:spLocks noGrp="1"/>
          </p:cNvSpPr>
          <p:nvPr>
            <p:ph type="body" sz="half" idx="2" hasCustomPrompt="1"/>
          </p:nvPr>
        </p:nvSpPr>
        <p:spPr>
          <a:xfrm>
            <a:off x="762002" y="1351715"/>
            <a:ext cx="16736726" cy="346511"/>
          </a:xfrm>
          <a:prstGeom prst="rect">
            <a:avLst/>
          </a:prstGeom>
        </p:spPr>
        <p:txBody>
          <a:bodyPr wrap="none" lIns="0" tIns="0" rIns="0" bIns="0" anchor="ctr">
            <a:noAutofit/>
          </a:bodyPr>
          <a:lstStyle>
            <a:lvl1pPr marL="0" indent="0" algn="ctr">
              <a:buNone/>
              <a:defRPr sz="2400" b="0" baseline="0">
                <a:solidFill>
                  <a:schemeClr val="bg1">
                    <a:lumMod val="65000"/>
                  </a:schemeClr>
                </a:solidFill>
                <a:latin typeface="+mn-lt"/>
                <a:ea typeface="Roboto" panose="02000000000000000000" pitchFamily="2" charset="0"/>
              </a:defRPr>
            </a:lvl1pPr>
            <a:lvl2pPr marL="914355" indent="0">
              <a:buNone/>
              <a:defRPr sz="2400"/>
            </a:lvl2pPr>
            <a:lvl3pPr marL="1828709" indent="0">
              <a:buNone/>
              <a:defRPr sz="2000"/>
            </a:lvl3pPr>
            <a:lvl4pPr marL="2743064" indent="0">
              <a:buNone/>
              <a:defRPr sz="1800"/>
            </a:lvl4pPr>
            <a:lvl5pPr marL="3657417" indent="0">
              <a:buNone/>
              <a:defRPr sz="1800"/>
            </a:lvl5pPr>
            <a:lvl6pPr marL="4571772" indent="0">
              <a:buNone/>
              <a:defRPr sz="1800"/>
            </a:lvl6pPr>
            <a:lvl7pPr marL="5486126" indent="0">
              <a:buNone/>
              <a:defRPr sz="1800"/>
            </a:lvl7pPr>
            <a:lvl8pPr marL="6400481" indent="0">
              <a:buNone/>
              <a:defRPr sz="1800"/>
            </a:lvl8pPr>
            <a:lvl9pPr marL="7314836" indent="0">
              <a:buNone/>
              <a:defRPr sz="1800"/>
            </a:lvl9pPr>
          </a:lstStyle>
          <a:p>
            <a:pPr lvl="0"/>
            <a:r>
              <a:rPr lang="en-US" dirty="0"/>
              <a:t>CLICK TO EDITE SUBTITLE</a:t>
            </a:r>
          </a:p>
        </p:txBody>
      </p:sp>
      <p:sp>
        <p:nvSpPr>
          <p:cNvPr id="26" name="Title 2"/>
          <p:cNvSpPr>
            <a:spLocks noGrp="1"/>
          </p:cNvSpPr>
          <p:nvPr>
            <p:ph type="title"/>
          </p:nvPr>
        </p:nvSpPr>
        <p:spPr>
          <a:xfrm>
            <a:off x="762002" y="266702"/>
            <a:ext cx="16736726" cy="990767"/>
          </a:xfrm>
          <a:prstGeom prst="rect">
            <a:avLst/>
          </a:prstGeom>
        </p:spPr>
        <p:txBody>
          <a:bodyPr lIns="0" tIns="0" rIns="0" bIns="0" anchor="ctr"/>
          <a:lstStyle>
            <a:lvl1pPr algn="ctr">
              <a:defRPr sz="5600">
                <a:solidFill>
                  <a:schemeClr val="tx1">
                    <a:lumMod val="50000"/>
                    <a:lumOff val="50000"/>
                  </a:schemeClr>
                </a:solidFill>
              </a:defRPr>
            </a:lvl1pPr>
          </a:lstStyle>
          <a:p>
            <a:r>
              <a:rPr lang="en-US" dirty="0"/>
              <a:t>Click to edit Master title style</a:t>
            </a:r>
          </a:p>
        </p:txBody>
      </p:sp>
    </p:spTree>
    <p:extLst>
      <p:ext uri="{BB962C8B-B14F-4D97-AF65-F5344CB8AC3E}">
        <p14:creationId xmlns:p14="http://schemas.microsoft.com/office/powerpoint/2010/main" val="189612647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50000">
              <a:srgbClr val="32032F">
                <a:alpha val="100000"/>
              </a:srgbClr>
            </a:gs>
            <a:gs pos="100000">
              <a:srgbClr val="701B74">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2819399" y="4817473"/>
            <a:ext cx="13042827" cy="904543"/>
          </a:xfrm>
          <a:prstGeom prst="rect">
            <a:avLst/>
          </a:prstGeom>
        </p:spPr>
        <p:txBody>
          <a:bodyPr lIns="0" tIns="0" rIns="0" bIns="0" rtlCol="0" anchor="t">
            <a:spAutoFit/>
          </a:bodyPr>
          <a:lstStyle/>
          <a:p>
            <a:pPr marL="0" lvl="0" indent="0" algn="ctr">
              <a:lnSpc>
                <a:spcPts val="7672"/>
              </a:lnSpc>
              <a:spcBef>
                <a:spcPct val="0"/>
              </a:spcBef>
            </a:pPr>
            <a:r>
              <a:rPr lang="en-US" sz="6393" spc="479" dirty="0">
                <a:solidFill>
                  <a:srgbClr val="FFFFFF"/>
                </a:solidFill>
                <a:latin typeface="HK Modular"/>
                <a:ea typeface="HK Modular"/>
                <a:cs typeface="HK Modular"/>
                <a:sym typeface="HK Modular"/>
              </a:rPr>
              <a:t>FRAUD DETECTION</a:t>
            </a:r>
          </a:p>
        </p:txBody>
      </p:sp>
      <p:sp>
        <p:nvSpPr>
          <p:cNvPr id="3" name="TextBox 3"/>
          <p:cNvSpPr txBox="1"/>
          <p:nvPr/>
        </p:nvSpPr>
        <p:spPr>
          <a:xfrm>
            <a:off x="9340813" y="6043855"/>
            <a:ext cx="8207765" cy="395045"/>
          </a:xfrm>
          <a:prstGeom prst="rect">
            <a:avLst/>
          </a:prstGeom>
        </p:spPr>
        <p:txBody>
          <a:bodyPr lIns="0" tIns="0" rIns="0" bIns="0" rtlCol="0" anchor="t">
            <a:spAutoFit/>
          </a:bodyPr>
          <a:lstStyle/>
          <a:p>
            <a:pPr algn="ctr">
              <a:lnSpc>
                <a:spcPts val="3178"/>
              </a:lnSpc>
            </a:pPr>
            <a:r>
              <a:rPr lang="en-US" sz="2270" b="1" u="none" strike="noStrike" spc="889" dirty="0">
                <a:solidFill>
                  <a:srgbClr val="FFFFFF"/>
                </a:solidFill>
                <a:latin typeface="HK Grotesk Medium"/>
                <a:ea typeface="HK Grotesk Medium"/>
                <a:cs typeface="HK Grotesk Medium"/>
                <a:sym typeface="HK Grotesk Medium"/>
              </a:rPr>
              <a:t>- USING MACHINE LEARNING</a:t>
            </a:r>
          </a:p>
        </p:txBody>
      </p:sp>
      <p:grpSp>
        <p:nvGrpSpPr>
          <p:cNvPr id="4" name="Group 4"/>
          <p:cNvGrpSpPr/>
          <p:nvPr/>
        </p:nvGrpSpPr>
        <p:grpSpPr>
          <a:xfrm rot="8635896">
            <a:off x="2372223" y="1114108"/>
            <a:ext cx="3623585" cy="263623"/>
            <a:chOff x="0" y="0"/>
            <a:chExt cx="952142" cy="69270"/>
          </a:xfrm>
        </p:grpSpPr>
        <p:sp>
          <p:nvSpPr>
            <p:cNvPr id="5" name="Freeform 5"/>
            <p:cNvSpPr/>
            <p:nvPr/>
          </p:nvSpPr>
          <p:spPr>
            <a:xfrm>
              <a:off x="0" y="0"/>
              <a:ext cx="952142" cy="69270"/>
            </a:xfrm>
            <a:custGeom>
              <a:avLst/>
              <a:gdLst/>
              <a:ahLst/>
              <a:cxnLst/>
              <a:rect l="l" t="t" r="r" b="b"/>
              <a:pathLst>
                <a:path w="952142" h="69270">
                  <a:moveTo>
                    <a:pt x="34635" y="0"/>
                  </a:moveTo>
                  <a:lnTo>
                    <a:pt x="917507" y="0"/>
                  </a:lnTo>
                  <a:cubicBezTo>
                    <a:pt x="926692" y="0"/>
                    <a:pt x="935502" y="3649"/>
                    <a:pt x="941997" y="10144"/>
                  </a:cubicBezTo>
                  <a:cubicBezTo>
                    <a:pt x="948493" y="16640"/>
                    <a:pt x="952142" y="25449"/>
                    <a:pt x="952142" y="34635"/>
                  </a:cubicBezTo>
                  <a:lnTo>
                    <a:pt x="952142" y="34635"/>
                  </a:lnTo>
                  <a:cubicBezTo>
                    <a:pt x="952142" y="43821"/>
                    <a:pt x="948493" y="52631"/>
                    <a:pt x="941997" y="59126"/>
                  </a:cubicBezTo>
                  <a:cubicBezTo>
                    <a:pt x="935502" y="65621"/>
                    <a:pt x="926692" y="69270"/>
                    <a:pt x="917507" y="69270"/>
                  </a:cubicBezTo>
                  <a:lnTo>
                    <a:pt x="34635" y="69270"/>
                  </a:lnTo>
                  <a:cubicBezTo>
                    <a:pt x="25449" y="69270"/>
                    <a:pt x="16640" y="65621"/>
                    <a:pt x="10144" y="59126"/>
                  </a:cubicBezTo>
                  <a:cubicBezTo>
                    <a:pt x="3649" y="52631"/>
                    <a:pt x="0" y="43821"/>
                    <a:pt x="0" y="34635"/>
                  </a:cubicBezTo>
                  <a:lnTo>
                    <a:pt x="0" y="34635"/>
                  </a:lnTo>
                  <a:cubicBezTo>
                    <a:pt x="0" y="25449"/>
                    <a:pt x="3649" y="16640"/>
                    <a:pt x="10144" y="10144"/>
                  </a:cubicBezTo>
                  <a:cubicBezTo>
                    <a:pt x="16640" y="3649"/>
                    <a:pt x="25449" y="0"/>
                    <a:pt x="34635" y="0"/>
                  </a:cubicBezTo>
                  <a:close/>
                </a:path>
              </a:pathLst>
            </a:custGeom>
            <a:gradFill rotWithShape="1">
              <a:gsLst>
                <a:gs pos="0">
                  <a:srgbClr val="000000">
                    <a:alpha val="100000"/>
                  </a:srgbClr>
                </a:gs>
                <a:gs pos="100000">
                  <a:srgbClr val="701B74">
                    <a:alpha val="100000"/>
                  </a:srgbClr>
                </a:gs>
              </a:gsLst>
              <a:path path="circle">
                <a:fillToRect r="100000" b="100000"/>
              </a:path>
              <a:tileRect l="-100000" t="-100000"/>
            </a:gradFill>
          </p:spPr>
        </p:sp>
        <p:sp>
          <p:nvSpPr>
            <p:cNvPr id="6" name="TextBox 6"/>
            <p:cNvSpPr txBox="1"/>
            <p:nvPr/>
          </p:nvSpPr>
          <p:spPr>
            <a:xfrm>
              <a:off x="0" y="-57150"/>
              <a:ext cx="952142" cy="126420"/>
            </a:xfrm>
            <a:prstGeom prst="rect">
              <a:avLst/>
            </a:prstGeom>
          </p:spPr>
          <p:txBody>
            <a:bodyPr lIns="50800" tIns="50800" rIns="50800" bIns="50800" rtlCol="0" anchor="ctr"/>
            <a:lstStyle/>
            <a:p>
              <a:pPr algn="ctr">
                <a:lnSpc>
                  <a:spcPts val="3447"/>
                </a:lnSpc>
              </a:pPr>
              <a:endParaRPr/>
            </a:p>
          </p:txBody>
        </p:sp>
      </p:grpSp>
      <p:grpSp>
        <p:nvGrpSpPr>
          <p:cNvPr id="7" name="Group 7"/>
          <p:cNvGrpSpPr/>
          <p:nvPr/>
        </p:nvGrpSpPr>
        <p:grpSpPr>
          <a:xfrm rot="-2464847">
            <a:off x="355729" y="8892451"/>
            <a:ext cx="3623585" cy="263623"/>
            <a:chOff x="0" y="0"/>
            <a:chExt cx="952142" cy="69270"/>
          </a:xfrm>
        </p:grpSpPr>
        <p:sp>
          <p:nvSpPr>
            <p:cNvPr id="8" name="Freeform 8"/>
            <p:cNvSpPr/>
            <p:nvPr/>
          </p:nvSpPr>
          <p:spPr>
            <a:xfrm>
              <a:off x="0" y="0"/>
              <a:ext cx="952142" cy="69270"/>
            </a:xfrm>
            <a:custGeom>
              <a:avLst/>
              <a:gdLst/>
              <a:ahLst/>
              <a:cxnLst/>
              <a:rect l="l" t="t" r="r" b="b"/>
              <a:pathLst>
                <a:path w="952142" h="69270">
                  <a:moveTo>
                    <a:pt x="34635" y="0"/>
                  </a:moveTo>
                  <a:lnTo>
                    <a:pt x="917507" y="0"/>
                  </a:lnTo>
                  <a:cubicBezTo>
                    <a:pt x="926692" y="0"/>
                    <a:pt x="935502" y="3649"/>
                    <a:pt x="941997" y="10144"/>
                  </a:cubicBezTo>
                  <a:cubicBezTo>
                    <a:pt x="948493" y="16640"/>
                    <a:pt x="952142" y="25449"/>
                    <a:pt x="952142" y="34635"/>
                  </a:cubicBezTo>
                  <a:lnTo>
                    <a:pt x="952142" y="34635"/>
                  </a:lnTo>
                  <a:cubicBezTo>
                    <a:pt x="952142" y="43821"/>
                    <a:pt x="948493" y="52631"/>
                    <a:pt x="941997" y="59126"/>
                  </a:cubicBezTo>
                  <a:cubicBezTo>
                    <a:pt x="935502" y="65621"/>
                    <a:pt x="926692" y="69270"/>
                    <a:pt x="917507" y="69270"/>
                  </a:cubicBezTo>
                  <a:lnTo>
                    <a:pt x="34635" y="69270"/>
                  </a:lnTo>
                  <a:cubicBezTo>
                    <a:pt x="25449" y="69270"/>
                    <a:pt x="16640" y="65621"/>
                    <a:pt x="10144" y="59126"/>
                  </a:cubicBezTo>
                  <a:cubicBezTo>
                    <a:pt x="3649" y="52631"/>
                    <a:pt x="0" y="43821"/>
                    <a:pt x="0" y="34635"/>
                  </a:cubicBezTo>
                  <a:lnTo>
                    <a:pt x="0" y="34635"/>
                  </a:lnTo>
                  <a:cubicBezTo>
                    <a:pt x="0" y="25449"/>
                    <a:pt x="3649" y="16640"/>
                    <a:pt x="10144" y="10144"/>
                  </a:cubicBezTo>
                  <a:cubicBezTo>
                    <a:pt x="16640" y="3649"/>
                    <a:pt x="25449" y="0"/>
                    <a:pt x="34635" y="0"/>
                  </a:cubicBezTo>
                  <a:close/>
                </a:path>
              </a:pathLst>
            </a:custGeom>
            <a:gradFill rotWithShape="1">
              <a:gsLst>
                <a:gs pos="0">
                  <a:srgbClr val="000000">
                    <a:alpha val="100000"/>
                  </a:srgbClr>
                </a:gs>
                <a:gs pos="100000">
                  <a:srgbClr val="701B74">
                    <a:alpha val="100000"/>
                  </a:srgbClr>
                </a:gs>
              </a:gsLst>
              <a:path path="circle">
                <a:fillToRect r="100000" b="100000"/>
              </a:path>
              <a:tileRect l="-100000" t="-100000"/>
            </a:gradFill>
          </p:spPr>
        </p:sp>
        <p:sp>
          <p:nvSpPr>
            <p:cNvPr id="9" name="TextBox 9"/>
            <p:cNvSpPr txBox="1"/>
            <p:nvPr/>
          </p:nvSpPr>
          <p:spPr>
            <a:xfrm>
              <a:off x="0" y="-57150"/>
              <a:ext cx="952142" cy="126420"/>
            </a:xfrm>
            <a:prstGeom prst="rect">
              <a:avLst/>
            </a:prstGeom>
          </p:spPr>
          <p:txBody>
            <a:bodyPr lIns="50800" tIns="50800" rIns="50800" bIns="50800" rtlCol="0" anchor="ctr"/>
            <a:lstStyle/>
            <a:p>
              <a:pPr algn="ctr">
                <a:lnSpc>
                  <a:spcPts val="3447"/>
                </a:lnSpc>
              </a:pPr>
              <a:endParaRPr/>
            </a:p>
          </p:txBody>
        </p:sp>
      </p:grpSp>
      <p:grpSp>
        <p:nvGrpSpPr>
          <p:cNvPr id="10" name="Group 10"/>
          <p:cNvGrpSpPr/>
          <p:nvPr/>
        </p:nvGrpSpPr>
        <p:grpSpPr>
          <a:xfrm rot="8635896">
            <a:off x="4084427" y="679668"/>
            <a:ext cx="3623585" cy="263623"/>
            <a:chOff x="0" y="0"/>
            <a:chExt cx="952142" cy="69270"/>
          </a:xfrm>
        </p:grpSpPr>
        <p:sp>
          <p:nvSpPr>
            <p:cNvPr id="11" name="Freeform 11"/>
            <p:cNvSpPr/>
            <p:nvPr/>
          </p:nvSpPr>
          <p:spPr>
            <a:xfrm>
              <a:off x="0" y="0"/>
              <a:ext cx="952142" cy="69270"/>
            </a:xfrm>
            <a:custGeom>
              <a:avLst/>
              <a:gdLst/>
              <a:ahLst/>
              <a:cxnLst/>
              <a:rect l="l" t="t" r="r" b="b"/>
              <a:pathLst>
                <a:path w="952142" h="69270">
                  <a:moveTo>
                    <a:pt x="34635" y="0"/>
                  </a:moveTo>
                  <a:lnTo>
                    <a:pt x="917507" y="0"/>
                  </a:lnTo>
                  <a:cubicBezTo>
                    <a:pt x="926692" y="0"/>
                    <a:pt x="935502" y="3649"/>
                    <a:pt x="941997" y="10144"/>
                  </a:cubicBezTo>
                  <a:cubicBezTo>
                    <a:pt x="948493" y="16640"/>
                    <a:pt x="952142" y="25449"/>
                    <a:pt x="952142" y="34635"/>
                  </a:cubicBezTo>
                  <a:lnTo>
                    <a:pt x="952142" y="34635"/>
                  </a:lnTo>
                  <a:cubicBezTo>
                    <a:pt x="952142" y="43821"/>
                    <a:pt x="948493" y="52631"/>
                    <a:pt x="941997" y="59126"/>
                  </a:cubicBezTo>
                  <a:cubicBezTo>
                    <a:pt x="935502" y="65621"/>
                    <a:pt x="926692" y="69270"/>
                    <a:pt x="917507" y="69270"/>
                  </a:cubicBezTo>
                  <a:lnTo>
                    <a:pt x="34635" y="69270"/>
                  </a:lnTo>
                  <a:cubicBezTo>
                    <a:pt x="25449" y="69270"/>
                    <a:pt x="16640" y="65621"/>
                    <a:pt x="10144" y="59126"/>
                  </a:cubicBezTo>
                  <a:cubicBezTo>
                    <a:pt x="3649" y="52631"/>
                    <a:pt x="0" y="43821"/>
                    <a:pt x="0" y="34635"/>
                  </a:cubicBezTo>
                  <a:lnTo>
                    <a:pt x="0" y="34635"/>
                  </a:lnTo>
                  <a:cubicBezTo>
                    <a:pt x="0" y="25449"/>
                    <a:pt x="3649" y="16640"/>
                    <a:pt x="10144" y="10144"/>
                  </a:cubicBezTo>
                  <a:cubicBezTo>
                    <a:pt x="16640" y="3649"/>
                    <a:pt x="25449" y="0"/>
                    <a:pt x="34635" y="0"/>
                  </a:cubicBezTo>
                  <a:close/>
                </a:path>
              </a:pathLst>
            </a:custGeom>
            <a:gradFill rotWithShape="1">
              <a:gsLst>
                <a:gs pos="0">
                  <a:srgbClr val="000000">
                    <a:alpha val="100000"/>
                  </a:srgbClr>
                </a:gs>
                <a:gs pos="100000">
                  <a:srgbClr val="701B74">
                    <a:alpha val="100000"/>
                  </a:srgbClr>
                </a:gs>
              </a:gsLst>
              <a:path path="circle">
                <a:fillToRect r="100000" b="100000"/>
              </a:path>
              <a:tileRect l="-100000" t="-100000"/>
            </a:gradFill>
          </p:spPr>
        </p:sp>
        <p:sp>
          <p:nvSpPr>
            <p:cNvPr id="12" name="TextBox 12"/>
            <p:cNvSpPr txBox="1"/>
            <p:nvPr/>
          </p:nvSpPr>
          <p:spPr>
            <a:xfrm>
              <a:off x="0" y="-57150"/>
              <a:ext cx="952142" cy="126420"/>
            </a:xfrm>
            <a:prstGeom prst="rect">
              <a:avLst/>
            </a:prstGeom>
          </p:spPr>
          <p:txBody>
            <a:bodyPr lIns="50800" tIns="50800" rIns="50800" bIns="50800" rtlCol="0" anchor="ctr"/>
            <a:lstStyle/>
            <a:p>
              <a:pPr algn="ctr">
                <a:lnSpc>
                  <a:spcPts val="3447"/>
                </a:lnSpc>
              </a:pPr>
              <a:endParaRPr/>
            </a:p>
          </p:txBody>
        </p:sp>
      </p:grpSp>
      <p:grpSp>
        <p:nvGrpSpPr>
          <p:cNvPr id="13" name="Group 13"/>
          <p:cNvGrpSpPr/>
          <p:nvPr/>
        </p:nvGrpSpPr>
        <p:grpSpPr>
          <a:xfrm rot="-2464847">
            <a:off x="-1311970" y="9474826"/>
            <a:ext cx="3623585" cy="263623"/>
            <a:chOff x="0" y="0"/>
            <a:chExt cx="952142" cy="69270"/>
          </a:xfrm>
        </p:grpSpPr>
        <p:sp>
          <p:nvSpPr>
            <p:cNvPr id="14" name="Freeform 14"/>
            <p:cNvSpPr/>
            <p:nvPr/>
          </p:nvSpPr>
          <p:spPr>
            <a:xfrm>
              <a:off x="0" y="0"/>
              <a:ext cx="952142" cy="69270"/>
            </a:xfrm>
            <a:custGeom>
              <a:avLst/>
              <a:gdLst/>
              <a:ahLst/>
              <a:cxnLst/>
              <a:rect l="l" t="t" r="r" b="b"/>
              <a:pathLst>
                <a:path w="952142" h="69270">
                  <a:moveTo>
                    <a:pt x="34635" y="0"/>
                  </a:moveTo>
                  <a:lnTo>
                    <a:pt x="917507" y="0"/>
                  </a:lnTo>
                  <a:cubicBezTo>
                    <a:pt x="926692" y="0"/>
                    <a:pt x="935502" y="3649"/>
                    <a:pt x="941997" y="10144"/>
                  </a:cubicBezTo>
                  <a:cubicBezTo>
                    <a:pt x="948493" y="16640"/>
                    <a:pt x="952142" y="25449"/>
                    <a:pt x="952142" y="34635"/>
                  </a:cubicBezTo>
                  <a:lnTo>
                    <a:pt x="952142" y="34635"/>
                  </a:lnTo>
                  <a:cubicBezTo>
                    <a:pt x="952142" y="43821"/>
                    <a:pt x="948493" y="52631"/>
                    <a:pt x="941997" y="59126"/>
                  </a:cubicBezTo>
                  <a:cubicBezTo>
                    <a:pt x="935502" y="65621"/>
                    <a:pt x="926692" y="69270"/>
                    <a:pt x="917507" y="69270"/>
                  </a:cubicBezTo>
                  <a:lnTo>
                    <a:pt x="34635" y="69270"/>
                  </a:lnTo>
                  <a:cubicBezTo>
                    <a:pt x="25449" y="69270"/>
                    <a:pt x="16640" y="65621"/>
                    <a:pt x="10144" y="59126"/>
                  </a:cubicBezTo>
                  <a:cubicBezTo>
                    <a:pt x="3649" y="52631"/>
                    <a:pt x="0" y="43821"/>
                    <a:pt x="0" y="34635"/>
                  </a:cubicBezTo>
                  <a:lnTo>
                    <a:pt x="0" y="34635"/>
                  </a:lnTo>
                  <a:cubicBezTo>
                    <a:pt x="0" y="25449"/>
                    <a:pt x="3649" y="16640"/>
                    <a:pt x="10144" y="10144"/>
                  </a:cubicBezTo>
                  <a:cubicBezTo>
                    <a:pt x="16640" y="3649"/>
                    <a:pt x="25449" y="0"/>
                    <a:pt x="34635" y="0"/>
                  </a:cubicBezTo>
                  <a:close/>
                </a:path>
              </a:pathLst>
            </a:custGeom>
            <a:gradFill rotWithShape="1">
              <a:gsLst>
                <a:gs pos="0">
                  <a:srgbClr val="000000">
                    <a:alpha val="100000"/>
                  </a:srgbClr>
                </a:gs>
                <a:gs pos="100000">
                  <a:srgbClr val="701B74">
                    <a:alpha val="100000"/>
                  </a:srgbClr>
                </a:gs>
              </a:gsLst>
              <a:path path="circle">
                <a:fillToRect r="100000" b="100000"/>
              </a:path>
              <a:tileRect l="-100000" t="-100000"/>
            </a:gradFill>
          </p:spPr>
        </p:sp>
        <p:sp>
          <p:nvSpPr>
            <p:cNvPr id="15" name="TextBox 15"/>
            <p:cNvSpPr txBox="1"/>
            <p:nvPr/>
          </p:nvSpPr>
          <p:spPr>
            <a:xfrm>
              <a:off x="0" y="-57150"/>
              <a:ext cx="952142" cy="126420"/>
            </a:xfrm>
            <a:prstGeom prst="rect">
              <a:avLst/>
            </a:prstGeom>
          </p:spPr>
          <p:txBody>
            <a:bodyPr lIns="50800" tIns="50800" rIns="50800" bIns="50800" rtlCol="0" anchor="ctr"/>
            <a:lstStyle/>
            <a:p>
              <a:pPr algn="ctr">
                <a:lnSpc>
                  <a:spcPts val="3447"/>
                </a:lnSpc>
              </a:pPr>
              <a:endParaRPr/>
            </a:p>
          </p:txBody>
        </p:sp>
      </p:grpSp>
      <p:pic>
        <p:nvPicPr>
          <p:cNvPr id="17" name="Picture 16">
            <a:extLst>
              <a:ext uri="{FF2B5EF4-FFF2-40B4-BE49-F238E27FC236}">
                <a16:creationId xmlns:a16="http://schemas.microsoft.com/office/drawing/2014/main" id="{57182B67-DD44-4117-97C8-A28034951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483" y="2028570"/>
            <a:ext cx="7231033" cy="2001670"/>
          </a:xfrm>
          <a:prstGeom prst="rect">
            <a:avLst/>
          </a:prstGeom>
        </p:spPr>
      </p:pic>
      <p:sp>
        <p:nvSpPr>
          <p:cNvPr id="16" name="TextBox 3">
            <a:extLst>
              <a:ext uri="{FF2B5EF4-FFF2-40B4-BE49-F238E27FC236}">
                <a16:creationId xmlns:a16="http://schemas.microsoft.com/office/drawing/2014/main" id="{E833E743-A97D-0416-40ED-336D99680E50}"/>
              </a:ext>
            </a:extLst>
          </p:cNvPr>
          <p:cNvSpPr txBox="1"/>
          <p:nvPr/>
        </p:nvSpPr>
        <p:spPr>
          <a:xfrm>
            <a:off x="14783242" y="6819900"/>
            <a:ext cx="3047558" cy="805413"/>
          </a:xfrm>
          <a:prstGeom prst="rect">
            <a:avLst/>
          </a:prstGeom>
        </p:spPr>
        <p:txBody>
          <a:bodyPr wrap="square" lIns="0" tIns="0" rIns="0" bIns="0" rtlCol="0" anchor="t">
            <a:spAutoFit/>
          </a:bodyPr>
          <a:lstStyle/>
          <a:p>
            <a:pPr>
              <a:lnSpc>
                <a:spcPts val="3178"/>
              </a:lnSpc>
            </a:pPr>
            <a:r>
              <a:rPr lang="en-US" sz="2000" b="1" dirty="0">
                <a:solidFill>
                  <a:srgbClr val="FFFFFF"/>
                </a:solidFill>
                <a:latin typeface="HK Grotesk Medium"/>
                <a:ea typeface="HK Grotesk Medium"/>
                <a:cs typeface="HK Grotesk Medium"/>
                <a:sym typeface="HK Grotesk Medium"/>
              </a:rPr>
              <a:t>Presented By :</a:t>
            </a:r>
          </a:p>
          <a:p>
            <a:pPr>
              <a:lnSpc>
                <a:spcPts val="3178"/>
              </a:lnSpc>
            </a:pPr>
            <a:r>
              <a:rPr lang="en-US" sz="2000" b="1" dirty="0">
                <a:solidFill>
                  <a:srgbClr val="FFFFFF"/>
                </a:solidFill>
                <a:latin typeface="HK Grotesk Medium"/>
                <a:ea typeface="HK Grotesk Medium"/>
                <a:cs typeface="HK Grotesk Medium"/>
                <a:sym typeface="HK Grotesk Medium"/>
              </a:rPr>
              <a:t>	           Kedharish</a:t>
            </a:r>
            <a:endParaRPr lang="en-US" sz="2000" b="1" u="none" strike="noStrike" dirty="0">
              <a:solidFill>
                <a:srgbClr val="FFFFFF"/>
              </a:solidFill>
              <a:latin typeface="HK Grotesk Medium"/>
              <a:ea typeface="HK Grotesk Medium"/>
              <a:cs typeface="HK Grotesk Medium"/>
              <a:sym typeface="HK Grotesk Medium"/>
            </a:endParaRPr>
          </a:p>
        </p:txBody>
      </p:sp>
      <p:pic>
        <p:nvPicPr>
          <p:cNvPr id="22" name="Picture 21">
            <a:extLst>
              <a:ext uri="{FF2B5EF4-FFF2-40B4-BE49-F238E27FC236}">
                <a16:creationId xmlns:a16="http://schemas.microsoft.com/office/drawing/2014/main" id="{2E82F375-6141-5547-2CC0-2D3D8BCF950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81D8A-B1EB-07AE-CC1D-F97AC5737D1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49290F87-FBC4-3192-1B9C-50EBD20D08E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sp>
        <p:nvSpPr>
          <p:cNvPr id="4097" name="Rectangle 1"/>
          <p:cNvSpPr>
            <a:spLocks noChangeArrowheads="1"/>
          </p:cNvSpPr>
          <p:nvPr/>
        </p:nvSpPr>
        <p:spPr bwMode="auto">
          <a:xfrm>
            <a:off x="1000068" y="2857484"/>
            <a:ext cx="785818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2000" dirty="0">
                <a:solidFill>
                  <a:srgbClr val="000000"/>
                </a:solidFill>
                <a:latin typeface="Arial Bold"/>
                <a:cs typeface="Arial" pitchFamily="34" charset="0"/>
              </a:rPr>
              <a:t>Techniques Used:</a:t>
            </a:r>
          </a:p>
          <a:p>
            <a:pPr marL="0" marR="0" lvl="0" indent="0" algn="l" defTabSz="914400" rtl="0" eaLnBrk="0" fontAlgn="base" latinLnBrk="0" hangingPunct="0">
              <a:lnSpc>
                <a:spcPct val="100000"/>
              </a:lnSpc>
              <a:spcBef>
                <a:spcPct val="0"/>
              </a:spcBef>
              <a:spcAft>
                <a:spcPct val="0"/>
              </a:spcAft>
              <a:buClrTx/>
              <a:buSzTx/>
              <a:tabLst/>
            </a:pPr>
            <a:endParaRPr lang="en-US" sz="2000" dirty="0">
              <a:solidFill>
                <a:srgbClr val="000000"/>
              </a:solidFill>
              <a:latin typeface="Arial Bold" panose="020B0704020202020204" pitchFamily="34" charset="0"/>
              <a:cs typeface="Arial Bold" panose="020B07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sz="2000" dirty="0">
                <a:latin typeface="Arial" panose="020B0604020202020204" pitchFamily="34" charset="0"/>
                <a:cs typeface="Arial" panose="020B0604020202020204" pitchFamily="34" charset="0"/>
              </a:rPr>
              <a:t>df.type.value_counts() to count transaction types.</a:t>
            </a:r>
            <a:endParaRPr lang="en-US" sz="2000" dirty="0" err="1">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sz="2000" dirty="0">
                <a:latin typeface="Arial" panose="020B0604020202020204" pitchFamily="34" charset="0"/>
                <a:cs typeface="Arial" panose="020B0604020202020204" pitchFamily="34" charset="0"/>
              </a:rPr>
              <a:t>Pie chart visualization (plt.pie) for distribution insights.</a:t>
            </a:r>
          </a:p>
          <a:p>
            <a:pPr marL="457200" marR="0" lvl="1" indent="0" algn="l" defTabSz="914400" rtl="0" eaLnBrk="0" fontAlgn="base" latinLnBrk="0" hangingPunct="0">
              <a:lnSpc>
                <a:spcPct val="100000"/>
              </a:lnSpc>
              <a:spcBef>
                <a:spcPct val="0"/>
              </a:spcBef>
              <a:spcAft>
                <a:spcPct val="0"/>
              </a:spcAft>
              <a:buClrTx/>
              <a:buSzTx/>
              <a:tabLst/>
            </a:pPr>
            <a:endParaRPr lang="en-US" sz="2000" dirty="0" err="1">
              <a:latin typeface="Arial" panose="020B0604020202020204" pitchFamily="34" charset="0"/>
              <a:cs typeface="Arial" panose="020B0604020202020204" pitchFamily="34" charset="0"/>
            </a:endParaRPr>
          </a:p>
          <a:p>
            <a:pPr eaLnBrk="0" fontAlgn="base" hangingPunct="0">
              <a:spcBef>
                <a:spcPct val="0"/>
              </a:spcBef>
              <a:spcAft>
                <a:spcPct val="0"/>
              </a:spcAft>
            </a:pPr>
            <a:r>
              <a:rPr lang="en-US" sz="2000" dirty="0">
                <a:solidFill>
                  <a:srgbClr val="000000"/>
                </a:solidFill>
                <a:latin typeface="Arial Bold" panose="020B0704020202020204" pitchFamily="34" charset="0"/>
                <a:cs typeface="Arial Bold" panose="020B0704020202020204" pitchFamily="34" charset="0"/>
              </a:rPr>
              <a:t>Findings:</a:t>
            </a:r>
          </a:p>
          <a:p>
            <a:pPr eaLnBrk="0" fontAlgn="base" hangingPunct="0">
              <a:spcBef>
                <a:spcPct val="0"/>
              </a:spcBef>
              <a:spcAft>
                <a:spcPct val="0"/>
              </a:spcAft>
              <a:buFontTx/>
              <a:buChar char="•"/>
            </a:pPr>
            <a:endParaRPr lang="en-US" sz="2000" dirty="0">
              <a:solidFill>
                <a:srgbClr val="000000"/>
              </a:solidFill>
              <a:latin typeface="Arial Bold" panose="020B0704020202020204" pitchFamily="34" charset="0"/>
              <a:cs typeface="Arial Bold" panose="020B07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sz="2000" dirty="0">
                <a:latin typeface="Arial" panose="020B0604020202020204" pitchFamily="34" charset="0"/>
                <a:cs typeface="Arial" panose="020B0604020202020204" pitchFamily="34" charset="0"/>
              </a:rPr>
              <a:t>"Payment" is the most frequent transaction type.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sz="2000" dirty="0">
                <a:latin typeface="Arial" panose="020B0604020202020204" pitchFamily="34" charset="0"/>
                <a:cs typeface="Arial" panose="020B0604020202020204" pitchFamily="34" charset="0"/>
              </a:rPr>
              <a:t>The distribution of transaction types suggests focusing on patterns in common transactions for fraud detection.</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7FEDAA8-6F9D-0D59-83D0-3CE7845ED3AF}"/>
              </a:ext>
            </a:extLst>
          </p:cNvPr>
          <p:cNvSpPr txBox="1"/>
          <p:nvPr/>
        </p:nvSpPr>
        <p:spPr>
          <a:xfrm>
            <a:off x="457200" y="419100"/>
            <a:ext cx="17297400" cy="927242"/>
          </a:xfrm>
          <a:prstGeom prst="rect">
            <a:avLst/>
          </a:prstGeom>
        </p:spPr>
        <p:txBody>
          <a:bodyPr wrap="square" lIns="0" tIns="0" rIns="0" bIns="0" rtlCol="0" anchor="t">
            <a:spAutoFit/>
          </a:bodyPr>
          <a:lstStyle/>
          <a:p>
            <a:pPr marL="0" lvl="0" indent="0">
              <a:lnSpc>
                <a:spcPts val="7672"/>
              </a:lnSpc>
              <a:spcBef>
                <a:spcPct val="0"/>
              </a:spcBef>
            </a:pPr>
            <a:r>
              <a:rPr lang="en-US" sz="6393" b="1" spc="479" dirty="0">
                <a:solidFill>
                  <a:srgbClr val="30032D"/>
                </a:solidFill>
                <a:latin typeface="HK Modular"/>
                <a:ea typeface="HK Modular"/>
                <a:cs typeface="HK Modular"/>
                <a:sym typeface="HK Modular"/>
              </a:rPr>
              <a:t>TRANSACTION TYPE ANALYSIS</a:t>
            </a:r>
          </a:p>
        </p:txBody>
      </p:sp>
      <p:pic>
        <p:nvPicPr>
          <p:cNvPr id="4099" name="Picture 3"/>
          <p:cNvPicPr>
            <a:picLocks noChangeAspect="1" noChangeArrowheads="1"/>
          </p:cNvPicPr>
          <p:nvPr/>
        </p:nvPicPr>
        <p:blipFill>
          <a:blip r:embed="rId3"/>
          <a:srcRect/>
          <a:stretch>
            <a:fillRect/>
          </a:stretch>
        </p:blipFill>
        <p:spPr bwMode="auto">
          <a:xfrm>
            <a:off x="9858380" y="1857352"/>
            <a:ext cx="7786264" cy="7286676"/>
          </a:xfrm>
          <a:prstGeom prst="rect">
            <a:avLst/>
          </a:prstGeom>
          <a:noFill/>
          <a:ln w="9525">
            <a:solidFill>
              <a:srgbClr val="1C1A55"/>
            </a:solidFill>
            <a:miter lim="800000"/>
            <a:headEnd/>
            <a:tailEnd/>
          </a:ln>
          <a:effectLst/>
        </p:spPr>
      </p:pic>
    </p:spTree>
    <p:extLst>
      <p:ext uri="{BB962C8B-B14F-4D97-AF65-F5344CB8AC3E}">
        <p14:creationId xmlns:p14="http://schemas.microsoft.com/office/powerpoint/2010/main" val="322077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0FF4A-9189-0569-BF58-1A0E7ED1A61D}"/>
            </a:ext>
          </a:extLst>
        </p:cNvPr>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644066" y="2857484"/>
            <a:ext cx="8145712" cy="6500858"/>
          </a:xfrm>
          <a:prstGeom prst="rect">
            <a:avLst/>
          </a:prstGeom>
          <a:noFill/>
          <a:ln w="9525">
            <a:noFill/>
            <a:miter lim="800000"/>
            <a:headEnd/>
            <a:tailEnd/>
          </a:ln>
          <a:effectLst/>
        </p:spPr>
      </p:pic>
      <p:sp>
        <p:nvSpPr>
          <p:cNvPr id="11" name="Rounded Rectangular Callout 10"/>
          <p:cNvSpPr/>
          <p:nvPr/>
        </p:nvSpPr>
        <p:spPr>
          <a:xfrm>
            <a:off x="13144528" y="428592"/>
            <a:ext cx="4714908" cy="2143140"/>
          </a:xfrm>
          <a:prstGeom prst="wedgeRoundRectCallout">
            <a:avLst>
              <a:gd name="adj1" fmla="val -33510"/>
              <a:gd name="adj2" fmla="val 77542"/>
              <a:gd name="adj3" fmla="val 16667"/>
            </a:avLst>
          </a:prstGeom>
          <a:solidFill>
            <a:schemeClr val="bg1"/>
          </a:solidFill>
          <a:ln>
            <a:solidFill>
              <a:srgbClr val="1C1A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6E58982-737A-9868-7081-5C2BC73B050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pic>
        <p:nvPicPr>
          <p:cNvPr id="3075" name="Picture 3"/>
          <p:cNvPicPr>
            <a:picLocks noChangeAspect="1" noChangeArrowheads="1"/>
          </p:cNvPicPr>
          <p:nvPr/>
        </p:nvPicPr>
        <p:blipFill>
          <a:blip r:embed="rId4"/>
          <a:srcRect/>
          <a:stretch>
            <a:fillRect/>
          </a:stretch>
        </p:blipFill>
        <p:spPr bwMode="auto">
          <a:xfrm>
            <a:off x="2214514" y="3984801"/>
            <a:ext cx="6929486" cy="6087921"/>
          </a:xfrm>
          <a:prstGeom prst="rect">
            <a:avLst/>
          </a:prstGeom>
          <a:noFill/>
          <a:ln w="9525">
            <a:noFill/>
            <a:miter lim="800000"/>
            <a:headEnd/>
            <a:tailEnd/>
          </a:ln>
          <a:effectLst/>
        </p:spPr>
      </p:pic>
      <p:sp>
        <p:nvSpPr>
          <p:cNvPr id="8" name="Rounded Rectangular Callout 7"/>
          <p:cNvSpPr/>
          <p:nvPr/>
        </p:nvSpPr>
        <p:spPr>
          <a:xfrm>
            <a:off x="428564" y="2500294"/>
            <a:ext cx="3857652" cy="1357322"/>
          </a:xfrm>
          <a:prstGeom prst="wedgeRoundRectCallout">
            <a:avLst>
              <a:gd name="adj1" fmla="val -804"/>
              <a:gd name="adj2" fmla="val 92976"/>
              <a:gd name="adj3" fmla="val 16667"/>
            </a:avLst>
          </a:prstGeom>
          <a:solidFill>
            <a:schemeClr val="bg1"/>
          </a:solidFill>
          <a:ln>
            <a:solidFill>
              <a:srgbClr val="1C1A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71440" y="2643170"/>
            <a:ext cx="3571900" cy="1015663"/>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This chart shows the count of Fraudulent </a:t>
            </a:r>
            <a:r>
              <a:rPr lang="en-US" sz="2000" dirty="0" err="1">
                <a:latin typeface="Arial" panose="020B0604020202020204" pitchFamily="34" charset="0"/>
                <a:cs typeface="Arial" panose="020B0604020202020204" pitchFamily="34" charset="0"/>
              </a:rPr>
              <a:t>vs</a:t>
            </a:r>
            <a:r>
              <a:rPr lang="en-US" sz="2000" dirty="0">
                <a:latin typeface="Arial" panose="020B0604020202020204" pitchFamily="34" charset="0"/>
                <a:cs typeface="Arial" panose="020B0604020202020204" pitchFamily="34" charset="0"/>
              </a:rPr>
              <a:t> Non-Fraudulent Transaction using </a:t>
            </a:r>
            <a:r>
              <a:rPr lang="en-US" sz="2000" dirty="0" err="1">
                <a:latin typeface="Arial" panose="020B0604020202020204" pitchFamily="34" charset="0"/>
                <a:cs typeface="Arial" panose="020B0604020202020204" pitchFamily="34" charset="0"/>
              </a:rPr>
              <a:t>Countplot</a:t>
            </a:r>
            <a:r>
              <a:rPr lang="en-US" sz="2000" dirty="0">
                <a:latin typeface="Arial" panose="020B0604020202020204" pitchFamily="34" charset="0"/>
                <a:cs typeface="Arial" panose="020B0604020202020204" pitchFamily="34" charset="0"/>
              </a:rPr>
              <a:t> </a:t>
            </a:r>
          </a:p>
        </p:txBody>
      </p:sp>
      <p:sp>
        <p:nvSpPr>
          <p:cNvPr id="10" name="TextBox 9"/>
          <p:cNvSpPr txBox="1"/>
          <p:nvPr/>
        </p:nvSpPr>
        <p:spPr>
          <a:xfrm>
            <a:off x="13287404" y="500030"/>
            <a:ext cx="4500594" cy="193899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This chart shows the transaction type and distribution</a:t>
            </a:r>
          </a:p>
          <a:p>
            <a:endParaRPr lang="en-US" sz="2000" dirty="0">
              <a:latin typeface="Arial" panose="020B0604020202020204" pitchFamily="34" charset="0"/>
              <a:cs typeface="Arial" panose="020B0604020202020204" pitchFamily="34" charset="0"/>
            </a:endParaRPr>
          </a:p>
          <a:p>
            <a:r>
              <a:rPr lang="en-US" sz="2000" dirty="0">
                <a:solidFill>
                  <a:srgbClr val="000000"/>
                </a:solidFill>
                <a:latin typeface="Arial Bold" panose="020B0704020202020204" pitchFamily="34" charset="0"/>
                <a:cs typeface="Arial Bold" panose="020B0704020202020204" pitchFamily="34" charset="0"/>
              </a:rPr>
              <a:t>Findings:</a:t>
            </a:r>
          </a:p>
          <a:p>
            <a:r>
              <a:rPr lang="en-US" sz="2000" dirty="0">
                <a:latin typeface="Arial" panose="020B0604020202020204" pitchFamily="34" charset="0"/>
                <a:cs typeface="Arial" panose="020B0604020202020204" pitchFamily="34" charset="0"/>
              </a:rPr>
              <a:t>TRANSFER AND CASH_OUT has more fraudulent activity</a:t>
            </a:r>
          </a:p>
        </p:txBody>
      </p:sp>
      <p:sp>
        <p:nvSpPr>
          <p:cNvPr id="12" name="TextBox 11">
            <a:extLst>
              <a:ext uri="{FF2B5EF4-FFF2-40B4-BE49-F238E27FC236}">
                <a16:creationId xmlns:a16="http://schemas.microsoft.com/office/drawing/2014/main" id="{87FEDAA8-6F9D-0D59-83D0-3CE7845ED3AF}"/>
              </a:ext>
            </a:extLst>
          </p:cNvPr>
          <p:cNvSpPr txBox="1"/>
          <p:nvPr/>
        </p:nvSpPr>
        <p:spPr>
          <a:xfrm>
            <a:off x="457200" y="419100"/>
            <a:ext cx="17297400" cy="927242"/>
          </a:xfrm>
          <a:prstGeom prst="rect">
            <a:avLst/>
          </a:prstGeom>
        </p:spPr>
        <p:txBody>
          <a:bodyPr wrap="square" lIns="0" tIns="0" rIns="0" bIns="0" rtlCol="0" anchor="t">
            <a:spAutoFit/>
          </a:bodyPr>
          <a:lstStyle/>
          <a:p>
            <a:pPr marL="0" lvl="0" indent="0">
              <a:lnSpc>
                <a:spcPts val="7672"/>
              </a:lnSpc>
              <a:spcBef>
                <a:spcPct val="0"/>
              </a:spcBef>
            </a:pPr>
            <a:r>
              <a:rPr lang="en-US" sz="6393" b="1" spc="479" dirty="0">
                <a:solidFill>
                  <a:srgbClr val="30032D"/>
                </a:solidFill>
                <a:latin typeface="HK Modular"/>
                <a:ea typeface="HK Modular"/>
                <a:cs typeface="HK Modular"/>
                <a:sym typeface="HK Modular"/>
              </a:rPr>
              <a:t>ADITIONAL ANALYSIS</a:t>
            </a:r>
          </a:p>
        </p:txBody>
      </p:sp>
    </p:spTree>
    <p:extLst>
      <p:ext uri="{BB962C8B-B14F-4D97-AF65-F5344CB8AC3E}">
        <p14:creationId xmlns:p14="http://schemas.microsoft.com/office/powerpoint/2010/main" val="1665917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FF5E1-91CB-D376-886E-A01AC792D3F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D75B524-6821-9468-53F6-57F8A27525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sp>
        <p:nvSpPr>
          <p:cNvPr id="4" name="TextBox 3">
            <a:extLst>
              <a:ext uri="{FF2B5EF4-FFF2-40B4-BE49-F238E27FC236}">
                <a16:creationId xmlns:a16="http://schemas.microsoft.com/office/drawing/2014/main" id="{87FEDAA8-6F9D-0D59-83D0-3CE7845ED3AF}"/>
              </a:ext>
            </a:extLst>
          </p:cNvPr>
          <p:cNvSpPr txBox="1"/>
          <p:nvPr/>
        </p:nvSpPr>
        <p:spPr>
          <a:xfrm>
            <a:off x="457200" y="419100"/>
            <a:ext cx="17297400" cy="927242"/>
          </a:xfrm>
          <a:prstGeom prst="rect">
            <a:avLst/>
          </a:prstGeom>
        </p:spPr>
        <p:txBody>
          <a:bodyPr wrap="square" lIns="0" tIns="0" rIns="0" bIns="0" rtlCol="0" anchor="t">
            <a:spAutoFit/>
          </a:bodyPr>
          <a:lstStyle/>
          <a:p>
            <a:pPr marL="0" lvl="0" indent="0">
              <a:lnSpc>
                <a:spcPts val="7672"/>
              </a:lnSpc>
              <a:spcBef>
                <a:spcPct val="0"/>
              </a:spcBef>
            </a:pPr>
            <a:r>
              <a:rPr lang="en-US" sz="6393" b="1" spc="479" dirty="0">
                <a:solidFill>
                  <a:srgbClr val="30032D"/>
                </a:solidFill>
                <a:latin typeface="HK Modular"/>
                <a:ea typeface="HK Modular"/>
                <a:cs typeface="HK Modular"/>
                <a:sym typeface="HK Modular"/>
              </a:rPr>
              <a:t>FEATURE ENGINEERING</a:t>
            </a:r>
          </a:p>
        </p:txBody>
      </p:sp>
      <p:sp>
        <p:nvSpPr>
          <p:cNvPr id="5" name="Rectangle 4"/>
          <p:cNvSpPr/>
          <p:nvPr/>
        </p:nvSpPr>
        <p:spPr>
          <a:xfrm>
            <a:off x="785754" y="1571601"/>
            <a:ext cx="16287864" cy="1323439"/>
          </a:xfrm>
          <a:prstGeom prst="rect">
            <a:avLst/>
          </a:prstGeom>
        </p:spPr>
        <p:txBody>
          <a:bodyPr wrap="square">
            <a:spAutoFit/>
          </a:bodyPr>
          <a:lstStyle/>
          <a:p>
            <a:r>
              <a:rPr lang="en-US" sz="2000" dirty="0">
                <a:solidFill>
                  <a:srgbClr val="000000"/>
                </a:solidFill>
                <a:latin typeface="Arial Bold" panose="020B0704020202020204" pitchFamily="34" charset="0"/>
                <a:cs typeface="Arial Bold" panose="020B0704020202020204" pitchFamily="34" charset="0"/>
              </a:rPr>
              <a:t>Objective of Feature Engineering:</a:t>
            </a:r>
          </a:p>
          <a:p>
            <a:endParaRPr lang="en-US" sz="2000" dirty="0">
              <a:solidFill>
                <a:srgbClr val="000000"/>
              </a:solidFill>
              <a:latin typeface="Arial Bold" panose="020B0704020202020204" pitchFamily="34" charset="0"/>
              <a:cs typeface="Arial Bold" panose="020B0704020202020204" pitchFamily="34" charset="0"/>
            </a:endParaRPr>
          </a:p>
          <a:p>
            <a:pPr>
              <a:buFont typeface="Arial" pitchFamily="34" charset="0"/>
              <a:buChar char="•"/>
            </a:pPr>
            <a:r>
              <a:rPr lang="en-US" sz="2000" dirty="0">
                <a:latin typeface="Arial" panose="020B0604020202020204" pitchFamily="34" charset="0"/>
                <a:cs typeface="Arial" panose="020B0604020202020204" pitchFamily="34" charset="0"/>
              </a:rPr>
              <a:t>Enhance the model's ability to detect fraudulent transactions by creating features that highlight suspicious patterns.</a:t>
            </a:r>
          </a:p>
          <a:p>
            <a:pPr>
              <a:buFont typeface="Arial" pitchFamily="34" charset="0"/>
              <a:buChar char="•"/>
            </a:pPr>
            <a:r>
              <a:rPr lang="en-US" sz="2000" dirty="0">
                <a:latin typeface="Arial" panose="020B0604020202020204" pitchFamily="34" charset="0"/>
                <a:cs typeface="Arial" panose="020B0604020202020204" pitchFamily="34" charset="0"/>
              </a:rPr>
              <a:t>Improve model accuracy by transforming raw data into meaningful inputs.</a:t>
            </a:r>
          </a:p>
        </p:txBody>
      </p:sp>
      <p:sp>
        <p:nvSpPr>
          <p:cNvPr id="7" name="Rectangle 6"/>
          <p:cNvSpPr/>
          <p:nvPr/>
        </p:nvSpPr>
        <p:spPr>
          <a:xfrm>
            <a:off x="785754" y="3000360"/>
            <a:ext cx="15287732" cy="2492990"/>
          </a:xfrm>
          <a:prstGeom prst="rect">
            <a:avLst/>
          </a:prstGeom>
        </p:spPr>
        <p:txBody>
          <a:bodyPr wrap="square">
            <a:spAutoFit/>
          </a:bodyPr>
          <a:lstStyle/>
          <a:p>
            <a:pPr marL="457200" indent="-457200">
              <a:buFont typeface="+mj-lt"/>
              <a:buAutoNum type="arabicPeriod"/>
            </a:pPr>
            <a:r>
              <a:rPr lang="en-US" sz="2200" dirty="0">
                <a:solidFill>
                  <a:srgbClr val="000000"/>
                </a:solidFill>
                <a:latin typeface="Arial Bold" panose="020B0704020202020204" pitchFamily="34" charset="0"/>
                <a:cs typeface="Arial Bold" panose="020B0704020202020204" pitchFamily="34" charset="0"/>
              </a:rPr>
              <a:t> Type encoded</a:t>
            </a:r>
          </a:p>
          <a:p>
            <a:pPr>
              <a:buFont typeface="Arial" pitchFamily="34" charset="0"/>
              <a:buChar char="•"/>
            </a:pPr>
            <a:endParaRPr lang="en-US" dirty="0"/>
          </a:p>
          <a:p>
            <a:r>
              <a:rPr lang="en-US" dirty="0">
                <a:solidFill>
                  <a:srgbClr val="000000"/>
                </a:solidFill>
                <a:latin typeface="Arial Bold" panose="020B0704020202020204" pitchFamily="34" charset="0"/>
                <a:cs typeface="Arial Bold" panose="020B0704020202020204" pitchFamily="34" charset="0"/>
              </a:rPr>
              <a:t>Description</a:t>
            </a:r>
            <a:r>
              <a:rPr lang="en-US"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 numerical representation of transaction types (e.g., PAYMENT, CASH_OUT, TRANSFER)</a:t>
            </a:r>
          </a:p>
          <a:p>
            <a:endParaRPr lang="en-US" dirty="0"/>
          </a:p>
          <a:p>
            <a:r>
              <a:rPr lang="en-US" dirty="0">
                <a:solidFill>
                  <a:srgbClr val="000000"/>
                </a:solidFill>
                <a:latin typeface="Arial Bold" panose="020B0704020202020204" pitchFamily="34" charset="0"/>
                <a:cs typeface="Arial Bold" panose="020B0704020202020204" pitchFamily="34" charset="0"/>
              </a:rPr>
              <a:t>Purpose: </a:t>
            </a:r>
            <a:r>
              <a:rPr lang="en-US" sz="2000" dirty="0">
                <a:latin typeface="Arial" panose="020B0604020202020204" pitchFamily="34" charset="0"/>
                <a:cs typeface="Arial" panose="020B0604020202020204" pitchFamily="34" charset="0"/>
              </a:rPr>
              <a:t>Machine learning models work best with numerical data. Encoding categorical variables allows the model to interpret different transaction types.</a:t>
            </a:r>
          </a:p>
          <a:p>
            <a:endParaRPr lang="en-US" dirty="0"/>
          </a:p>
          <a:p>
            <a:r>
              <a:rPr lang="en-US" dirty="0">
                <a:solidFill>
                  <a:srgbClr val="000000"/>
                </a:solidFill>
                <a:latin typeface="Arial Bold" panose="020B0704020202020204" pitchFamily="34" charset="0"/>
                <a:cs typeface="Arial Bold" panose="020B0704020202020204" pitchFamily="34" charset="0"/>
              </a:rPr>
              <a:t>Impact: </a:t>
            </a:r>
            <a:r>
              <a:rPr lang="en-US" sz="2000" dirty="0">
                <a:latin typeface="Arial" panose="020B0604020202020204" pitchFamily="34" charset="0"/>
                <a:cs typeface="Arial" panose="020B0604020202020204" pitchFamily="34" charset="0"/>
              </a:rPr>
              <a:t>Highlights patterns in transaction behavior associated with fraud.</a:t>
            </a:r>
          </a:p>
        </p:txBody>
      </p:sp>
      <p:pic>
        <p:nvPicPr>
          <p:cNvPr id="2050" name="Picture 2"/>
          <p:cNvPicPr>
            <a:picLocks noChangeAspect="1" noChangeArrowheads="1"/>
          </p:cNvPicPr>
          <p:nvPr/>
        </p:nvPicPr>
        <p:blipFill>
          <a:blip r:embed="rId3"/>
          <a:srcRect/>
          <a:stretch>
            <a:fillRect/>
          </a:stretch>
        </p:blipFill>
        <p:spPr bwMode="auto">
          <a:xfrm>
            <a:off x="5072034" y="5786442"/>
            <a:ext cx="10644262" cy="4126580"/>
          </a:xfrm>
          <a:prstGeom prst="rect">
            <a:avLst/>
          </a:prstGeom>
          <a:noFill/>
          <a:ln w="9525">
            <a:solidFill>
              <a:srgbClr val="1C1A55"/>
            </a:solidFill>
            <a:miter lim="800000"/>
            <a:headEnd/>
            <a:tailEnd/>
          </a:ln>
          <a:effectLst/>
        </p:spPr>
      </p:pic>
    </p:spTree>
    <p:extLst>
      <p:ext uri="{BB962C8B-B14F-4D97-AF65-F5344CB8AC3E}">
        <p14:creationId xmlns:p14="http://schemas.microsoft.com/office/powerpoint/2010/main" val="866822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FF5E1-91CB-D376-886E-A01AC792D3F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D75B524-6821-9468-53F6-57F8A27525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sp>
        <p:nvSpPr>
          <p:cNvPr id="6" name="Rectangle 5"/>
          <p:cNvSpPr/>
          <p:nvPr/>
        </p:nvSpPr>
        <p:spPr>
          <a:xfrm>
            <a:off x="857192" y="714344"/>
            <a:ext cx="7715304" cy="3385542"/>
          </a:xfrm>
          <a:prstGeom prst="rect">
            <a:avLst/>
          </a:prstGeom>
        </p:spPr>
        <p:txBody>
          <a:bodyPr wrap="square">
            <a:spAutoFit/>
          </a:bodyPr>
          <a:lstStyle/>
          <a:p>
            <a:pPr marL="457200" indent="-457200">
              <a:buFont typeface="+mj-lt"/>
              <a:buAutoNum type="arabicPeriod" startAt="2"/>
            </a:pPr>
            <a:r>
              <a:rPr lang="en-US" sz="2200" dirty="0">
                <a:solidFill>
                  <a:srgbClr val="000000"/>
                </a:solidFill>
                <a:latin typeface="Arial Bold" panose="020B0704020202020204" pitchFamily="34" charset="0"/>
                <a:cs typeface="Arial Bold" panose="020B0704020202020204" pitchFamily="34" charset="0"/>
              </a:rPr>
              <a:t>Zero_balance_flag</a:t>
            </a:r>
          </a:p>
          <a:p>
            <a:pPr marL="457200" indent="-457200"/>
            <a:endParaRPr lang="en-US" sz="2000" dirty="0">
              <a:solidFill>
                <a:srgbClr val="000000"/>
              </a:solidFill>
              <a:latin typeface="Arial Bold" panose="020B0704020202020204" pitchFamily="34" charset="0"/>
              <a:cs typeface="Arial Bold" panose="020B0704020202020204" pitchFamily="34" charset="0"/>
            </a:endParaRPr>
          </a:p>
          <a:p>
            <a:pPr marL="457200" indent="-457200"/>
            <a:r>
              <a:rPr lang="en-US" dirty="0">
                <a:solidFill>
                  <a:srgbClr val="000000"/>
                </a:solidFill>
                <a:latin typeface="Arial Bold" panose="020B0704020202020204" pitchFamily="34" charset="0"/>
                <a:cs typeface="Arial Bold" panose="020B0704020202020204" pitchFamily="34" charset="0"/>
              </a:rPr>
              <a:t>Formula :</a:t>
            </a:r>
          </a:p>
          <a:p>
            <a:pPr marL="457200" indent="-457200"/>
            <a:br>
              <a:rPr lang="en-US" dirty="0"/>
            </a:br>
            <a:r>
              <a:rPr lang="en-US" sz="2000" dirty="0"/>
              <a:t>If New Balance Original equals 0, then flag = 1; otherwise, flag = 0.</a:t>
            </a:r>
          </a:p>
          <a:p>
            <a:pPr marL="457200" indent="-457200"/>
            <a:endParaRPr lang="en-US" dirty="0"/>
          </a:p>
          <a:p>
            <a:r>
              <a:rPr lang="en-US" dirty="0">
                <a:solidFill>
                  <a:srgbClr val="000000"/>
                </a:solidFill>
                <a:latin typeface="Arial Bold" panose="020B0704020202020204" pitchFamily="34" charset="0"/>
                <a:cs typeface="Arial Bold" panose="020B0704020202020204" pitchFamily="34" charset="0"/>
              </a:rPr>
              <a:t>Explanation:</a:t>
            </a:r>
          </a:p>
          <a:p>
            <a:pPr marL="0" lvl="1"/>
            <a:r>
              <a:rPr lang="en-US" sz="2000" dirty="0"/>
              <a:t>This creates a binary flag to indicate if the sender’s balance became zero after the transaction.</a:t>
            </a:r>
          </a:p>
          <a:p>
            <a:pPr marL="0" lvl="1"/>
            <a:r>
              <a:rPr lang="en-US" sz="2000" dirty="0"/>
              <a:t>A value of 1 means the balance is zero (potential fraud), and 0 means otherwise.</a:t>
            </a:r>
          </a:p>
        </p:txBody>
      </p:sp>
      <p:pic>
        <p:nvPicPr>
          <p:cNvPr id="28674" name="Picture 2"/>
          <p:cNvPicPr>
            <a:picLocks noChangeAspect="1" noChangeArrowheads="1"/>
          </p:cNvPicPr>
          <p:nvPr/>
        </p:nvPicPr>
        <p:blipFill>
          <a:blip r:embed="rId3"/>
          <a:srcRect/>
          <a:stretch>
            <a:fillRect/>
          </a:stretch>
        </p:blipFill>
        <p:spPr bwMode="auto">
          <a:xfrm>
            <a:off x="882695" y="4143368"/>
            <a:ext cx="16333799" cy="5286412"/>
          </a:xfrm>
          <a:prstGeom prst="rect">
            <a:avLst/>
          </a:prstGeom>
          <a:noFill/>
          <a:ln w="9525">
            <a:noFill/>
            <a:miter lim="800000"/>
            <a:headEnd/>
            <a:tailEnd/>
          </a:ln>
          <a:effectLst/>
        </p:spPr>
      </p:pic>
    </p:spTree>
    <p:extLst>
      <p:ext uri="{BB962C8B-B14F-4D97-AF65-F5344CB8AC3E}">
        <p14:creationId xmlns:p14="http://schemas.microsoft.com/office/powerpoint/2010/main" val="866822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FF5E1-91CB-D376-886E-A01AC792D3F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D75B524-6821-9468-53F6-57F8A27525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sp>
        <p:nvSpPr>
          <p:cNvPr id="6" name="TextBox 5">
            <a:extLst>
              <a:ext uri="{FF2B5EF4-FFF2-40B4-BE49-F238E27FC236}">
                <a16:creationId xmlns:a16="http://schemas.microsoft.com/office/drawing/2014/main" id="{87FEDAA8-6F9D-0D59-83D0-3CE7845ED3AF}"/>
              </a:ext>
            </a:extLst>
          </p:cNvPr>
          <p:cNvSpPr txBox="1"/>
          <p:nvPr/>
        </p:nvSpPr>
        <p:spPr>
          <a:xfrm>
            <a:off x="457200" y="419100"/>
            <a:ext cx="17297400" cy="1974900"/>
          </a:xfrm>
          <a:prstGeom prst="rect">
            <a:avLst/>
          </a:prstGeom>
        </p:spPr>
        <p:txBody>
          <a:bodyPr wrap="square" lIns="0" tIns="0" rIns="0" bIns="0" rtlCol="0" anchor="t">
            <a:spAutoFit/>
          </a:bodyPr>
          <a:lstStyle/>
          <a:p>
            <a:pPr marL="0" lvl="0" indent="0">
              <a:lnSpc>
                <a:spcPts val="7672"/>
              </a:lnSpc>
              <a:spcBef>
                <a:spcPct val="0"/>
              </a:spcBef>
            </a:pPr>
            <a:r>
              <a:rPr lang="en-US" sz="6393" b="1" spc="479" dirty="0">
                <a:solidFill>
                  <a:srgbClr val="30032D"/>
                </a:solidFill>
                <a:latin typeface="HK Modular"/>
                <a:ea typeface="HK Modular"/>
                <a:cs typeface="HK Modular"/>
                <a:sym typeface="HK Modular"/>
              </a:rPr>
              <a:t>SPLITTING DATASET INTO TRAINING AND TESTING SET</a:t>
            </a:r>
          </a:p>
        </p:txBody>
      </p:sp>
      <p:pic>
        <p:nvPicPr>
          <p:cNvPr id="8" name="Picture 7"/>
          <p:cNvPicPr>
            <a:picLocks noChangeAspect="1" noChangeArrowheads="1"/>
          </p:cNvPicPr>
          <p:nvPr/>
        </p:nvPicPr>
        <p:blipFill>
          <a:blip r:embed="rId3"/>
          <a:srcRect/>
          <a:stretch>
            <a:fillRect/>
          </a:stretch>
        </p:blipFill>
        <p:spPr bwMode="auto">
          <a:xfrm>
            <a:off x="8000992" y="6215070"/>
            <a:ext cx="9767472" cy="2998169"/>
          </a:xfrm>
          <a:prstGeom prst="rect">
            <a:avLst/>
          </a:prstGeom>
          <a:noFill/>
          <a:ln w="9525">
            <a:solidFill>
              <a:srgbClr val="1C1A55"/>
            </a:solidFill>
            <a:miter lim="800000"/>
            <a:headEnd/>
            <a:tailEnd/>
          </a:ln>
          <a:effectLst/>
        </p:spPr>
      </p:pic>
      <p:sp>
        <p:nvSpPr>
          <p:cNvPr id="9" name="Rectangle 3"/>
          <p:cNvSpPr>
            <a:spLocks noChangeArrowheads="1"/>
          </p:cNvSpPr>
          <p:nvPr/>
        </p:nvSpPr>
        <p:spPr bwMode="auto">
          <a:xfrm>
            <a:off x="642878" y="3571864"/>
            <a:ext cx="1643074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lang="en-US" dirty="0">
                <a:solidFill>
                  <a:srgbClr val="000000"/>
                </a:solidFill>
                <a:latin typeface="Arial Bold" panose="020B0704020202020204" pitchFamily="34" charset="0"/>
                <a:cs typeface="Arial Bold" panose="020B0704020202020204" pitchFamily="34" charset="0"/>
              </a:rPr>
              <a:t>Splitting Data: </a:t>
            </a:r>
            <a:r>
              <a:rPr lang="en-US" sz="2000" dirty="0">
                <a:latin typeface="Arial" panose="020B0604020202020204" pitchFamily="34" charset="0"/>
                <a:cs typeface="Arial" panose="020B0604020202020204" pitchFamily="34" charset="0"/>
              </a:rPr>
              <a:t>Dividing data into training and testing sets ensures the model learns from one portion and is evaluated on unseen data, helping to check its real-world performance and avoid </a:t>
            </a:r>
            <a:r>
              <a:rPr lang="en-US" sz="2000" dirty="0" err="1">
                <a:latin typeface="Arial" panose="020B0604020202020204" pitchFamily="34" charset="0"/>
                <a:cs typeface="Arial" panose="020B0604020202020204" pitchFamily="34" charset="0"/>
              </a:rPr>
              <a:t>overfitting</a:t>
            </a:r>
            <a:r>
              <a:rPr lang="en-US" sz="2000" dirty="0">
                <a:latin typeface="Arial" panose="020B0604020202020204" pitchFamily="34" charset="0"/>
                <a:cs typeface="Arial" panose="020B0604020202020204" pitchFamily="34" charset="0"/>
              </a:rPr>
              <a:t>.</a:t>
            </a:r>
          </a:p>
          <a:p>
            <a:pPr marL="0" marR="0" lvl="0" indent="0" algn="l" defTabSz="914400" rtl="0" eaLnBrk="1" fontAlgn="base" latinLnBrk="0" hangingPunct="1">
              <a:lnSpc>
                <a:spcPct val="100000"/>
              </a:lnSpc>
              <a:spcBef>
                <a:spcPct val="0"/>
              </a:spcBef>
              <a:spcAft>
                <a:spcPct val="0"/>
              </a:spcAft>
              <a:buClrTx/>
              <a:buSzTx/>
              <a:buFontTx/>
              <a:buChar char="•"/>
              <a:tabLst/>
            </a:pPr>
            <a:endParaRPr 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solidFill>
                  <a:srgbClr val="000000"/>
                </a:solidFill>
                <a:latin typeface="Arial Bold" panose="020B0704020202020204" pitchFamily="34" charset="0"/>
                <a:cs typeface="Arial Bold" panose="020B0704020202020204" pitchFamily="34" charset="0"/>
              </a:rPr>
              <a:t>Scaling Data: </a:t>
            </a:r>
            <a:r>
              <a:rPr lang="en-US" sz="2000" dirty="0">
                <a:latin typeface="Arial" panose="020B0604020202020204" pitchFamily="34" charset="0"/>
                <a:cs typeface="Arial" panose="020B0604020202020204" pitchFamily="34" charset="0"/>
              </a:rPr>
              <a:t>Scaling standardizes features, ensuring all variables contribute equally to the model and improving the performance of algorithms sensitive to feature magnitude, like Logistic Regression. </a:t>
            </a:r>
          </a:p>
          <a:p>
            <a:pPr marL="0" marR="0" lvl="0" indent="0" algn="l" defTabSz="914400" rtl="0" eaLnBrk="0" fontAlgn="base" latinLnBrk="0" hangingPunct="0">
              <a:lnSpc>
                <a:spcPct val="100000"/>
              </a:lnSpc>
              <a:spcBef>
                <a:spcPct val="0"/>
              </a:spcBef>
              <a:spcAft>
                <a:spcPct val="0"/>
              </a:spcAft>
              <a:buClrTx/>
              <a:buSzTx/>
              <a:tabLst/>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Train-Test Split (80/20): Divides data for model training (80%) and evaluation (20%).</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stratify=y: Keeps the same fraud distribution in both sets.</a:t>
            </a:r>
          </a:p>
          <a:p>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StandardScaler</a:t>
            </a:r>
            <a:r>
              <a:rPr lang="en-US" sz="2000" dirty="0">
                <a:latin typeface="Arial" panose="020B0604020202020204" pitchFamily="34" charset="0"/>
                <a:cs typeface="Arial" panose="020B0604020202020204" pitchFamily="34" charset="0"/>
              </a:rPr>
              <a:t>(): Scales features for better model accuracy.</a:t>
            </a:r>
          </a:p>
        </p:txBody>
      </p:sp>
    </p:spTree>
    <p:extLst>
      <p:ext uri="{BB962C8B-B14F-4D97-AF65-F5344CB8AC3E}">
        <p14:creationId xmlns:p14="http://schemas.microsoft.com/office/powerpoint/2010/main" val="866822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FF5E1-91CB-D376-886E-A01AC792D3FD}"/>
            </a:ext>
          </a:extLst>
        </p:cNvPr>
        <p:cNvGrpSpPr/>
        <p:nvPr/>
      </p:nvGrpSpPr>
      <p:grpSpPr>
        <a:xfrm>
          <a:off x="0" y="0"/>
          <a:ext cx="0" cy="0"/>
          <a:chOff x="0" y="0"/>
          <a:chExt cx="0" cy="0"/>
        </a:xfrm>
      </p:grpSpPr>
      <p:pic>
        <p:nvPicPr>
          <p:cNvPr id="34820" name="Picture 4" descr="ML Models Pros &amp; Cons. Quick refresher of core ML models with… | by Ram  Vegiraju | Analytics Vidhya | Medium"/>
          <p:cNvPicPr>
            <a:picLocks noChangeAspect="1" noChangeArrowheads="1"/>
          </p:cNvPicPr>
          <p:nvPr/>
        </p:nvPicPr>
        <p:blipFill>
          <a:blip r:embed="rId2"/>
          <a:srcRect l="8883" t="14927" r="10879"/>
          <a:stretch>
            <a:fillRect/>
          </a:stretch>
        </p:blipFill>
        <p:spPr bwMode="auto">
          <a:xfrm>
            <a:off x="9215438" y="2766034"/>
            <a:ext cx="8429684" cy="6592308"/>
          </a:xfrm>
          <a:prstGeom prst="rect">
            <a:avLst/>
          </a:prstGeom>
          <a:noFill/>
          <a:ln>
            <a:noFill/>
          </a:ln>
        </p:spPr>
      </p:pic>
      <p:pic>
        <p:nvPicPr>
          <p:cNvPr id="2" name="Picture 1">
            <a:extLst>
              <a:ext uri="{FF2B5EF4-FFF2-40B4-BE49-F238E27FC236}">
                <a16:creationId xmlns:a16="http://schemas.microsoft.com/office/drawing/2014/main" id="{ED75B524-6821-9468-53F6-57F8A275258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sp>
        <p:nvSpPr>
          <p:cNvPr id="5" name="TextBox 4">
            <a:extLst>
              <a:ext uri="{FF2B5EF4-FFF2-40B4-BE49-F238E27FC236}">
                <a16:creationId xmlns:a16="http://schemas.microsoft.com/office/drawing/2014/main" id="{87FEDAA8-6F9D-0D59-83D0-3CE7845ED3AF}"/>
              </a:ext>
            </a:extLst>
          </p:cNvPr>
          <p:cNvSpPr txBox="1"/>
          <p:nvPr/>
        </p:nvSpPr>
        <p:spPr>
          <a:xfrm>
            <a:off x="457200" y="419100"/>
            <a:ext cx="17297400" cy="1914691"/>
          </a:xfrm>
          <a:prstGeom prst="rect">
            <a:avLst/>
          </a:prstGeom>
        </p:spPr>
        <p:txBody>
          <a:bodyPr wrap="square" lIns="0" tIns="0" rIns="0" bIns="0" rtlCol="0" anchor="t">
            <a:spAutoFit/>
          </a:bodyPr>
          <a:lstStyle/>
          <a:p>
            <a:pPr marL="0" lvl="0" indent="0">
              <a:lnSpc>
                <a:spcPts val="7672"/>
              </a:lnSpc>
              <a:spcBef>
                <a:spcPct val="0"/>
              </a:spcBef>
            </a:pPr>
            <a:r>
              <a:rPr lang="en-US" sz="6393" b="1" spc="479" dirty="0">
                <a:solidFill>
                  <a:srgbClr val="30032D"/>
                </a:solidFill>
                <a:latin typeface="HK Modular"/>
                <a:ea typeface="HK Modular"/>
                <a:cs typeface="HK Modular"/>
                <a:sym typeface="HK Modular"/>
              </a:rPr>
              <a:t>TRAINING MACHINE LEARNING MODEL</a:t>
            </a:r>
          </a:p>
        </p:txBody>
      </p:sp>
      <p:sp>
        <p:nvSpPr>
          <p:cNvPr id="34818" name="Rectangle 2"/>
          <p:cNvSpPr>
            <a:spLocks noChangeArrowheads="1"/>
          </p:cNvSpPr>
          <p:nvPr/>
        </p:nvSpPr>
        <p:spPr bwMode="auto">
          <a:xfrm>
            <a:off x="928630" y="3714740"/>
            <a:ext cx="7572428" cy="40010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dirty="0">
                <a:solidFill>
                  <a:srgbClr val="000000"/>
                </a:solidFill>
                <a:latin typeface="Arial Bold" panose="020B0704020202020204" pitchFamily="34" charset="0"/>
                <a:cs typeface="Arial Bold" panose="020B0704020202020204" pitchFamily="34" charset="0"/>
              </a:rPr>
              <a:t>Logistic Regression: </a:t>
            </a:r>
            <a:r>
              <a:rPr lang="en-US" sz="2000" dirty="0">
                <a:latin typeface="Arial" panose="020B0604020202020204" pitchFamily="34" charset="0"/>
                <a:cs typeface="Arial" panose="020B0604020202020204" pitchFamily="34" charset="0"/>
              </a:rPr>
              <a:t>A simple, fast model used for binary classification (e.g., fraud detection). It predicts the probability of a class and works well when data is linearly separable.</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eaLnBrk="0" fontAlgn="base" hangingPunct="0">
              <a:spcBef>
                <a:spcPct val="0"/>
              </a:spcBef>
              <a:spcAft>
                <a:spcPct val="0"/>
              </a:spcAft>
              <a:buFontTx/>
              <a:buAutoNum type="arabicPeriod"/>
            </a:pPr>
            <a:r>
              <a:rPr lang="en-US" dirty="0">
                <a:solidFill>
                  <a:srgbClr val="000000"/>
                </a:solidFill>
                <a:latin typeface="Arial Bold" panose="020B0704020202020204" pitchFamily="34" charset="0"/>
                <a:cs typeface="Arial Bold" panose="020B0704020202020204" pitchFamily="34" charset="0"/>
              </a:rPr>
              <a:t>Decision Tree: </a:t>
            </a:r>
            <a:r>
              <a:rPr lang="en-US" sz="2000" dirty="0">
                <a:latin typeface="Arial" panose="020B0604020202020204" pitchFamily="34" charset="0"/>
                <a:cs typeface="Arial" panose="020B0604020202020204" pitchFamily="34" charset="0"/>
              </a:rPr>
              <a:t>A tree-like model that splits data based on feature values. It’s easy to interpret and handles non-linear relationships but can over fit on complex datasets.</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R="0" lvl="0" indent="-342900" eaLnBrk="0" fontAlgn="base" hangingPunct="0">
              <a:lnSpc>
                <a:spcPct val="100000"/>
              </a:lnSpc>
              <a:spcBef>
                <a:spcPct val="0"/>
              </a:spcBef>
              <a:spcAft>
                <a:spcPct val="0"/>
              </a:spcAft>
              <a:buClrTx/>
              <a:buSzTx/>
              <a:buFont typeface="+mj-lt"/>
              <a:buAutoNum type="arabicPeriod" startAt="3"/>
              <a:tabLst/>
            </a:pPr>
            <a:r>
              <a:rPr lang="en-US" dirty="0">
                <a:solidFill>
                  <a:srgbClr val="000000"/>
                </a:solidFill>
                <a:latin typeface="Arial Bold" panose="020B0704020202020204" pitchFamily="34" charset="0"/>
                <a:cs typeface="Arial Bold" panose="020B0704020202020204" pitchFamily="34" charset="0"/>
              </a:rPr>
              <a:t>Random Forest: </a:t>
            </a:r>
            <a:r>
              <a:rPr lang="en-US" sz="2000" dirty="0">
                <a:latin typeface="Arial" panose="020B0604020202020204" pitchFamily="34" charset="0"/>
                <a:cs typeface="Arial" panose="020B0604020202020204" pitchFamily="34" charset="0"/>
              </a:rPr>
              <a:t>An ensemble of decision trees that improves accuracy and reduces </a:t>
            </a:r>
            <a:r>
              <a:rPr lang="en-US" sz="2000" dirty="0" err="1">
                <a:latin typeface="Arial" panose="020B0604020202020204" pitchFamily="34" charset="0"/>
                <a:cs typeface="Arial" panose="020B0604020202020204" pitchFamily="34" charset="0"/>
              </a:rPr>
              <a:t>overfitting</a:t>
            </a:r>
            <a:r>
              <a:rPr lang="en-US" sz="2000" dirty="0">
                <a:latin typeface="Arial" panose="020B0604020202020204" pitchFamily="34" charset="0"/>
                <a:cs typeface="Arial" panose="020B0604020202020204" pitchFamily="34" charset="0"/>
              </a:rPr>
              <a:t> by averaging multiple trees' predictions. Ideal for handling complex data with high variance.</a:t>
            </a:r>
          </a:p>
          <a:p>
            <a:pPr marR="0" lvl="0" indent="-342900" eaLnBrk="0" fontAlgn="base" hangingPunct="0">
              <a:lnSpc>
                <a:spcPct val="100000"/>
              </a:lnSpc>
              <a:spcBef>
                <a:spcPct val="0"/>
              </a:spcBef>
              <a:spcAft>
                <a:spcPct val="0"/>
              </a:spcAft>
              <a:buClrTx/>
              <a:buSzTx/>
              <a:buFontTx/>
              <a:buAutoNum type="arabicPeriod" startAt="3"/>
              <a:tabLst/>
            </a:pPr>
            <a:endParaRPr lang="en-US" sz="2000" dirty="0">
              <a:latin typeface="Arial" panose="020B0604020202020204" pitchFamily="34" charset="0"/>
              <a:cs typeface="Arial" panose="020B0604020202020204" pitchFamily="34" charset="0"/>
            </a:endParaRPr>
          </a:p>
        </p:txBody>
      </p:sp>
      <p:sp>
        <p:nvSpPr>
          <p:cNvPr id="10" name="Rounded Rectangle 9"/>
          <p:cNvSpPr/>
          <p:nvPr/>
        </p:nvSpPr>
        <p:spPr>
          <a:xfrm>
            <a:off x="17216494" y="8501086"/>
            <a:ext cx="428628" cy="78581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6822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FF5E1-91CB-D376-886E-A01AC792D3F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D75B524-6821-9468-53F6-57F8A27525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pic>
        <p:nvPicPr>
          <p:cNvPr id="33793" name="Picture 1"/>
          <p:cNvPicPr>
            <a:picLocks noChangeAspect="1" noChangeArrowheads="1"/>
          </p:cNvPicPr>
          <p:nvPr/>
        </p:nvPicPr>
        <p:blipFill>
          <a:blip r:embed="rId3"/>
          <a:srcRect/>
          <a:stretch>
            <a:fillRect/>
          </a:stretch>
        </p:blipFill>
        <p:spPr bwMode="auto">
          <a:xfrm>
            <a:off x="214250" y="2786046"/>
            <a:ext cx="8369477" cy="4714908"/>
          </a:xfrm>
          <a:prstGeom prst="rect">
            <a:avLst/>
          </a:prstGeom>
          <a:noFill/>
          <a:ln w="9525">
            <a:solidFill>
              <a:srgbClr val="1C1A55"/>
            </a:solidFill>
            <a:miter lim="800000"/>
            <a:headEnd/>
            <a:tailEnd/>
          </a:ln>
          <a:effectLst/>
        </p:spPr>
      </p:pic>
      <p:sp>
        <p:nvSpPr>
          <p:cNvPr id="4" name="Rectangle 3"/>
          <p:cNvSpPr/>
          <p:nvPr/>
        </p:nvSpPr>
        <p:spPr>
          <a:xfrm>
            <a:off x="8786874" y="1571600"/>
            <a:ext cx="9215438" cy="7540526"/>
          </a:xfrm>
          <a:prstGeom prst="rect">
            <a:avLst/>
          </a:prstGeom>
        </p:spPr>
        <p:txBody>
          <a:bodyPr wrap="square">
            <a:spAutoFit/>
          </a:bodyPr>
          <a:lstStyle/>
          <a:p>
            <a:r>
              <a:rPr lang="en-US" dirty="0">
                <a:solidFill>
                  <a:srgbClr val="000000"/>
                </a:solidFill>
                <a:latin typeface="Arial Bold" panose="020B0704020202020204" pitchFamily="34" charset="0"/>
                <a:cs typeface="Arial Bold" panose="020B0704020202020204" pitchFamily="34" charset="0"/>
              </a:rPr>
              <a:t>Model Details:</a:t>
            </a:r>
          </a:p>
          <a:p>
            <a:endParaRPr lang="en-US" dirty="0">
              <a:solidFill>
                <a:srgbClr val="000000"/>
              </a:solidFill>
              <a:latin typeface="Arial Bold" panose="020B0704020202020204" pitchFamily="34" charset="0"/>
              <a:cs typeface="Arial Bold" panose="020B0704020202020204" pitchFamily="34" charset="0"/>
            </a:endParaRPr>
          </a:p>
          <a:p>
            <a:pPr lvl="1"/>
            <a:r>
              <a:rPr lang="en-US" dirty="0">
                <a:solidFill>
                  <a:srgbClr val="000000"/>
                </a:solidFill>
                <a:latin typeface="Arial Bold" panose="020B0704020202020204" pitchFamily="34" charset="0"/>
                <a:cs typeface="Arial Bold" panose="020B0704020202020204" pitchFamily="34" charset="0"/>
              </a:rPr>
              <a:t>Regularization (C=0.1): </a:t>
            </a:r>
            <a:r>
              <a:rPr lang="en-US" sz="2000" dirty="0">
                <a:latin typeface="Arial" panose="020B0604020202020204" pitchFamily="34" charset="0"/>
                <a:cs typeface="Arial" panose="020B0604020202020204" pitchFamily="34" charset="0"/>
              </a:rPr>
              <a:t>Prevents </a:t>
            </a:r>
            <a:r>
              <a:rPr lang="en-US" sz="2000" dirty="0" err="1">
                <a:latin typeface="Arial" panose="020B0604020202020204" pitchFamily="34" charset="0"/>
                <a:cs typeface="Arial" panose="020B0604020202020204" pitchFamily="34" charset="0"/>
              </a:rPr>
              <a:t>overfitting</a:t>
            </a:r>
            <a:r>
              <a:rPr lang="en-US" sz="2000" dirty="0">
                <a:latin typeface="Arial" panose="020B0604020202020204" pitchFamily="34" charset="0"/>
                <a:cs typeface="Arial" panose="020B0604020202020204" pitchFamily="34" charset="0"/>
              </a:rPr>
              <a:t> by penalizing large coefficients.</a:t>
            </a:r>
          </a:p>
          <a:p>
            <a:pPr lvl="1"/>
            <a:r>
              <a:rPr lang="en-US" dirty="0">
                <a:solidFill>
                  <a:srgbClr val="000000"/>
                </a:solidFill>
                <a:latin typeface="Arial Bold" panose="020B0704020202020204" pitchFamily="34" charset="0"/>
                <a:cs typeface="Arial Bold" panose="020B0704020202020204" pitchFamily="34" charset="0"/>
              </a:rPr>
              <a:t>Balanced Class Weights:</a:t>
            </a:r>
            <a:r>
              <a:rPr lang="en-US" dirty="0"/>
              <a:t> </a:t>
            </a:r>
            <a:r>
              <a:rPr lang="en-US" sz="2000" dirty="0">
                <a:latin typeface="Arial" panose="020B0604020202020204" pitchFamily="34" charset="0"/>
                <a:cs typeface="Arial" panose="020B0604020202020204" pitchFamily="34" charset="0"/>
              </a:rPr>
              <a:t>Addresses class imbalance by assigning higher weight to the minority class (fraud cases).</a:t>
            </a:r>
          </a:p>
          <a:p>
            <a:pPr lvl="1"/>
            <a:r>
              <a:rPr lang="en-US" dirty="0" err="1">
                <a:solidFill>
                  <a:srgbClr val="000000"/>
                </a:solidFill>
                <a:latin typeface="Arial Bold" panose="020B0704020202020204" pitchFamily="34" charset="0"/>
                <a:cs typeface="Arial Bold" panose="020B0704020202020204" pitchFamily="34" charset="0"/>
              </a:rPr>
              <a:t>max_iter</a:t>
            </a:r>
            <a:r>
              <a:rPr lang="en-US" dirty="0">
                <a:solidFill>
                  <a:srgbClr val="000000"/>
                </a:solidFill>
                <a:latin typeface="Arial Bold" panose="020B0704020202020204" pitchFamily="34" charset="0"/>
                <a:cs typeface="Arial Bold" panose="020B0704020202020204" pitchFamily="34" charset="0"/>
              </a:rPr>
              <a:t>=1000: </a:t>
            </a:r>
            <a:r>
              <a:rPr lang="en-US" sz="2000" dirty="0">
                <a:latin typeface="Arial" panose="020B0604020202020204" pitchFamily="34" charset="0"/>
                <a:cs typeface="Arial" panose="020B0604020202020204" pitchFamily="34" charset="0"/>
              </a:rPr>
              <a:t>Ensures the model converges during training.</a:t>
            </a:r>
          </a:p>
          <a:p>
            <a:pPr lvl="1"/>
            <a:endParaRPr lang="en-US" sz="2000" dirty="0">
              <a:latin typeface="Arial" panose="020B0604020202020204" pitchFamily="34" charset="0"/>
              <a:cs typeface="Arial" panose="020B0604020202020204" pitchFamily="34" charset="0"/>
            </a:endParaRPr>
          </a:p>
          <a:p>
            <a:r>
              <a:rPr lang="en-US" dirty="0">
                <a:solidFill>
                  <a:srgbClr val="000000"/>
                </a:solidFill>
                <a:latin typeface="Arial Bold" panose="020B0704020202020204" pitchFamily="34" charset="0"/>
                <a:cs typeface="Arial Bold" panose="020B0704020202020204" pitchFamily="34" charset="0"/>
              </a:rPr>
              <a:t>Performance Metrics:</a:t>
            </a:r>
          </a:p>
          <a:p>
            <a:endParaRPr lang="en-US" dirty="0">
              <a:solidFill>
                <a:srgbClr val="000000"/>
              </a:solidFill>
              <a:latin typeface="Arial Bold" panose="020B0704020202020204" pitchFamily="34" charset="0"/>
              <a:cs typeface="Arial Bold" panose="020B0704020202020204" pitchFamily="34" charset="0"/>
            </a:endParaRPr>
          </a:p>
          <a:p>
            <a:pPr lvl="1"/>
            <a:r>
              <a:rPr lang="en-US" dirty="0">
                <a:solidFill>
                  <a:srgbClr val="000000"/>
                </a:solidFill>
                <a:latin typeface="Arial Bold" panose="020B0704020202020204" pitchFamily="34" charset="0"/>
                <a:cs typeface="Arial Bold" panose="020B0704020202020204" pitchFamily="34" charset="0"/>
              </a:rPr>
              <a:t>Precision (Fraud = 1): </a:t>
            </a:r>
            <a:r>
              <a:rPr lang="en-US" dirty="0"/>
              <a:t>23% — Of all transactions predicted as fraud, only 23% were correct.</a:t>
            </a:r>
          </a:p>
          <a:p>
            <a:pPr lvl="1"/>
            <a:r>
              <a:rPr lang="en-US" dirty="0">
                <a:solidFill>
                  <a:srgbClr val="000000"/>
                </a:solidFill>
                <a:latin typeface="Arial Bold" panose="020B0704020202020204" pitchFamily="34" charset="0"/>
                <a:cs typeface="Arial Bold" panose="020B0704020202020204" pitchFamily="34" charset="0"/>
              </a:rPr>
              <a:t>Recall (Fraud = 1): </a:t>
            </a:r>
            <a:r>
              <a:rPr lang="en-US" sz="2000" dirty="0">
                <a:latin typeface="Arial" panose="020B0604020202020204" pitchFamily="34" charset="0"/>
                <a:cs typeface="Arial" panose="020B0604020202020204" pitchFamily="34" charset="0"/>
              </a:rPr>
              <a:t>100% — The model identified all actual fraud cases (no false negatives).</a:t>
            </a:r>
          </a:p>
          <a:p>
            <a:pPr lvl="1"/>
            <a:r>
              <a:rPr lang="en-US" dirty="0">
                <a:solidFill>
                  <a:srgbClr val="000000"/>
                </a:solidFill>
                <a:latin typeface="Arial Bold" panose="020B0704020202020204" pitchFamily="34" charset="0"/>
                <a:cs typeface="Arial Bold" panose="020B0704020202020204" pitchFamily="34" charset="0"/>
              </a:rPr>
              <a:t>F1-Score (Fraud = 1): </a:t>
            </a:r>
            <a:r>
              <a:rPr lang="en-US" sz="2000" dirty="0">
                <a:latin typeface="Arial" panose="020B0604020202020204" pitchFamily="34" charset="0"/>
                <a:cs typeface="Arial" panose="020B0604020202020204" pitchFamily="34" charset="0"/>
              </a:rPr>
              <a:t>0.37 — Harmonic mean of precision and recall, indicating moderate performance.</a:t>
            </a:r>
          </a:p>
          <a:p>
            <a:pPr lvl="1"/>
            <a:r>
              <a:rPr lang="en-US" dirty="0">
                <a:solidFill>
                  <a:srgbClr val="000000"/>
                </a:solidFill>
                <a:latin typeface="Arial Bold" panose="020B0704020202020204" pitchFamily="34" charset="0"/>
                <a:cs typeface="Arial Bold" panose="020B0704020202020204" pitchFamily="34" charset="0"/>
              </a:rPr>
              <a:t>Accuracy: </a:t>
            </a:r>
            <a:r>
              <a:rPr lang="en-US" sz="2000" dirty="0">
                <a:latin typeface="Arial" panose="020B0604020202020204" pitchFamily="34" charset="0"/>
                <a:cs typeface="Arial" panose="020B0604020202020204" pitchFamily="34" charset="0"/>
              </a:rPr>
              <a:t>64% — Overall correctness of the model's predictions.</a:t>
            </a:r>
          </a:p>
          <a:p>
            <a:pPr lvl="1"/>
            <a:r>
              <a:rPr lang="en-US" b="1" dirty="0"/>
              <a:t>ROC-AUC Score:</a:t>
            </a:r>
            <a:r>
              <a:rPr lang="en-US" dirty="0"/>
              <a:t> </a:t>
            </a:r>
            <a:r>
              <a:rPr lang="en-US" sz="2000" dirty="0">
                <a:latin typeface="Arial" panose="020B0604020202020204" pitchFamily="34" charset="0"/>
                <a:cs typeface="Arial" panose="020B0604020202020204" pitchFamily="34" charset="0"/>
              </a:rPr>
              <a:t>0.80 — Good discrimination ability between fraud and non-fraud cases.</a:t>
            </a:r>
          </a:p>
          <a:p>
            <a:pPr lvl="1"/>
            <a:endParaRPr lang="en-US" sz="2000" dirty="0">
              <a:latin typeface="Arial" panose="020B0604020202020204" pitchFamily="34" charset="0"/>
              <a:cs typeface="Arial" panose="020B0604020202020204" pitchFamily="34" charset="0"/>
            </a:endParaRPr>
          </a:p>
          <a:p>
            <a:r>
              <a:rPr lang="en-US" dirty="0">
                <a:solidFill>
                  <a:srgbClr val="000000"/>
                </a:solidFill>
                <a:latin typeface="Arial Bold" panose="020B0704020202020204" pitchFamily="34" charset="0"/>
                <a:cs typeface="Arial Bold" panose="020B0704020202020204" pitchFamily="34" charset="0"/>
              </a:rPr>
              <a:t>Insights:</a:t>
            </a:r>
          </a:p>
          <a:p>
            <a:endParaRPr lang="en-US" dirty="0"/>
          </a:p>
          <a:p>
            <a:pPr lvl="1"/>
            <a:r>
              <a:rPr lang="en-US" sz="2000" dirty="0">
                <a:latin typeface="Arial" panose="020B0604020202020204" pitchFamily="34" charset="0"/>
                <a:cs typeface="Arial" panose="020B0604020202020204" pitchFamily="34" charset="0"/>
              </a:rPr>
              <a:t>The model detects all fraud cases (high recall) but misclassifies many non-fraud transactions as fraud (low precision).</a:t>
            </a:r>
          </a:p>
          <a:p>
            <a:pPr lvl="1"/>
            <a:r>
              <a:rPr lang="en-US" sz="2000" dirty="0">
                <a:latin typeface="Arial" panose="020B0604020202020204" pitchFamily="34" charset="0"/>
                <a:cs typeface="Arial" panose="020B0604020202020204" pitchFamily="34" charset="0"/>
              </a:rPr>
              <a:t>Suitable when catching all fraud is more important than reducing false alarms.</a:t>
            </a:r>
          </a:p>
        </p:txBody>
      </p:sp>
      <p:sp>
        <p:nvSpPr>
          <p:cNvPr id="5" name="TextBox 4">
            <a:extLst>
              <a:ext uri="{FF2B5EF4-FFF2-40B4-BE49-F238E27FC236}">
                <a16:creationId xmlns:a16="http://schemas.microsoft.com/office/drawing/2014/main" id="{87FEDAA8-6F9D-0D59-83D0-3CE7845ED3AF}"/>
              </a:ext>
            </a:extLst>
          </p:cNvPr>
          <p:cNvSpPr txBox="1"/>
          <p:nvPr/>
        </p:nvSpPr>
        <p:spPr>
          <a:xfrm>
            <a:off x="457200" y="419100"/>
            <a:ext cx="17297400" cy="927242"/>
          </a:xfrm>
          <a:prstGeom prst="rect">
            <a:avLst/>
          </a:prstGeom>
        </p:spPr>
        <p:txBody>
          <a:bodyPr wrap="square" lIns="0" tIns="0" rIns="0" bIns="0" rtlCol="0" anchor="t">
            <a:spAutoFit/>
          </a:bodyPr>
          <a:lstStyle/>
          <a:p>
            <a:pPr marL="0" lvl="0" indent="0">
              <a:lnSpc>
                <a:spcPts val="7672"/>
              </a:lnSpc>
              <a:spcBef>
                <a:spcPct val="0"/>
              </a:spcBef>
            </a:pPr>
            <a:r>
              <a:rPr lang="en-US" sz="6393" b="1" spc="479" dirty="0">
                <a:solidFill>
                  <a:srgbClr val="30032D"/>
                </a:solidFill>
                <a:latin typeface="HK Modular"/>
                <a:ea typeface="HK Modular"/>
                <a:cs typeface="HK Modular"/>
                <a:sym typeface="HK Modular"/>
              </a:rPr>
              <a:t>LOGISTIC REGRESSION</a:t>
            </a:r>
          </a:p>
        </p:txBody>
      </p:sp>
    </p:spTree>
    <p:extLst>
      <p:ext uri="{BB962C8B-B14F-4D97-AF65-F5344CB8AC3E}">
        <p14:creationId xmlns:p14="http://schemas.microsoft.com/office/powerpoint/2010/main" val="866822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FF5E1-91CB-D376-886E-A01AC792D3F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D75B524-6821-9468-53F6-57F8A27525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sp>
        <p:nvSpPr>
          <p:cNvPr id="3" name="Rectangle 2"/>
          <p:cNvSpPr/>
          <p:nvPr/>
        </p:nvSpPr>
        <p:spPr>
          <a:xfrm>
            <a:off x="428564" y="1857352"/>
            <a:ext cx="8786874" cy="7540526"/>
          </a:xfrm>
          <a:prstGeom prst="rect">
            <a:avLst/>
          </a:prstGeom>
        </p:spPr>
        <p:txBody>
          <a:bodyPr wrap="square">
            <a:spAutoFit/>
          </a:bodyPr>
          <a:lstStyle/>
          <a:p>
            <a:r>
              <a:rPr lang="en-US" dirty="0">
                <a:solidFill>
                  <a:srgbClr val="000000"/>
                </a:solidFill>
                <a:latin typeface="Arial Bold" panose="020B0704020202020204" pitchFamily="34" charset="0"/>
                <a:cs typeface="Arial Bold" panose="020B0704020202020204" pitchFamily="34" charset="0"/>
              </a:rPr>
              <a:t>Model Details:</a:t>
            </a:r>
          </a:p>
          <a:p>
            <a:endParaRPr lang="en-US" dirty="0">
              <a:solidFill>
                <a:srgbClr val="000000"/>
              </a:solidFill>
              <a:latin typeface="Arial Bold" panose="020B0704020202020204" pitchFamily="34" charset="0"/>
              <a:cs typeface="Arial Bold" panose="020B0704020202020204" pitchFamily="34" charset="0"/>
            </a:endParaRPr>
          </a:p>
          <a:p>
            <a:pPr lvl="1"/>
            <a:r>
              <a:rPr lang="en-US" dirty="0" err="1">
                <a:solidFill>
                  <a:srgbClr val="000000"/>
                </a:solidFill>
                <a:latin typeface="Arial Bold" panose="020B0704020202020204" pitchFamily="34" charset="0"/>
                <a:cs typeface="Arial Bold" panose="020B0704020202020204" pitchFamily="34" charset="0"/>
              </a:rPr>
              <a:t>max_depth</a:t>
            </a:r>
            <a:r>
              <a:rPr lang="en-US" dirty="0">
                <a:solidFill>
                  <a:srgbClr val="000000"/>
                </a:solidFill>
                <a:latin typeface="Arial Bold" panose="020B0704020202020204" pitchFamily="34" charset="0"/>
                <a:cs typeface="Arial Bold" panose="020B0704020202020204" pitchFamily="34" charset="0"/>
              </a:rPr>
              <a:t>=12: </a:t>
            </a:r>
            <a:r>
              <a:rPr lang="en-US" sz="2000" dirty="0">
                <a:latin typeface="Arial" panose="020B0604020202020204" pitchFamily="34" charset="0"/>
                <a:cs typeface="Arial" panose="020B0604020202020204" pitchFamily="34" charset="0"/>
              </a:rPr>
              <a:t>Limits the depth of the tree to prevent over fitting while capturing essential patterns.</a:t>
            </a:r>
          </a:p>
          <a:p>
            <a:pPr lvl="1"/>
            <a:r>
              <a:rPr lang="en-US" dirty="0" err="1">
                <a:solidFill>
                  <a:srgbClr val="000000"/>
                </a:solidFill>
                <a:latin typeface="Arial Bold" panose="020B0704020202020204" pitchFamily="34" charset="0"/>
                <a:cs typeface="Arial Bold" panose="020B0704020202020204" pitchFamily="34" charset="0"/>
              </a:rPr>
              <a:t>random_state</a:t>
            </a:r>
            <a:r>
              <a:rPr lang="en-US" dirty="0">
                <a:solidFill>
                  <a:srgbClr val="000000"/>
                </a:solidFill>
                <a:latin typeface="Arial Bold" panose="020B0704020202020204" pitchFamily="34" charset="0"/>
                <a:cs typeface="Arial Bold" panose="020B0704020202020204" pitchFamily="34" charset="0"/>
              </a:rPr>
              <a:t>=42: </a:t>
            </a:r>
            <a:r>
              <a:rPr lang="en-US" sz="2000" dirty="0" err="1">
                <a:latin typeface="Arial" panose="020B0604020202020204" pitchFamily="34" charset="0"/>
                <a:cs typeface="Arial" panose="020B0604020202020204" pitchFamily="34" charset="0"/>
              </a:rPr>
              <a:t>E</a:t>
            </a:r>
            <a:r>
              <a:rPr lang="en-US" sz="2000" dirty="0">
                <a:latin typeface="Arial" panose="020B0604020202020204" pitchFamily="34" charset="0"/>
                <a:cs typeface="Arial" panose="020B0604020202020204" pitchFamily="34" charset="0"/>
              </a:rPr>
              <a:t>nsures reproducibility of results.</a:t>
            </a:r>
          </a:p>
          <a:p>
            <a:pPr lvl="1"/>
            <a:endParaRPr lang="en-US" dirty="0"/>
          </a:p>
          <a:p>
            <a:r>
              <a:rPr lang="en-US" dirty="0">
                <a:solidFill>
                  <a:srgbClr val="000000"/>
                </a:solidFill>
                <a:latin typeface="Arial Bold" panose="020B0704020202020204" pitchFamily="34" charset="0"/>
                <a:cs typeface="Arial Bold" panose="020B0704020202020204" pitchFamily="34" charset="0"/>
              </a:rPr>
              <a:t>Performance Metrics:</a:t>
            </a:r>
          </a:p>
          <a:p>
            <a:endParaRPr lang="en-US" dirty="0"/>
          </a:p>
          <a:p>
            <a:pPr lvl="1"/>
            <a:r>
              <a:rPr lang="en-US" dirty="0">
                <a:solidFill>
                  <a:srgbClr val="000000"/>
                </a:solidFill>
                <a:latin typeface="Arial Bold" panose="020B0704020202020204" pitchFamily="34" charset="0"/>
                <a:cs typeface="Arial Bold" panose="020B0704020202020204" pitchFamily="34" charset="0"/>
              </a:rPr>
              <a:t>Precision (Fraud = 1): </a:t>
            </a:r>
            <a:r>
              <a:rPr lang="en-US" sz="2000" dirty="0">
                <a:latin typeface="Arial" panose="020B0604020202020204" pitchFamily="34" charset="0"/>
                <a:cs typeface="Arial" panose="020B0604020202020204" pitchFamily="34" charset="0"/>
              </a:rPr>
              <a:t>95% — The model correctly identifies 95% of fraud predictions.</a:t>
            </a:r>
          </a:p>
          <a:p>
            <a:pPr lvl="1"/>
            <a:r>
              <a:rPr lang="en-US" dirty="0">
                <a:solidFill>
                  <a:srgbClr val="000000"/>
                </a:solidFill>
                <a:latin typeface="Arial Bold" panose="020B0704020202020204" pitchFamily="34" charset="0"/>
                <a:cs typeface="Arial Bold" panose="020B0704020202020204" pitchFamily="34" charset="0"/>
              </a:rPr>
              <a:t>Recall (Fraud = 1): </a:t>
            </a:r>
            <a:r>
              <a:rPr lang="en-US" sz="2000" dirty="0">
                <a:latin typeface="Arial" panose="020B0604020202020204" pitchFamily="34" charset="0"/>
                <a:cs typeface="Arial" panose="020B0604020202020204" pitchFamily="34" charset="0"/>
              </a:rPr>
              <a:t>97% — It detects 97% of actual fraud cases, with minimal missed fraud.</a:t>
            </a:r>
          </a:p>
          <a:p>
            <a:pPr lvl="1"/>
            <a:r>
              <a:rPr lang="en-US" dirty="0">
                <a:solidFill>
                  <a:srgbClr val="000000"/>
                </a:solidFill>
                <a:latin typeface="Arial Bold" panose="020B0704020202020204" pitchFamily="34" charset="0"/>
                <a:cs typeface="Arial Bold" panose="020B0704020202020204" pitchFamily="34" charset="0"/>
              </a:rPr>
              <a:t>F1-Score (Fraud = 1): </a:t>
            </a:r>
            <a:r>
              <a:rPr lang="en-US" sz="2000" dirty="0">
                <a:latin typeface="Arial" panose="020B0604020202020204" pitchFamily="34" charset="0"/>
                <a:cs typeface="Arial" panose="020B0604020202020204" pitchFamily="34" charset="0"/>
              </a:rPr>
              <a:t>0.96 — Strong balance between precision and recall.</a:t>
            </a:r>
          </a:p>
          <a:p>
            <a:pPr lvl="1"/>
            <a:r>
              <a:rPr lang="en-US" dirty="0">
                <a:solidFill>
                  <a:srgbClr val="000000"/>
                </a:solidFill>
                <a:latin typeface="Arial Bold" panose="020B0704020202020204" pitchFamily="34" charset="0"/>
                <a:cs typeface="Arial Bold" panose="020B0704020202020204" pitchFamily="34" charset="0"/>
              </a:rPr>
              <a:t>Accuracy: </a:t>
            </a:r>
            <a:r>
              <a:rPr lang="en-US" sz="2000" dirty="0">
                <a:latin typeface="Arial" panose="020B0604020202020204" pitchFamily="34" charset="0"/>
                <a:cs typeface="Arial" panose="020B0604020202020204" pitchFamily="34" charset="0"/>
              </a:rPr>
              <a:t>99% — High overall accuracy, showing excellent classification.</a:t>
            </a:r>
          </a:p>
          <a:p>
            <a:pPr lvl="1"/>
            <a:r>
              <a:rPr lang="en-US" dirty="0">
                <a:solidFill>
                  <a:srgbClr val="000000"/>
                </a:solidFill>
                <a:latin typeface="Arial Bold" panose="020B0704020202020204" pitchFamily="34" charset="0"/>
                <a:cs typeface="Arial Bold" panose="020B0704020202020204" pitchFamily="34" charset="0"/>
              </a:rPr>
              <a:t>ROC-AUC Score: </a:t>
            </a:r>
            <a:r>
              <a:rPr lang="en-US" sz="2000" dirty="0">
                <a:latin typeface="Arial" panose="020B0604020202020204" pitchFamily="34" charset="0"/>
                <a:cs typeface="Arial" panose="020B0604020202020204" pitchFamily="34" charset="0"/>
              </a:rPr>
              <a:t>0.98 — Outstanding ability to differentiate between fraud and non-fraud transactions.</a:t>
            </a:r>
          </a:p>
          <a:p>
            <a:pPr lvl="1"/>
            <a:endParaRPr lang="en-US" dirty="0"/>
          </a:p>
          <a:p>
            <a:r>
              <a:rPr lang="en-US" dirty="0">
                <a:solidFill>
                  <a:srgbClr val="000000"/>
                </a:solidFill>
                <a:latin typeface="Arial Bold" panose="020B0704020202020204" pitchFamily="34" charset="0"/>
                <a:cs typeface="Arial Bold" panose="020B0704020202020204" pitchFamily="34" charset="0"/>
              </a:rPr>
              <a:t>Insights:</a:t>
            </a:r>
          </a:p>
          <a:p>
            <a:endParaRPr lang="en-US" dirty="0"/>
          </a:p>
          <a:p>
            <a:pPr lvl="1"/>
            <a:r>
              <a:rPr lang="en-US" sz="2000" dirty="0">
                <a:latin typeface="Arial" panose="020B0604020202020204" pitchFamily="34" charset="0"/>
                <a:cs typeface="Arial" panose="020B0604020202020204" pitchFamily="34" charset="0"/>
              </a:rPr>
              <a:t>The model performs exceptionally well, identifying most fraud cases with minimal false positives.</a:t>
            </a:r>
          </a:p>
          <a:p>
            <a:pPr lvl="1"/>
            <a:r>
              <a:rPr lang="en-US" sz="2000" dirty="0">
                <a:latin typeface="Arial" panose="020B0604020202020204" pitchFamily="34" charset="0"/>
                <a:cs typeface="Arial" panose="020B0604020202020204" pitchFamily="34" charset="0"/>
              </a:rPr>
              <a:t>Highly reliable for fraud detection but still interpretable due to the controlled tree depth.</a:t>
            </a:r>
          </a:p>
        </p:txBody>
      </p:sp>
      <p:sp>
        <p:nvSpPr>
          <p:cNvPr id="4" name="TextBox 3">
            <a:extLst>
              <a:ext uri="{FF2B5EF4-FFF2-40B4-BE49-F238E27FC236}">
                <a16:creationId xmlns:a16="http://schemas.microsoft.com/office/drawing/2014/main" id="{87FEDAA8-6F9D-0D59-83D0-3CE7845ED3AF}"/>
              </a:ext>
            </a:extLst>
          </p:cNvPr>
          <p:cNvSpPr txBox="1"/>
          <p:nvPr/>
        </p:nvSpPr>
        <p:spPr>
          <a:xfrm>
            <a:off x="457200" y="419100"/>
            <a:ext cx="17297400" cy="927242"/>
          </a:xfrm>
          <a:prstGeom prst="rect">
            <a:avLst/>
          </a:prstGeom>
        </p:spPr>
        <p:txBody>
          <a:bodyPr wrap="square" lIns="0" tIns="0" rIns="0" bIns="0" rtlCol="0" anchor="t">
            <a:spAutoFit/>
          </a:bodyPr>
          <a:lstStyle/>
          <a:p>
            <a:pPr marL="0" lvl="0" indent="0">
              <a:lnSpc>
                <a:spcPts val="7672"/>
              </a:lnSpc>
              <a:spcBef>
                <a:spcPct val="0"/>
              </a:spcBef>
            </a:pPr>
            <a:r>
              <a:rPr lang="en-US" sz="6393" b="1" spc="479" dirty="0">
                <a:solidFill>
                  <a:srgbClr val="30032D"/>
                </a:solidFill>
                <a:latin typeface="HK Modular"/>
                <a:ea typeface="HK Modular"/>
                <a:cs typeface="HK Modular"/>
                <a:sym typeface="HK Modular"/>
              </a:rPr>
              <a:t>DECISION TREE MODEL</a:t>
            </a:r>
          </a:p>
        </p:txBody>
      </p:sp>
      <p:pic>
        <p:nvPicPr>
          <p:cNvPr id="32769" name="Picture 1"/>
          <p:cNvPicPr>
            <a:picLocks noChangeAspect="1" noChangeArrowheads="1"/>
          </p:cNvPicPr>
          <p:nvPr/>
        </p:nvPicPr>
        <p:blipFill>
          <a:blip r:embed="rId3"/>
          <a:srcRect/>
          <a:stretch>
            <a:fillRect/>
          </a:stretch>
        </p:blipFill>
        <p:spPr bwMode="auto">
          <a:xfrm>
            <a:off x="10215570" y="2643170"/>
            <a:ext cx="7286676" cy="6201711"/>
          </a:xfrm>
          <a:prstGeom prst="rect">
            <a:avLst/>
          </a:prstGeom>
          <a:noFill/>
          <a:ln w="9525">
            <a:noFill/>
            <a:miter lim="800000"/>
            <a:headEnd/>
            <a:tailEnd/>
          </a:ln>
          <a:effectLst/>
        </p:spPr>
      </p:pic>
    </p:spTree>
    <p:extLst>
      <p:ext uri="{BB962C8B-B14F-4D97-AF65-F5344CB8AC3E}">
        <p14:creationId xmlns:p14="http://schemas.microsoft.com/office/powerpoint/2010/main" val="866822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FF5E1-91CB-D376-886E-A01AC792D3F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D75B524-6821-9468-53F6-57F8A27525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sp>
        <p:nvSpPr>
          <p:cNvPr id="3" name="TextBox 2">
            <a:extLst>
              <a:ext uri="{FF2B5EF4-FFF2-40B4-BE49-F238E27FC236}">
                <a16:creationId xmlns:a16="http://schemas.microsoft.com/office/drawing/2014/main" id="{87FEDAA8-6F9D-0D59-83D0-3CE7845ED3AF}"/>
              </a:ext>
            </a:extLst>
          </p:cNvPr>
          <p:cNvSpPr txBox="1"/>
          <p:nvPr/>
        </p:nvSpPr>
        <p:spPr>
          <a:xfrm>
            <a:off x="457200" y="419100"/>
            <a:ext cx="17297400" cy="927242"/>
          </a:xfrm>
          <a:prstGeom prst="rect">
            <a:avLst/>
          </a:prstGeom>
        </p:spPr>
        <p:txBody>
          <a:bodyPr wrap="square" lIns="0" tIns="0" rIns="0" bIns="0" rtlCol="0" anchor="t">
            <a:spAutoFit/>
          </a:bodyPr>
          <a:lstStyle/>
          <a:p>
            <a:pPr marL="0" lvl="0" indent="0">
              <a:lnSpc>
                <a:spcPts val="7672"/>
              </a:lnSpc>
              <a:spcBef>
                <a:spcPct val="0"/>
              </a:spcBef>
            </a:pPr>
            <a:r>
              <a:rPr lang="en-US" sz="6393" b="1" spc="479" dirty="0">
                <a:solidFill>
                  <a:srgbClr val="30032D"/>
                </a:solidFill>
                <a:latin typeface="HK Modular"/>
                <a:ea typeface="HK Modular"/>
                <a:cs typeface="HK Modular"/>
                <a:sym typeface="HK Modular"/>
              </a:rPr>
              <a:t>RANDOM FOREST MODEL</a:t>
            </a:r>
          </a:p>
        </p:txBody>
      </p:sp>
      <p:pic>
        <p:nvPicPr>
          <p:cNvPr id="31745" name="Picture 1"/>
          <p:cNvPicPr>
            <a:picLocks noChangeAspect="1" noChangeArrowheads="1"/>
          </p:cNvPicPr>
          <p:nvPr/>
        </p:nvPicPr>
        <p:blipFill>
          <a:blip r:embed="rId3"/>
          <a:srcRect/>
          <a:stretch>
            <a:fillRect/>
          </a:stretch>
        </p:blipFill>
        <p:spPr bwMode="auto">
          <a:xfrm>
            <a:off x="8858248" y="2500294"/>
            <a:ext cx="8907650" cy="5738822"/>
          </a:xfrm>
          <a:prstGeom prst="rect">
            <a:avLst/>
          </a:prstGeom>
          <a:noFill/>
          <a:ln w="9525">
            <a:noFill/>
            <a:miter lim="800000"/>
            <a:headEnd/>
            <a:tailEnd/>
          </a:ln>
          <a:effectLst/>
        </p:spPr>
      </p:pic>
      <p:sp>
        <p:nvSpPr>
          <p:cNvPr id="6" name="Rectangle 5"/>
          <p:cNvSpPr/>
          <p:nvPr/>
        </p:nvSpPr>
        <p:spPr>
          <a:xfrm>
            <a:off x="428564" y="1643038"/>
            <a:ext cx="8215370" cy="8429684"/>
          </a:xfrm>
          <a:prstGeom prst="rect">
            <a:avLst/>
          </a:prstGeom>
        </p:spPr>
        <p:txBody>
          <a:bodyPr wrap="square">
            <a:spAutoFit/>
          </a:bodyPr>
          <a:lstStyle/>
          <a:p>
            <a:r>
              <a:rPr lang="en-US" dirty="0">
                <a:solidFill>
                  <a:srgbClr val="000000"/>
                </a:solidFill>
                <a:latin typeface="Arial Bold" panose="020B0704020202020204" pitchFamily="34" charset="0"/>
                <a:cs typeface="Arial Bold" panose="020B0704020202020204" pitchFamily="34" charset="0"/>
              </a:rPr>
              <a:t>Model Details:</a:t>
            </a:r>
          </a:p>
          <a:p>
            <a:endParaRPr lang="en-US" dirty="0">
              <a:solidFill>
                <a:srgbClr val="000000"/>
              </a:solidFill>
              <a:latin typeface="Arial Bold" panose="020B0704020202020204" pitchFamily="34" charset="0"/>
              <a:cs typeface="Arial Bold" panose="020B0704020202020204" pitchFamily="34" charset="0"/>
            </a:endParaRPr>
          </a:p>
          <a:p>
            <a:pPr lvl="1"/>
            <a:r>
              <a:rPr lang="en-US" dirty="0" err="1">
                <a:solidFill>
                  <a:srgbClr val="000000"/>
                </a:solidFill>
                <a:latin typeface="Arial Bold" panose="020B0704020202020204" pitchFamily="34" charset="0"/>
                <a:cs typeface="Arial Bold" panose="020B0704020202020204" pitchFamily="34" charset="0"/>
              </a:rPr>
              <a:t>n_estimators</a:t>
            </a:r>
            <a:r>
              <a:rPr lang="en-US" dirty="0">
                <a:solidFill>
                  <a:srgbClr val="000000"/>
                </a:solidFill>
                <a:latin typeface="Arial Bold" panose="020B0704020202020204" pitchFamily="34" charset="0"/>
                <a:cs typeface="Arial Bold" panose="020B0704020202020204" pitchFamily="34" charset="0"/>
              </a:rPr>
              <a:t>=100: </a:t>
            </a:r>
            <a:r>
              <a:rPr lang="en-US" sz="2000" dirty="0">
                <a:latin typeface="Arial" panose="020B0604020202020204" pitchFamily="34" charset="0"/>
                <a:cs typeface="Arial" panose="020B0604020202020204" pitchFamily="34" charset="0"/>
              </a:rPr>
              <a:t>Combines 100 decision trees for robust predictions.</a:t>
            </a:r>
          </a:p>
          <a:p>
            <a:pPr lvl="1"/>
            <a:r>
              <a:rPr lang="en-US" dirty="0" err="1">
                <a:solidFill>
                  <a:srgbClr val="000000"/>
                </a:solidFill>
                <a:latin typeface="Arial Bold" panose="020B0704020202020204" pitchFamily="34" charset="0"/>
                <a:cs typeface="Arial Bold" panose="020B0704020202020204" pitchFamily="34" charset="0"/>
              </a:rPr>
              <a:t>max_depth</a:t>
            </a:r>
            <a:r>
              <a:rPr lang="en-US" dirty="0">
                <a:solidFill>
                  <a:srgbClr val="000000"/>
                </a:solidFill>
                <a:latin typeface="Arial Bold" panose="020B0704020202020204" pitchFamily="34" charset="0"/>
                <a:cs typeface="Arial Bold" panose="020B0704020202020204" pitchFamily="34" charset="0"/>
              </a:rPr>
              <a:t>=10: </a:t>
            </a:r>
            <a:r>
              <a:rPr lang="en-US" sz="2000" dirty="0">
                <a:latin typeface="Arial" panose="020B0604020202020204" pitchFamily="34" charset="0"/>
                <a:cs typeface="Arial" panose="020B0604020202020204" pitchFamily="34" charset="0"/>
              </a:rPr>
              <a:t>Restricts tree depth to avoid </a:t>
            </a:r>
            <a:r>
              <a:rPr lang="en-US" sz="2000" dirty="0" err="1">
                <a:latin typeface="Arial" panose="020B0604020202020204" pitchFamily="34" charset="0"/>
                <a:cs typeface="Arial" panose="020B0604020202020204" pitchFamily="34" charset="0"/>
              </a:rPr>
              <a:t>overfitting</a:t>
            </a:r>
            <a:r>
              <a:rPr lang="en-US" sz="2000" dirty="0">
                <a:latin typeface="Arial" panose="020B0604020202020204" pitchFamily="34" charset="0"/>
                <a:cs typeface="Arial" panose="020B0604020202020204" pitchFamily="34" charset="0"/>
              </a:rPr>
              <a:t> while maintaining performance.</a:t>
            </a:r>
          </a:p>
          <a:p>
            <a:pPr lvl="1"/>
            <a:r>
              <a:rPr lang="en-US" dirty="0" err="1">
                <a:solidFill>
                  <a:srgbClr val="000000"/>
                </a:solidFill>
                <a:latin typeface="Arial Bold" panose="020B0704020202020204" pitchFamily="34" charset="0"/>
                <a:cs typeface="Arial Bold" panose="020B0704020202020204" pitchFamily="34" charset="0"/>
              </a:rPr>
              <a:t>random_state</a:t>
            </a:r>
            <a:r>
              <a:rPr lang="en-US" dirty="0">
                <a:solidFill>
                  <a:srgbClr val="000000"/>
                </a:solidFill>
                <a:latin typeface="Arial Bold" panose="020B0704020202020204" pitchFamily="34" charset="0"/>
                <a:cs typeface="Arial Bold" panose="020B0704020202020204" pitchFamily="34" charset="0"/>
              </a:rPr>
              <a:t>=42: </a:t>
            </a:r>
            <a:r>
              <a:rPr lang="en-US" sz="2000" dirty="0">
                <a:latin typeface="Arial" panose="020B0604020202020204" pitchFamily="34" charset="0"/>
                <a:cs typeface="Arial" panose="020B0604020202020204" pitchFamily="34" charset="0"/>
              </a:rPr>
              <a:t>Ensures consistent and reproducible results.</a:t>
            </a:r>
          </a:p>
          <a:p>
            <a:pPr lvl="1"/>
            <a:endParaRPr lang="en-US" dirty="0"/>
          </a:p>
          <a:p>
            <a:r>
              <a:rPr lang="en-US" b="1" dirty="0"/>
              <a:t>Performance Metrics:</a:t>
            </a:r>
          </a:p>
          <a:p>
            <a:endParaRPr lang="en-US" dirty="0"/>
          </a:p>
          <a:p>
            <a:pPr lvl="1"/>
            <a:r>
              <a:rPr lang="en-US" dirty="0">
                <a:solidFill>
                  <a:srgbClr val="000000"/>
                </a:solidFill>
                <a:latin typeface="Arial Bold" panose="020B0704020202020204" pitchFamily="34" charset="0"/>
                <a:cs typeface="Arial Bold" panose="020B0704020202020204" pitchFamily="34" charset="0"/>
              </a:rPr>
              <a:t>Precision (Fraud = 1): </a:t>
            </a:r>
            <a:r>
              <a:rPr lang="en-US" sz="2000" dirty="0">
                <a:latin typeface="Arial" panose="020B0604020202020204" pitchFamily="34" charset="0"/>
                <a:cs typeface="Arial" panose="020B0604020202020204" pitchFamily="34" charset="0"/>
              </a:rPr>
              <a:t>95% — Accurately identifies 95% of predicted fraud cases.</a:t>
            </a:r>
          </a:p>
          <a:p>
            <a:pPr lvl="1"/>
            <a:r>
              <a:rPr lang="en-US" dirty="0">
                <a:solidFill>
                  <a:srgbClr val="000000"/>
                </a:solidFill>
                <a:latin typeface="Arial Bold" panose="020B0704020202020204" pitchFamily="34" charset="0"/>
                <a:cs typeface="Arial Bold" panose="020B0704020202020204" pitchFamily="34" charset="0"/>
              </a:rPr>
              <a:t>Recall (Fraud = 1</a:t>
            </a:r>
            <a:r>
              <a:rPr lang="en-US" sz="2000" dirty="0">
                <a:latin typeface="Arial" panose="020B0604020202020204" pitchFamily="34" charset="0"/>
                <a:cs typeface="Arial" panose="020B0604020202020204" pitchFamily="34" charset="0"/>
              </a:rPr>
              <a:t>): 98% — Detects 98% of actual fraud cases, with very few missed frauds.</a:t>
            </a:r>
          </a:p>
          <a:p>
            <a:pPr lvl="1"/>
            <a:r>
              <a:rPr lang="en-US" dirty="0">
                <a:solidFill>
                  <a:srgbClr val="000000"/>
                </a:solidFill>
                <a:latin typeface="Arial Bold" panose="020B0704020202020204" pitchFamily="34" charset="0"/>
                <a:cs typeface="Arial Bold" panose="020B0704020202020204" pitchFamily="34" charset="0"/>
              </a:rPr>
              <a:t>F1-Score (Fraud = 1): </a:t>
            </a:r>
            <a:r>
              <a:rPr lang="en-US" sz="2000" dirty="0">
                <a:latin typeface="Arial" panose="020B0604020202020204" pitchFamily="34" charset="0"/>
                <a:cs typeface="Arial" panose="020B0604020202020204" pitchFamily="34" charset="0"/>
              </a:rPr>
              <a:t>0.97 — Excellent balance between precision and recall.</a:t>
            </a:r>
          </a:p>
          <a:p>
            <a:pPr lvl="1"/>
            <a:r>
              <a:rPr lang="en-US" dirty="0">
                <a:solidFill>
                  <a:srgbClr val="000000"/>
                </a:solidFill>
                <a:latin typeface="Arial Bold" panose="020B0704020202020204" pitchFamily="34" charset="0"/>
                <a:cs typeface="Arial Bold" panose="020B0704020202020204" pitchFamily="34" charset="0"/>
              </a:rPr>
              <a:t>Accuracy: </a:t>
            </a:r>
            <a:r>
              <a:rPr lang="en-US" sz="2000" dirty="0">
                <a:latin typeface="Arial" panose="020B0604020202020204" pitchFamily="34" charset="0"/>
                <a:cs typeface="Arial" panose="020B0604020202020204" pitchFamily="34" charset="0"/>
              </a:rPr>
              <a:t>99% — High overall accuracy with minimal misclassifications.</a:t>
            </a:r>
          </a:p>
          <a:p>
            <a:pPr lvl="1"/>
            <a:r>
              <a:rPr lang="en-US" dirty="0">
                <a:solidFill>
                  <a:srgbClr val="000000"/>
                </a:solidFill>
                <a:latin typeface="Arial Bold" panose="020B0704020202020204" pitchFamily="34" charset="0"/>
                <a:cs typeface="Arial Bold" panose="020B0704020202020204" pitchFamily="34" charset="0"/>
              </a:rPr>
              <a:t>ROC-AUC Score: </a:t>
            </a:r>
            <a:r>
              <a:rPr lang="en-US" sz="2000" dirty="0">
                <a:latin typeface="Arial" panose="020B0604020202020204" pitchFamily="34" charset="0"/>
                <a:cs typeface="Arial" panose="020B0604020202020204" pitchFamily="34" charset="0"/>
              </a:rPr>
              <a:t>0.987 — Exceptional performance in distinguishing fraud from non-fraud transactions.</a:t>
            </a:r>
          </a:p>
          <a:p>
            <a:pPr lvl="1"/>
            <a:endParaRPr lang="en-US" dirty="0"/>
          </a:p>
          <a:p>
            <a:r>
              <a:rPr lang="en-US" dirty="0">
                <a:solidFill>
                  <a:srgbClr val="000000"/>
                </a:solidFill>
                <a:latin typeface="Arial Bold" panose="020B0704020202020204" pitchFamily="34" charset="0"/>
                <a:cs typeface="Arial Bold" panose="020B0704020202020204" pitchFamily="34" charset="0"/>
              </a:rPr>
              <a:t>Insights:</a:t>
            </a:r>
          </a:p>
          <a:p>
            <a:endParaRPr lang="en-US" dirty="0"/>
          </a:p>
          <a:p>
            <a:pPr lvl="1"/>
            <a:r>
              <a:rPr lang="en-US" sz="2000" dirty="0">
                <a:latin typeface="Arial" panose="020B0604020202020204" pitchFamily="34" charset="0"/>
                <a:cs typeface="Arial" panose="020B0604020202020204" pitchFamily="34" charset="0"/>
              </a:rPr>
              <a:t>The Random Forest model outperforms other models with the highest ROC-AUC score.</a:t>
            </a:r>
          </a:p>
          <a:p>
            <a:pPr lvl="1"/>
            <a:r>
              <a:rPr lang="en-US" sz="2000" dirty="0">
                <a:latin typeface="Arial" panose="020B0604020202020204" pitchFamily="34" charset="0"/>
                <a:cs typeface="Arial" panose="020B0604020202020204" pitchFamily="34" charset="0"/>
              </a:rPr>
              <a:t>Highly accurate and robust, making it ideal for fraud detection with low risk of </a:t>
            </a:r>
            <a:r>
              <a:rPr lang="en-US" sz="2000" dirty="0" err="1">
                <a:latin typeface="Arial" panose="020B0604020202020204" pitchFamily="34" charset="0"/>
                <a:cs typeface="Arial" panose="020B0604020202020204" pitchFamily="34" charset="0"/>
              </a:rPr>
              <a:t>overfitting</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66822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FF5E1-91CB-D376-886E-A01AC792D3F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D75B524-6821-9468-53F6-57F8A27525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sp>
        <p:nvSpPr>
          <p:cNvPr id="4" name="TextBox 3">
            <a:extLst>
              <a:ext uri="{FF2B5EF4-FFF2-40B4-BE49-F238E27FC236}">
                <a16:creationId xmlns:a16="http://schemas.microsoft.com/office/drawing/2014/main" id="{87FEDAA8-6F9D-0D59-83D0-3CE7845ED3AF}"/>
              </a:ext>
            </a:extLst>
          </p:cNvPr>
          <p:cNvSpPr txBox="1"/>
          <p:nvPr/>
        </p:nvSpPr>
        <p:spPr>
          <a:xfrm>
            <a:off x="457200" y="419100"/>
            <a:ext cx="17297400" cy="927242"/>
          </a:xfrm>
          <a:prstGeom prst="rect">
            <a:avLst/>
          </a:prstGeom>
        </p:spPr>
        <p:txBody>
          <a:bodyPr wrap="square" lIns="0" tIns="0" rIns="0" bIns="0" rtlCol="0" anchor="t">
            <a:spAutoFit/>
          </a:bodyPr>
          <a:lstStyle/>
          <a:p>
            <a:pPr marL="0" lvl="0" indent="0">
              <a:lnSpc>
                <a:spcPts val="7672"/>
              </a:lnSpc>
              <a:spcBef>
                <a:spcPct val="0"/>
              </a:spcBef>
            </a:pPr>
            <a:r>
              <a:rPr lang="en-US" sz="6393" b="1" spc="479" dirty="0">
                <a:solidFill>
                  <a:srgbClr val="30032D"/>
                </a:solidFill>
                <a:latin typeface="HK Modular"/>
                <a:ea typeface="HK Modular"/>
                <a:cs typeface="HK Modular"/>
                <a:sym typeface="HK Modular"/>
              </a:rPr>
              <a:t>MODEL PERFORMANCE</a:t>
            </a:r>
          </a:p>
        </p:txBody>
      </p:sp>
      <p:sp>
        <p:nvSpPr>
          <p:cNvPr id="5" name="Rectangle 4"/>
          <p:cNvSpPr/>
          <p:nvPr/>
        </p:nvSpPr>
        <p:spPr>
          <a:xfrm>
            <a:off x="928630" y="1577527"/>
            <a:ext cx="16002112" cy="3970318"/>
          </a:xfrm>
          <a:prstGeom prst="rect">
            <a:avLst/>
          </a:prstGeom>
        </p:spPr>
        <p:txBody>
          <a:bodyPr wrap="square">
            <a:spAutoFit/>
          </a:bodyPr>
          <a:lstStyle/>
          <a:p>
            <a:pPr marL="457200" indent="-457200"/>
            <a:r>
              <a:rPr lang="en-US" dirty="0">
                <a:solidFill>
                  <a:srgbClr val="000000"/>
                </a:solidFill>
                <a:latin typeface="Arial Bold" panose="020B0704020202020204" pitchFamily="34" charset="0"/>
                <a:cs typeface="Arial Bold" panose="020B0704020202020204" pitchFamily="34" charset="0"/>
              </a:rPr>
              <a:t>Key Findings:</a:t>
            </a:r>
          </a:p>
          <a:p>
            <a:pPr marL="457200" indent="-457200"/>
            <a:endParaRPr lang="en-US" dirty="0">
              <a:solidFill>
                <a:srgbClr val="000000"/>
              </a:solidFill>
              <a:latin typeface="Arial Bold" panose="020B0704020202020204" pitchFamily="34" charset="0"/>
              <a:cs typeface="Arial Bold" panose="020B07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Top Performing Model: The Random Forest model achieved the highest accuracy (99.28%) and recall (98.03%), making it the most effective in detecting fraudulent transactions while minimizing missed fraud cases.</a:t>
            </a:r>
          </a:p>
          <a:p>
            <a:pPr marL="457200" indent="-457200">
              <a:buFont typeface="+mj-lt"/>
              <a:buAutoNum type="arabicPeriod"/>
            </a:pPr>
            <a:r>
              <a:rPr lang="en-US" sz="2000" dirty="0">
                <a:latin typeface="Arial" panose="020B0604020202020204" pitchFamily="34" charset="0"/>
                <a:cs typeface="Arial" panose="020B0604020202020204" pitchFamily="34" charset="0"/>
              </a:rPr>
              <a:t>Financial Impact: Random Forest saved the most amount financially by accurately identifying fraud cases, reducing potential losses compared to other models.</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pPr marL="457200" indent="-457200"/>
            <a:r>
              <a:rPr lang="en-US" dirty="0">
                <a:solidFill>
                  <a:srgbClr val="000000"/>
                </a:solidFill>
                <a:latin typeface="Arial Bold" panose="020B0704020202020204" pitchFamily="34" charset="0"/>
                <a:cs typeface="Arial Bold" panose="020B0704020202020204" pitchFamily="34" charset="0"/>
              </a:rPr>
              <a:t>Limitations: </a:t>
            </a:r>
          </a:p>
          <a:p>
            <a:pPr marL="457200" indent="-457200"/>
            <a:endParaRPr lang="en-US" dirty="0">
              <a:solidFill>
                <a:srgbClr val="000000"/>
              </a:solidFill>
              <a:latin typeface="Arial Bold" panose="020B0704020202020204" pitchFamily="34" charset="0"/>
              <a:cs typeface="Arial Bold" panose="020B0704020202020204" pitchFamily="34" charset="0"/>
            </a:endParaRPr>
          </a:p>
          <a:p>
            <a:pPr marL="457200" indent="-457200">
              <a:buFont typeface="+mj-lt"/>
              <a:buAutoNum type="arabicPeriod"/>
            </a:pPr>
            <a:r>
              <a:rPr lang="en-US" sz="2000" dirty="0">
                <a:latin typeface="Arial" panose="020B0604020202020204" pitchFamily="34" charset="0"/>
                <a:cs typeface="Arial" panose="020B0604020202020204" pitchFamily="34" charset="0"/>
              </a:rPr>
              <a:t>Low Precision in Logistic Regression: The Logistic Regression model had a low precision (22.98%), leading to many false positives, which could cause customer dissatisfaction due to legitimate transactions being flagged as fraudulent.</a:t>
            </a:r>
          </a:p>
          <a:p>
            <a:pPr marL="457200" indent="-457200">
              <a:buFont typeface="+mj-lt"/>
              <a:buAutoNum type="arabicPeriod"/>
            </a:pPr>
            <a:r>
              <a:rPr lang="en-US" sz="2000" dirty="0">
                <a:latin typeface="Arial" panose="020B0604020202020204" pitchFamily="34" charset="0"/>
                <a:cs typeface="Arial" panose="020B0604020202020204" pitchFamily="34" charset="0"/>
              </a:rPr>
              <a:t>Scalability Issue: The Random Forest model, despite its performance, may face scalability challenges when deployed for real-time fraud detection due to its computational complexity.</a:t>
            </a:r>
          </a:p>
        </p:txBody>
      </p:sp>
      <p:pic>
        <p:nvPicPr>
          <p:cNvPr id="30722" name="Picture 2"/>
          <p:cNvPicPr>
            <a:picLocks noChangeAspect="1" noChangeArrowheads="1"/>
          </p:cNvPicPr>
          <p:nvPr/>
        </p:nvPicPr>
        <p:blipFill>
          <a:blip r:embed="rId3"/>
          <a:srcRect/>
          <a:stretch>
            <a:fillRect/>
          </a:stretch>
        </p:blipFill>
        <p:spPr bwMode="auto">
          <a:xfrm>
            <a:off x="3143208" y="5929318"/>
            <a:ext cx="11430080" cy="3493671"/>
          </a:xfrm>
          <a:prstGeom prst="rect">
            <a:avLst/>
          </a:prstGeom>
          <a:noFill/>
          <a:ln w="9525">
            <a:noFill/>
            <a:miter lim="800000"/>
            <a:headEnd/>
            <a:tailEnd/>
          </a:ln>
          <a:effectLst/>
        </p:spPr>
      </p:pic>
    </p:spTree>
    <p:extLst>
      <p:ext uri="{BB962C8B-B14F-4D97-AF65-F5344CB8AC3E}">
        <p14:creationId xmlns:p14="http://schemas.microsoft.com/office/powerpoint/2010/main" val="86682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F8B81A85-D970-EDF6-21A9-A6881998F45B}"/>
              </a:ext>
            </a:extLst>
          </p:cNvPr>
          <p:cNvGrpSpPr/>
          <p:nvPr/>
        </p:nvGrpSpPr>
        <p:grpSpPr>
          <a:xfrm>
            <a:off x="-478813" y="3536254"/>
            <a:ext cx="19255034" cy="4209365"/>
            <a:chOff x="715900" y="2794992"/>
            <a:chExt cx="10804092" cy="2361895"/>
          </a:xfrm>
        </p:grpSpPr>
        <p:sp>
          <p:nvSpPr>
            <p:cNvPr id="7" name="Freeform: Shape 6">
              <a:extLst>
                <a:ext uri="{FF2B5EF4-FFF2-40B4-BE49-F238E27FC236}">
                  <a16:creationId xmlns:a16="http://schemas.microsoft.com/office/drawing/2014/main" id="{68A30C1F-860C-FA03-2F3A-245E843C6BE1}"/>
                </a:ext>
              </a:extLst>
            </p:cNvPr>
            <p:cNvSpPr/>
            <p:nvPr/>
          </p:nvSpPr>
          <p:spPr>
            <a:xfrm>
              <a:off x="843459" y="3138921"/>
              <a:ext cx="10548975" cy="1674037"/>
            </a:xfrm>
            <a:custGeom>
              <a:avLst/>
              <a:gdLst>
                <a:gd name="connsiteX0" fmla="*/ 10548975 w 10548975"/>
                <a:gd name="connsiteY0" fmla="*/ 1674038 h 1674037"/>
                <a:gd name="connsiteX1" fmla="*/ 9919412 w 10548975"/>
                <a:gd name="connsiteY1" fmla="*/ 767410 h 1674037"/>
                <a:gd name="connsiteX2" fmla="*/ 9230183 w 10548975"/>
                <a:gd name="connsiteY2" fmla="*/ 0 h 1674037"/>
                <a:gd name="connsiteX3" fmla="*/ 8535467 w 10548975"/>
                <a:gd name="connsiteY3" fmla="*/ 842848 h 1674037"/>
                <a:gd name="connsiteX4" fmla="*/ 8446998 w 10548975"/>
                <a:gd name="connsiteY4" fmla="*/ 1133627 h 1674037"/>
                <a:gd name="connsiteX5" fmla="*/ 7381952 w 10548975"/>
                <a:gd name="connsiteY5" fmla="*/ 1121969 h 1674037"/>
                <a:gd name="connsiteX6" fmla="*/ 7282511 w 10548975"/>
                <a:gd name="connsiteY6" fmla="*/ 767410 h 1674037"/>
                <a:gd name="connsiteX7" fmla="*/ 6593281 w 10548975"/>
                <a:gd name="connsiteY7" fmla="*/ 0 h 1674037"/>
                <a:gd name="connsiteX8" fmla="*/ 5898566 w 10548975"/>
                <a:gd name="connsiteY8" fmla="*/ 842848 h 1674037"/>
                <a:gd name="connsiteX9" fmla="*/ 5800497 w 10548975"/>
                <a:gd name="connsiteY9" fmla="*/ 1154201 h 1674037"/>
                <a:gd name="connsiteX10" fmla="*/ 4753280 w 10548975"/>
                <a:gd name="connsiteY10" fmla="*/ 1141857 h 1674037"/>
                <a:gd name="connsiteX11" fmla="*/ 4644924 w 10548975"/>
                <a:gd name="connsiteY11" fmla="*/ 767410 h 1674037"/>
                <a:gd name="connsiteX12" fmla="*/ 3955695 w 10548975"/>
                <a:gd name="connsiteY12" fmla="*/ 0 h 1674037"/>
                <a:gd name="connsiteX13" fmla="*/ 3260979 w 10548975"/>
                <a:gd name="connsiteY13" fmla="*/ 842848 h 1674037"/>
                <a:gd name="connsiteX14" fmla="*/ 3162910 w 10548975"/>
                <a:gd name="connsiteY14" fmla="*/ 1154201 h 1674037"/>
                <a:gd name="connsiteX15" fmla="*/ 2116379 w 10548975"/>
                <a:gd name="connsiteY15" fmla="*/ 1141857 h 1674037"/>
                <a:gd name="connsiteX16" fmla="*/ 2008023 w 10548975"/>
                <a:gd name="connsiteY16" fmla="*/ 767410 h 1674037"/>
                <a:gd name="connsiteX17" fmla="*/ 1318793 w 10548975"/>
                <a:gd name="connsiteY17" fmla="*/ 0 h 1674037"/>
                <a:gd name="connsiteX18" fmla="*/ 624078 w 10548975"/>
                <a:gd name="connsiteY18" fmla="*/ 842848 h 1674037"/>
                <a:gd name="connsiteX19" fmla="*/ 0 w 10548975"/>
                <a:gd name="connsiteY19" fmla="*/ 1674038 h 1674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548975" h="1674037">
                  <a:moveTo>
                    <a:pt x="10548975" y="1674038"/>
                  </a:moveTo>
                  <a:cubicBezTo>
                    <a:pt x="10188930" y="1535506"/>
                    <a:pt x="9985248" y="1169975"/>
                    <a:pt x="9919412" y="767410"/>
                  </a:cubicBezTo>
                  <a:cubicBezTo>
                    <a:pt x="9852888" y="356616"/>
                    <a:pt x="9650577" y="0"/>
                    <a:pt x="9230183" y="0"/>
                  </a:cubicBezTo>
                  <a:cubicBezTo>
                    <a:pt x="8770697" y="0"/>
                    <a:pt x="8613648" y="414909"/>
                    <a:pt x="8535467" y="842848"/>
                  </a:cubicBezTo>
                  <a:cubicBezTo>
                    <a:pt x="8516951" y="944347"/>
                    <a:pt x="8487461" y="1042416"/>
                    <a:pt x="8446998" y="1133627"/>
                  </a:cubicBezTo>
                  <a:cubicBezTo>
                    <a:pt x="8228228" y="1630147"/>
                    <a:pt x="7592492" y="1623289"/>
                    <a:pt x="7381952" y="1121969"/>
                  </a:cubicBezTo>
                  <a:cubicBezTo>
                    <a:pt x="7335317" y="1010869"/>
                    <a:pt x="7302398" y="890854"/>
                    <a:pt x="7282511" y="767410"/>
                  </a:cubicBezTo>
                  <a:cubicBezTo>
                    <a:pt x="7215302" y="356616"/>
                    <a:pt x="7012991" y="0"/>
                    <a:pt x="6593281" y="0"/>
                  </a:cubicBezTo>
                  <a:cubicBezTo>
                    <a:pt x="6133110" y="0"/>
                    <a:pt x="5976061" y="414909"/>
                    <a:pt x="5898566" y="842848"/>
                  </a:cubicBezTo>
                  <a:cubicBezTo>
                    <a:pt x="5878678" y="951890"/>
                    <a:pt x="5845759" y="1056818"/>
                    <a:pt x="5800497" y="1154201"/>
                  </a:cubicBezTo>
                  <a:cubicBezTo>
                    <a:pt x="5581041" y="1628089"/>
                    <a:pt x="4963821" y="1620545"/>
                    <a:pt x="4753280" y="1141857"/>
                  </a:cubicBezTo>
                  <a:cubicBezTo>
                    <a:pt x="4702531" y="1025271"/>
                    <a:pt x="4666869" y="898398"/>
                    <a:pt x="4644924" y="767410"/>
                  </a:cubicBezTo>
                  <a:cubicBezTo>
                    <a:pt x="4578401" y="356616"/>
                    <a:pt x="4376090" y="0"/>
                    <a:pt x="3955695" y="0"/>
                  </a:cubicBezTo>
                  <a:cubicBezTo>
                    <a:pt x="3496209" y="0"/>
                    <a:pt x="3339160" y="414909"/>
                    <a:pt x="3260979" y="842848"/>
                  </a:cubicBezTo>
                  <a:cubicBezTo>
                    <a:pt x="3241091" y="951890"/>
                    <a:pt x="3208173" y="1056818"/>
                    <a:pt x="3162910" y="1154201"/>
                  </a:cubicBezTo>
                  <a:cubicBezTo>
                    <a:pt x="2944140" y="1628089"/>
                    <a:pt x="2326234" y="1620545"/>
                    <a:pt x="2116379" y="1141857"/>
                  </a:cubicBezTo>
                  <a:cubicBezTo>
                    <a:pt x="2064944" y="1025271"/>
                    <a:pt x="2029282" y="898398"/>
                    <a:pt x="2008023" y="767410"/>
                  </a:cubicBezTo>
                  <a:cubicBezTo>
                    <a:pt x="1940814" y="356616"/>
                    <a:pt x="1738503" y="0"/>
                    <a:pt x="1318793" y="0"/>
                  </a:cubicBezTo>
                  <a:cubicBezTo>
                    <a:pt x="858622" y="0"/>
                    <a:pt x="701573" y="414909"/>
                    <a:pt x="624078" y="842848"/>
                  </a:cubicBezTo>
                  <a:cubicBezTo>
                    <a:pt x="555498" y="1218667"/>
                    <a:pt x="329870" y="1547165"/>
                    <a:pt x="0" y="1674038"/>
                  </a:cubicBezTo>
                </a:path>
              </a:pathLst>
            </a:custGeom>
            <a:noFill/>
            <a:ln w="641909" cap="flat">
              <a:solidFill>
                <a:srgbClr val="000000"/>
              </a:solidFill>
              <a:prstDash val="solid"/>
              <a:miter/>
            </a:ln>
          </p:spPr>
          <p:txBody>
            <a:bodyPr rtlCol="0" anchor="ctr"/>
            <a:lstStyle/>
            <a:p>
              <a:endParaRPr lang="en-US" sz="2700"/>
            </a:p>
          </p:txBody>
        </p:sp>
        <p:sp>
          <p:nvSpPr>
            <p:cNvPr id="8" name="Freeform: Shape 7">
              <a:extLst>
                <a:ext uri="{FF2B5EF4-FFF2-40B4-BE49-F238E27FC236}">
                  <a16:creationId xmlns:a16="http://schemas.microsoft.com/office/drawing/2014/main" id="{06C3FB65-282F-B5A8-30BF-C20FAE7704C0}"/>
                </a:ext>
              </a:extLst>
            </p:cNvPr>
            <p:cNvSpPr/>
            <p:nvPr/>
          </p:nvSpPr>
          <p:spPr>
            <a:xfrm>
              <a:off x="715900" y="2794992"/>
              <a:ext cx="10804092" cy="2361895"/>
            </a:xfrm>
            <a:custGeom>
              <a:avLst/>
              <a:gdLst>
                <a:gd name="connsiteX0" fmla="*/ 10548976 w 10804092"/>
                <a:gd name="connsiteY0" fmla="*/ 2361895 h 2361895"/>
                <a:gd name="connsiteX1" fmla="*/ 9695840 w 10804092"/>
                <a:gd name="connsiteY1" fmla="*/ 1180262 h 2361895"/>
                <a:gd name="connsiteX2" fmla="*/ 9357741 w 10804092"/>
                <a:gd name="connsiteY2" fmla="*/ 711175 h 2361895"/>
                <a:gd name="connsiteX3" fmla="*/ 9013469 w 10804092"/>
                <a:gd name="connsiteY3" fmla="*/ 1262558 h 2361895"/>
                <a:gd name="connsiteX4" fmla="*/ 8900312 w 10804092"/>
                <a:gd name="connsiteY4" fmla="*/ 1632890 h 2361895"/>
                <a:gd name="connsiteX5" fmla="*/ 8045120 w 10804092"/>
                <a:gd name="connsiteY5" fmla="*/ 2213762 h 2361895"/>
                <a:gd name="connsiteX6" fmla="*/ 8036890 w 10804092"/>
                <a:gd name="connsiteY6" fmla="*/ 2213762 h 2361895"/>
                <a:gd name="connsiteX7" fmla="*/ 7181698 w 10804092"/>
                <a:gd name="connsiteY7" fmla="*/ 1615059 h 2361895"/>
                <a:gd name="connsiteX8" fmla="*/ 7058939 w 10804092"/>
                <a:gd name="connsiteY8" fmla="*/ 1180262 h 2361895"/>
                <a:gd name="connsiteX9" fmla="*/ 6720840 w 10804092"/>
                <a:gd name="connsiteY9" fmla="*/ 711175 h 2361895"/>
                <a:gd name="connsiteX10" fmla="*/ 6375883 w 10804092"/>
                <a:gd name="connsiteY10" fmla="*/ 1262558 h 2361895"/>
                <a:gd name="connsiteX11" fmla="*/ 6251067 w 10804092"/>
                <a:gd name="connsiteY11" fmla="*/ 1659636 h 2361895"/>
                <a:gd name="connsiteX12" fmla="*/ 5407533 w 10804092"/>
                <a:gd name="connsiteY12" fmla="*/ 2217191 h 2361895"/>
                <a:gd name="connsiteX13" fmla="*/ 5398618 w 10804092"/>
                <a:gd name="connsiteY13" fmla="*/ 2217191 h 2361895"/>
                <a:gd name="connsiteX14" fmla="*/ 4555084 w 10804092"/>
                <a:gd name="connsiteY14" fmla="*/ 1641119 h 2361895"/>
                <a:gd name="connsiteX15" fmla="*/ 4421353 w 10804092"/>
                <a:gd name="connsiteY15" fmla="*/ 1180262 h 2361895"/>
                <a:gd name="connsiteX16" fmla="*/ 4083253 w 10804092"/>
                <a:gd name="connsiteY16" fmla="*/ 711175 h 2361895"/>
                <a:gd name="connsiteX17" fmla="*/ 3738982 w 10804092"/>
                <a:gd name="connsiteY17" fmla="*/ 1262558 h 2361895"/>
                <a:gd name="connsiteX18" fmla="*/ 3613480 w 10804092"/>
                <a:gd name="connsiteY18" fmla="*/ 1659636 h 2361895"/>
                <a:gd name="connsiteX19" fmla="*/ 2770632 w 10804092"/>
                <a:gd name="connsiteY19" fmla="*/ 2217191 h 2361895"/>
                <a:gd name="connsiteX20" fmla="*/ 2761031 w 10804092"/>
                <a:gd name="connsiteY20" fmla="*/ 2217191 h 2361895"/>
                <a:gd name="connsiteX21" fmla="*/ 1918183 w 10804092"/>
                <a:gd name="connsiteY21" fmla="*/ 1641119 h 2361895"/>
                <a:gd name="connsiteX22" fmla="*/ 1784452 w 10804092"/>
                <a:gd name="connsiteY22" fmla="*/ 1180262 h 2361895"/>
                <a:gd name="connsiteX23" fmla="*/ 1446352 w 10804092"/>
                <a:gd name="connsiteY23" fmla="*/ 711175 h 2361895"/>
                <a:gd name="connsiteX24" fmla="*/ 1101395 w 10804092"/>
                <a:gd name="connsiteY24" fmla="*/ 1262558 h 2361895"/>
                <a:gd name="connsiteX25" fmla="*/ 825017 w 10804092"/>
                <a:gd name="connsiteY25" fmla="*/ 1918183 h 2361895"/>
                <a:gd name="connsiteX26" fmla="*/ 255118 w 10804092"/>
                <a:gd name="connsiteY26" fmla="*/ 2361895 h 2361895"/>
                <a:gd name="connsiteX27" fmla="*/ 0 w 10804092"/>
                <a:gd name="connsiteY27" fmla="*/ 1698041 h 2361895"/>
                <a:gd name="connsiteX28" fmla="*/ 401193 w 10804092"/>
                <a:gd name="connsiteY28" fmla="*/ 1134999 h 2361895"/>
                <a:gd name="connsiteX29" fmla="*/ 661111 w 10804092"/>
                <a:gd name="connsiteY29" fmla="*/ 416967 h 2361895"/>
                <a:gd name="connsiteX30" fmla="*/ 1446352 w 10804092"/>
                <a:gd name="connsiteY30" fmla="*/ 0 h 2361895"/>
                <a:gd name="connsiteX31" fmla="*/ 1446352 w 10804092"/>
                <a:gd name="connsiteY31" fmla="*/ 0 h 2361895"/>
                <a:gd name="connsiteX32" fmla="*/ 2486711 w 10804092"/>
                <a:gd name="connsiteY32" fmla="*/ 1065733 h 2361895"/>
                <a:gd name="connsiteX33" fmla="*/ 2569693 w 10804092"/>
                <a:gd name="connsiteY33" fmla="*/ 1355141 h 2361895"/>
                <a:gd name="connsiteX34" fmla="*/ 2768575 w 10804092"/>
                <a:gd name="connsiteY34" fmla="*/ 1505331 h 2361895"/>
                <a:gd name="connsiteX35" fmla="*/ 2968143 w 10804092"/>
                <a:gd name="connsiteY35" fmla="*/ 1360627 h 2361895"/>
                <a:gd name="connsiteX36" fmla="*/ 3038780 w 10804092"/>
                <a:gd name="connsiteY36" fmla="*/ 1134999 h 2361895"/>
                <a:gd name="connsiteX37" fmla="*/ 3298012 w 10804092"/>
                <a:gd name="connsiteY37" fmla="*/ 416967 h 2361895"/>
                <a:gd name="connsiteX38" fmla="*/ 4083253 w 10804092"/>
                <a:gd name="connsiteY38" fmla="*/ 0 h 2361895"/>
                <a:gd name="connsiteX39" fmla="*/ 4083253 w 10804092"/>
                <a:gd name="connsiteY39" fmla="*/ 0 h 2361895"/>
                <a:gd name="connsiteX40" fmla="*/ 5123612 w 10804092"/>
                <a:gd name="connsiteY40" fmla="*/ 1065733 h 2361895"/>
                <a:gd name="connsiteX41" fmla="*/ 5207279 w 10804092"/>
                <a:gd name="connsiteY41" fmla="*/ 1355141 h 2361895"/>
                <a:gd name="connsiteX42" fmla="*/ 5405476 w 10804092"/>
                <a:gd name="connsiteY42" fmla="*/ 1505331 h 2361895"/>
                <a:gd name="connsiteX43" fmla="*/ 5407533 w 10804092"/>
                <a:gd name="connsiteY43" fmla="*/ 1505331 h 2361895"/>
                <a:gd name="connsiteX44" fmla="*/ 5605043 w 10804092"/>
                <a:gd name="connsiteY44" fmla="*/ 1360627 h 2361895"/>
                <a:gd name="connsiteX45" fmla="*/ 5675681 w 10804092"/>
                <a:gd name="connsiteY45" fmla="*/ 1134999 h 2361895"/>
                <a:gd name="connsiteX46" fmla="*/ 5935599 w 10804092"/>
                <a:gd name="connsiteY46" fmla="*/ 416967 h 2361895"/>
                <a:gd name="connsiteX47" fmla="*/ 6720840 w 10804092"/>
                <a:gd name="connsiteY47" fmla="*/ 0 h 2361895"/>
                <a:gd name="connsiteX48" fmla="*/ 6720840 w 10804092"/>
                <a:gd name="connsiteY48" fmla="*/ 0 h 2361895"/>
                <a:gd name="connsiteX49" fmla="*/ 7761199 w 10804092"/>
                <a:gd name="connsiteY49" fmla="*/ 1065733 h 2361895"/>
                <a:gd name="connsiteX50" fmla="*/ 7838008 w 10804092"/>
                <a:gd name="connsiteY50" fmla="*/ 1340053 h 2361895"/>
                <a:gd name="connsiteX51" fmla="*/ 8043062 w 10804092"/>
                <a:gd name="connsiteY51" fmla="*/ 1501902 h 2361895"/>
                <a:gd name="connsiteX52" fmla="*/ 8045120 w 10804092"/>
                <a:gd name="connsiteY52" fmla="*/ 1501902 h 2361895"/>
                <a:gd name="connsiteX53" fmla="*/ 8248802 w 10804092"/>
                <a:gd name="connsiteY53" fmla="*/ 1346225 h 2361895"/>
                <a:gd name="connsiteX54" fmla="*/ 8313268 w 10804092"/>
                <a:gd name="connsiteY54" fmla="*/ 1134999 h 2361895"/>
                <a:gd name="connsiteX55" fmla="*/ 8572500 w 10804092"/>
                <a:gd name="connsiteY55" fmla="*/ 416967 h 2361895"/>
                <a:gd name="connsiteX56" fmla="*/ 9357741 w 10804092"/>
                <a:gd name="connsiteY56" fmla="*/ 0 h 2361895"/>
                <a:gd name="connsiteX57" fmla="*/ 9357741 w 10804092"/>
                <a:gd name="connsiteY57" fmla="*/ 0 h 2361895"/>
                <a:gd name="connsiteX58" fmla="*/ 10398100 w 10804092"/>
                <a:gd name="connsiteY58" fmla="*/ 1065733 h 2361895"/>
                <a:gd name="connsiteX59" fmla="*/ 10804093 w 10804092"/>
                <a:gd name="connsiteY59" fmla="*/ 1698041 h 236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0804092" h="2361895">
                  <a:moveTo>
                    <a:pt x="10548976" y="2361895"/>
                  </a:moveTo>
                  <a:cubicBezTo>
                    <a:pt x="10101148" y="2190445"/>
                    <a:pt x="9790481" y="1759077"/>
                    <a:pt x="9695840" y="1180262"/>
                  </a:cubicBezTo>
                  <a:cubicBezTo>
                    <a:pt x="9645091" y="868909"/>
                    <a:pt x="9531934" y="711175"/>
                    <a:pt x="9357741" y="711175"/>
                  </a:cubicBezTo>
                  <a:cubicBezTo>
                    <a:pt x="9272702" y="711175"/>
                    <a:pt x="9113596" y="711175"/>
                    <a:pt x="9013469" y="1262558"/>
                  </a:cubicBezTo>
                  <a:cubicBezTo>
                    <a:pt x="8990152" y="1390802"/>
                    <a:pt x="8951747" y="1515618"/>
                    <a:pt x="8900312" y="1632890"/>
                  </a:cubicBezTo>
                  <a:cubicBezTo>
                    <a:pt x="8741893" y="1991563"/>
                    <a:pt x="8414766" y="2213762"/>
                    <a:pt x="8045120" y="2213762"/>
                  </a:cubicBezTo>
                  <a:cubicBezTo>
                    <a:pt x="8042377" y="2213762"/>
                    <a:pt x="8039633" y="2213762"/>
                    <a:pt x="8036890" y="2213762"/>
                  </a:cubicBezTo>
                  <a:cubicBezTo>
                    <a:pt x="7662443" y="2210333"/>
                    <a:pt x="7334632" y="1981276"/>
                    <a:pt x="7181698" y="1615059"/>
                  </a:cubicBezTo>
                  <a:cubicBezTo>
                    <a:pt x="7125462" y="1480642"/>
                    <a:pt x="7083629" y="1334567"/>
                    <a:pt x="7058939" y="1180262"/>
                  </a:cubicBezTo>
                  <a:cubicBezTo>
                    <a:pt x="7008191" y="868909"/>
                    <a:pt x="6894347" y="711175"/>
                    <a:pt x="6720840" y="711175"/>
                  </a:cubicBezTo>
                  <a:cubicBezTo>
                    <a:pt x="6635115" y="711175"/>
                    <a:pt x="6476009" y="711175"/>
                    <a:pt x="6375883" y="1262558"/>
                  </a:cubicBezTo>
                  <a:cubicBezTo>
                    <a:pt x="6351194" y="1401089"/>
                    <a:pt x="6308675" y="1534820"/>
                    <a:pt x="6251067" y="1659636"/>
                  </a:cubicBezTo>
                  <a:cubicBezTo>
                    <a:pt x="6091276" y="2003908"/>
                    <a:pt x="5768950" y="2217191"/>
                    <a:pt x="5407533" y="2217191"/>
                  </a:cubicBezTo>
                  <a:cubicBezTo>
                    <a:pt x="5404790" y="2217191"/>
                    <a:pt x="5401820" y="2217191"/>
                    <a:pt x="5398618" y="2217191"/>
                  </a:cubicBezTo>
                  <a:cubicBezTo>
                    <a:pt x="5032400" y="2213077"/>
                    <a:pt x="4709389" y="1992249"/>
                    <a:pt x="4555084" y="1641119"/>
                  </a:cubicBezTo>
                  <a:cubicBezTo>
                    <a:pt x="4493362" y="1499159"/>
                    <a:pt x="4448099" y="1344168"/>
                    <a:pt x="4421353" y="1180262"/>
                  </a:cubicBezTo>
                  <a:cubicBezTo>
                    <a:pt x="4370603" y="868909"/>
                    <a:pt x="4257446" y="711175"/>
                    <a:pt x="4083253" y="711175"/>
                  </a:cubicBezTo>
                  <a:cubicBezTo>
                    <a:pt x="3998214" y="711175"/>
                    <a:pt x="3839108" y="711175"/>
                    <a:pt x="3738982" y="1262558"/>
                  </a:cubicBezTo>
                  <a:cubicBezTo>
                    <a:pt x="3713607" y="1401089"/>
                    <a:pt x="3671773" y="1534820"/>
                    <a:pt x="3613480" y="1659636"/>
                  </a:cubicBezTo>
                  <a:cubicBezTo>
                    <a:pt x="3454375" y="2003908"/>
                    <a:pt x="3132049" y="2217191"/>
                    <a:pt x="2770632" y="2217191"/>
                  </a:cubicBezTo>
                  <a:cubicBezTo>
                    <a:pt x="2767429" y="2217191"/>
                    <a:pt x="2764234" y="2217191"/>
                    <a:pt x="2761031" y="2217191"/>
                  </a:cubicBezTo>
                  <a:cubicBezTo>
                    <a:pt x="2395500" y="2213077"/>
                    <a:pt x="2072488" y="1992249"/>
                    <a:pt x="1918183" y="1641119"/>
                  </a:cubicBezTo>
                  <a:cubicBezTo>
                    <a:pt x="1855775" y="1499159"/>
                    <a:pt x="1811198" y="1344168"/>
                    <a:pt x="1784452" y="1180262"/>
                  </a:cubicBezTo>
                  <a:cubicBezTo>
                    <a:pt x="1733703" y="868909"/>
                    <a:pt x="1619860" y="711175"/>
                    <a:pt x="1446352" y="711175"/>
                  </a:cubicBezTo>
                  <a:cubicBezTo>
                    <a:pt x="1360627" y="711175"/>
                    <a:pt x="1201522" y="711175"/>
                    <a:pt x="1101395" y="1262558"/>
                  </a:cubicBezTo>
                  <a:cubicBezTo>
                    <a:pt x="1057504" y="1503959"/>
                    <a:pt x="962177" y="1730273"/>
                    <a:pt x="825017" y="1918183"/>
                  </a:cubicBezTo>
                  <a:cubicBezTo>
                    <a:pt x="674141" y="2123237"/>
                    <a:pt x="477317" y="2276856"/>
                    <a:pt x="255118" y="2361895"/>
                  </a:cubicBezTo>
                  <a:lnTo>
                    <a:pt x="0" y="1698041"/>
                  </a:lnTo>
                  <a:cubicBezTo>
                    <a:pt x="198196" y="1621917"/>
                    <a:pt x="352501" y="1405890"/>
                    <a:pt x="401193" y="1134999"/>
                  </a:cubicBezTo>
                  <a:cubicBezTo>
                    <a:pt x="458114" y="822960"/>
                    <a:pt x="540410" y="595275"/>
                    <a:pt x="661111" y="416967"/>
                  </a:cubicBezTo>
                  <a:cubicBezTo>
                    <a:pt x="845591" y="144018"/>
                    <a:pt x="1117168" y="0"/>
                    <a:pt x="1446352" y="0"/>
                  </a:cubicBezTo>
                  <a:cubicBezTo>
                    <a:pt x="1446352" y="0"/>
                    <a:pt x="1446352" y="0"/>
                    <a:pt x="1446352" y="0"/>
                  </a:cubicBezTo>
                  <a:cubicBezTo>
                    <a:pt x="1988820" y="0"/>
                    <a:pt x="2377669" y="398450"/>
                    <a:pt x="2486711" y="1065733"/>
                  </a:cubicBezTo>
                  <a:cubicBezTo>
                    <a:pt x="2503856" y="1171346"/>
                    <a:pt x="2531974" y="1268044"/>
                    <a:pt x="2569693" y="1355141"/>
                  </a:cubicBezTo>
                  <a:cubicBezTo>
                    <a:pt x="2611527" y="1449781"/>
                    <a:pt x="2683536" y="1504645"/>
                    <a:pt x="2768575" y="1505331"/>
                  </a:cubicBezTo>
                  <a:cubicBezTo>
                    <a:pt x="2852242" y="1506017"/>
                    <a:pt x="2924937" y="1453210"/>
                    <a:pt x="2968143" y="1360627"/>
                  </a:cubicBezTo>
                  <a:cubicBezTo>
                    <a:pt x="3000375" y="1290676"/>
                    <a:pt x="3024378" y="1214552"/>
                    <a:pt x="3038780" y="1134999"/>
                  </a:cubicBezTo>
                  <a:cubicBezTo>
                    <a:pt x="3095016" y="822960"/>
                    <a:pt x="3177997" y="595275"/>
                    <a:pt x="3298012" y="416967"/>
                  </a:cubicBezTo>
                  <a:cubicBezTo>
                    <a:pt x="3483178" y="144018"/>
                    <a:pt x="3754755" y="0"/>
                    <a:pt x="4083253" y="0"/>
                  </a:cubicBezTo>
                  <a:cubicBezTo>
                    <a:pt x="4083253" y="0"/>
                    <a:pt x="4083253" y="0"/>
                    <a:pt x="4083253" y="0"/>
                  </a:cubicBezTo>
                  <a:cubicBezTo>
                    <a:pt x="4626407" y="0"/>
                    <a:pt x="5015255" y="398450"/>
                    <a:pt x="5123612" y="1065733"/>
                  </a:cubicBezTo>
                  <a:cubicBezTo>
                    <a:pt x="5140757" y="1171346"/>
                    <a:pt x="5168875" y="1268044"/>
                    <a:pt x="5207279" y="1355141"/>
                  </a:cubicBezTo>
                  <a:cubicBezTo>
                    <a:pt x="5248427" y="1449781"/>
                    <a:pt x="5321123" y="1504645"/>
                    <a:pt x="5405476" y="1505331"/>
                  </a:cubicBezTo>
                  <a:cubicBezTo>
                    <a:pt x="5406388" y="1505331"/>
                    <a:pt x="5407074" y="1505331"/>
                    <a:pt x="5407533" y="1505331"/>
                  </a:cubicBezTo>
                  <a:cubicBezTo>
                    <a:pt x="5490515" y="1505331"/>
                    <a:pt x="5562524" y="1452524"/>
                    <a:pt x="5605043" y="1360627"/>
                  </a:cubicBezTo>
                  <a:cubicBezTo>
                    <a:pt x="5637962" y="1290676"/>
                    <a:pt x="5661279" y="1214552"/>
                    <a:pt x="5675681" y="1134999"/>
                  </a:cubicBezTo>
                  <a:cubicBezTo>
                    <a:pt x="5732603" y="822960"/>
                    <a:pt x="5814899" y="595275"/>
                    <a:pt x="5935599" y="416967"/>
                  </a:cubicBezTo>
                  <a:cubicBezTo>
                    <a:pt x="6120080" y="144018"/>
                    <a:pt x="6391656" y="0"/>
                    <a:pt x="6720840" y="0"/>
                  </a:cubicBezTo>
                  <a:cubicBezTo>
                    <a:pt x="6720840" y="0"/>
                    <a:pt x="6720840" y="0"/>
                    <a:pt x="6720840" y="0"/>
                  </a:cubicBezTo>
                  <a:cubicBezTo>
                    <a:pt x="7263308" y="0"/>
                    <a:pt x="7652156" y="398450"/>
                    <a:pt x="7761199" y="1065733"/>
                  </a:cubicBezTo>
                  <a:cubicBezTo>
                    <a:pt x="7776973" y="1165174"/>
                    <a:pt x="7803032" y="1257071"/>
                    <a:pt x="7838008" y="1340053"/>
                  </a:cubicBezTo>
                  <a:cubicBezTo>
                    <a:pt x="7880528" y="1442237"/>
                    <a:pt x="7955281" y="1501216"/>
                    <a:pt x="8043062" y="1501902"/>
                  </a:cubicBezTo>
                  <a:cubicBezTo>
                    <a:pt x="8043954" y="1501902"/>
                    <a:pt x="8044640" y="1501902"/>
                    <a:pt x="8045120" y="1501902"/>
                  </a:cubicBezTo>
                  <a:cubicBezTo>
                    <a:pt x="8130845" y="1501902"/>
                    <a:pt x="8205598" y="1445666"/>
                    <a:pt x="8248802" y="1346225"/>
                  </a:cubicBezTo>
                  <a:cubicBezTo>
                    <a:pt x="8278292" y="1279703"/>
                    <a:pt x="8299552" y="1209065"/>
                    <a:pt x="8313268" y="1134999"/>
                  </a:cubicBezTo>
                  <a:cubicBezTo>
                    <a:pt x="8369503" y="822960"/>
                    <a:pt x="8452485" y="595275"/>
                    <a:pt x="8572500" y="416967"/>
                  </a:cubicBezTo>
                  <a:cubicBezTo>
                    <a:pt x="8757666" y="144018"/>
                    <a:pt x="9029243" y="0"/>
                    <a:pt x="9357741" y="0"/>
                  </a:cubicBezTo>
                  <a:cubicBezTo>
                    <a:pt x="9357741" y="0"/>
                    <a:pt x="9357741" y="0"/>
                    <a:pt x="9357741" y="0"/>
                  </a:cubicBezTo>
                  <a:cubicBezTo>
                    <a:pt x="9900895" y="0"/>
                    <a:pt x="10289743" y="398450"/>
                    <a:pt x="10398100" y="1065733"/>
                  </a:cubicBezTo>
                  <a:cubicBezTo>
                    <a:pt x="10423474" y="1218667"/>
                    <a:pt x="10512628" y="1585570"/>
                    <a:pt x="10804093" y="1698041"/>
                  </a:cubicBezTo>
                  <a:close/>
                </a:path>
              </a:pathLst>
            </a:custGeom>
            <a:noFill/>
            <a:ln w="13030" cap="rnd">
              <a:solidFill>
                <a:srgbClr val="000000"/>
              </a:solidFill>
              <a:custDash>
                <a:ds d="339376" sp="339376"/>
              </a:custDash>
              <a:round/>
            </a:ln>
          </p:spPr>
          <p:txBody>
            <a:bodyPr rtlCol="0" anchor="ctr"/>
            <a:lstStyle/>
            <a:p>
              <a:endParaRPr lang="en-US" sz="2700"/>
            </a:p>
          </p:txBody>
        </p:sp>
        <p:grpSp>
          <p:nvGrpSpPr>
            <p:cNvPr id="9" name="Graphic 4">
              <a:extLst>
                <a:ext uri="{FF2B5EF4-FFF2-40B4-BE49-F238E27FC236}">
                  <a16:creationId xmlns:a16="http://schemas.microsoft.com/office/drawing/2014/main" id="{C1C4ABDC-931C-C948-E13F-CA0172DECE6F}"/>
                </a:ext>
              </a:extLst>
            </p:cNvPr>
            <p:cNvGrpSpPr/>
            <p:nvPr/>
          </p:nvGrpSpPr>
          <p:grpSpPr>
            <a:xfrm>
              <a:off x="843459" y="3138921"/>
              <a:ext cx="10548975" cy="1674037"/>
              <a:chOff x="821512" y="3132048"/>
              <a:chExt cx="10548975" cy="1674037"/>
            </a:xfrm>
            <a:noFill/>
          </p:grpSpPr>
          <p:sp>
            <p:nvSpPr>
              <p:cNvPr id="10" name="Freeform: Shape 9">
                <a:extLst>
                  <a:ext uri="{FF2B5EF4-FFF2-40B4-BE49-F238E27FC236}">
                    <a16:creationId xmlns:a16="http://schemas.microsoft.com/office/drawing/2014/main" id="{3A225C64-3BAA-84D4-4EE1-DE5581F70869}"/>
                  </a:ext>
                </a:extLst>
              </p:cNvPr>
              <p:cNvSpPr/>
              <p:nvPr/>
            </p:nvSpPr>
            <p:spPr>
              <a:xfrm>
                <a:off x="11282019" y="4766310"/>
                <a:ext cx="88468" cy="39776"/>
              </a:xfrm>
              <a:custGeom>
                <a:avLst/>
                <a:gdLst>
                  <a:gd name="connsiteX0" fmla="*/ 88468 w 88468"/>
                  <a:gd name="connsiteY0" fmla="*/ 39776 h 39776"/>
                  <a:gd name="connsiteX1" fmla="*/ 0 w 88468"/>
                  <a:gd name="connsiteY1" fmla="*/ 0 h 39776"/>
                </a:gdLst>
                <a:ahLst/>
                <a:cxnLst>
                  <a:cxn ang="0">
                    <a:pos x="connsiteX0" y="connsiteY0"/>
                  </a:cxn>
                  <a:cxn ang="0">
                    <a:pos x="connsiteX1" y="connsiteY1"/>
                  </a:cxn>
                </a:cxnLst>
                <a:rect l="l" t="t" r="r" b="b"/>
                <a:pathLst>
                  <a:path w="88468" h="39776">
                    <a:moveTo>
                      <a:pt x="88468" y="39776"/>
                    </a:moveTo>
                    <a:cubicBezTo>
                      <a:pt x="57813" y="27892"/>
                      <a:pt x="28324" y="14628"/>
                      <a:pt x="0" y="0"/>
                    </a:cubicBezTo>
                  </a:path>
                </a:pathLst>
              </a:custGeom>
              <a:noFill/>
              <a:ln w="26060" cap="rnd">
                <a:solidFill>
                  <a:srgbClr val="FFFFFF"/>
                </a:solidFill>
                <a:prstDash val="solid"/>
                <a:round/>
              </a:ln>
            </p:spPr>
            <p:txBody>
              <a:bodyPr rtlCol="0" anchor="ctr"/>
              <a:lstStyle/>
              <a:p>
                <a:endParaRPr lang="en-US" sz="2700"/>
              </a:p>
            </p:txBody>
          </p:sp>
          <p:sp>
            <p:nvSpPr>
              <p:cNvPr id="13" name="Freeform: Shape 12">
                <a:extLst>
                  <a:ext uri="{FF2B5EF4-FFF2-40B4-BE49-F238E27FC236}">
                    <a16:creationId xmlns:a16="http://schemas.microsoft.com/office/drawing/2014/main" id="{061F4BBA-5DC2-5A26-28DF-30B94B2CF40D}"/>
                  </a:ext>
                </a:extLst>
              </p:cNvPr>
              <p:cNvSpPr/>
              <p:nvPr/>
            </p:nvSpPr>
            <p:spPr>
              <a:xfrm>
                <a:off x="992962" y="3132048"/>
                <a:ext cx="10129951" cy="1584883"/>
              </a:xfrm>
              <a:custGeom>
                <a:avLst/>
                <a:gdLst>
                  <a:gd name="connsiteX0" fmla="*/ 10129952 w 10129951"/>
                  <a:gd name="connsiteY0" fmla="*/ 1525219 h 1584883"/>
                  <a:gd name="connsiteX1" fmla="*/ 9747962 w 10129951"/>
                  <a:gd name="connsiteY1" fmla="*/ 767410 h 1584883"/>
                  <a:gd name="connsiteX2" fmla="*/ 9058733 w 10129951"/>
                  <a:gd name="connsiteY2" fmla="*/ 0 h 1584883"/>
                  <a:gd name="connsiteX3" fmla="*/ 8364017 w 10129951"/>
                  <a:gd name="connsiteY3" fmla="*/ 842848 h 1584883"/>
                  <a:gd name="connsiteX4" fmla="*/ 8275549 w 10129951"/>
                  <a:gd name="connsiteY4" fmla="*/ 1133627 h 1584883"/>
                  <a:gd name="connsiteX5" fmla="*/ 7210502 w 10129951"/>
                  <a:gd name="connsiteY5" fmla="*/ 1121969 h 1584883"/>
                  <a:gd name="connsiteX6" fmla="*/ 7111061 w 10129951"/>
                  <a:gd name="connsiteY6" fmla="*/ 767410 h 1584883"/>
                  <a:gd name="connsiteX7" fmla="*/ 6421831 w 10129951"/>
                  <a:gd name="connsiteY7" fmla="*/ 0 h 1584883"/>
                  <a:gd name="connsiteX8" fmla="*/ 5727116 w 10129951"/>
                  <a:gd name="connsiteY8" fmla="*/ 842848 h 1584883"/>
                  <a:gd name="connsiteX9" fmla="*/ 5629047 w 10129951"/>
                  <a:gd name="connsiteY9" fmla="*/ 1154201 h 1584883"/>
                  <a:gd name="connsiteX10" fmla="*/ 4581830 w 10129951"/>
                  <a:gd name="connsiteY10" fmla="*/ 1141857 h 1584883"/>
                  <a:gd name="connsiteX11" fmla="*/ 4473474 w 10129951"/>
                  <a:gd name="connsiteY11" fmla="*/ 767410 h 1584883"/>
                  <a:gd name="connsiteX12" fmla="*/ 3784245 w 10129951"/>
                  <a:gd name="connsiteY12" fmla="*/ 0 h 1584883"/>
                  <a:gd name="connsiteX13" fmla="*/ 3089529 w 10129951"/>
                  <a:gd name="connsiteY13" fmla="*/ 842848 h 1584883"/>
                  <a:gd name="connsiteX14" fmla="*/ 2991460 w 10129951"/>
                  <a:gd name="connsiteY14" fmla="*/ 1154201 h 1584883"/>
                  <a:gd name="connsiteX15" fmla="*/ 1944929 w 10129951"/>
                  <a:gd name="connsiteY15" fmla="*/ 1141857 h 1584883"/>
                  <a:gd name="connsiteX16" fmla="*/ 1836573 w 10129951"/>
                  <a:gd name="connsiteY16" fmla="*/ 767410 h 1584883"/>
                  <a:gd name="connsiteX17" fmla="*/ 1147343 w 10129951"/>
                  <a:gd name="connsiteY17" fmla="*/ 0 h 1584883"/>
                  <a:gd name="connsiteX18" fmla="*/ 452628 w 10129951"/>
                  <a:gd name="connsiteY18" fmla="*/ 842848 h 1584883"/>
                  <a:gd name="connsiteX19" fmla="*/ 0 w 10129951"/>
                  <a:gd name="connsiteY19" fmla="*/ 1584884 h 1584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129951" h="1584883">
                    <a:moveTo>
                      <a:pt x="10129952" y="1525219"/>
                    </a:moveTo>
                    <a:cubicBezTo>
                      <a:pt x="9921468" y="1344854"/>
                      <a:pt x="9796653" y="1066419"/>
                      <a:pt x="9747962" y="767410"/>
                    </a:cubicBezTo>
                    <a:cubicBezTo>
                      <a:pt x="9681438" y="356616"/>
                      <a:pt x="9479127" y="0"/>
                      <a:pt x="9058733" y="0"/>
                    </a:cubicBezTo>
                    <a:cubicBezTo>
                      <a:pt x="8599247" y="0"/>
                      <a:pt x="8442198" y="414909"/>
                      <a:pt x="8364017" y="842848"/>
                    </a:cubicBezTo>
                    <a:cubicBezTo>
                      <a:pt x="8345501" y="944347"/>
                      <a:pt x="8316011" y="1042416"/>
                      <a:pt x="8275549" y="1133627"/>
                    </a:cubicBezTo>
                    <a:cubicBezTo>
                      <a:pt x="8056778" y="1630147"/>
                      <a:pt x="7421042" y="1623289"/>
                      <a:pt x="7210502" y="1121969"/>
                    </a:cubicBezTo>
                    <a:cubicBezTo>
                      <a:pt x="7163867" y="1010869"/>
                      <a:pt x="7130948" y="890854"/>
                      <a:pt x="7111061" y="767410"/>
                    </a:cubicBezTo>
                    <a:cubicBezTo>
                      <a:pt x="7043852" y="356616"/>
                      <a:pt x="6841541" y="0"/>
                      <a:pt x="6421831" y="0"/>
                    </a:cubicBezTo>
                    <a:cubicBezTo>
                      <a:pt x="5961660" y="0"/>
                      <a:pt x="5804611" y="414909"/>
                      <a:pt x="5727116" y="842848"/>
                    </a:cubicBezTo>
                    <a:cubicBezTo>
                      <a:pt x="5707228" y="951890"/>
                      <a:pt x="5674309" y="1056818"/>
                      <a:pt x="5629047" y="1154201"/>
                    </a:cubicBezTo>
                    <a:cubicBezTo>
                      <a:pt x="5409591" y="1628089"/>
                      <a:pt x="4792371" y="1620545"/>
                      <a:pt x="4581830" y="1141857"/>
                    </a:cubicBezTo>
                    <a:cubicBezTo>
                      <a:pt x="4531081" y="1025271"/>
                      <a:pt x="4495419" y="898398"/>
                      <a:pt x="4473474" y="767410"/>
                    </a:cubicBezTo>
                    <a:cubicBezTo>
                      <a:pt x="4406951" y="356616"/>
                      <a:pt x="4204640" y="0"/>
                      <a:pt x="3784245" y="0"/>
                    </a:cubicBezTo>
                    <a:cubicBezTo>
                      <a:pt x="3324759" y="0"/>
                      <a:pt x="3167710" y="414909"/>
                      <a:pt x="3089529" y="842848"/>
                    </a:cubicBezTo>
                    <a:cubicBezTo>
                      <a:pt x="3069641" y="951890"/>
                      <a:pt x="3036723" y="1056818"/>
                      <a:pt x="2991460" y="1154201"/>
                    </a:cubicBezTo>
                    <a:cubicBezTo>
                      <a:pt x="2772690" y="1628089"/>
                      <a:pt x="2154784" y="1620545"/>
                      <a:pt x="1944929" y="1141857"/>
                    </a:cubicBezTo>
                    <a:cubicBezTo>
                      <a:pt x="1893494" y="1025271"/>
                      <a:pt x="1857832" y="898398"/>
                      <a:pt x="1836573" y="767410"/>
                    </a:cubicBezTo>
                    <a:cubicBezTo>
                      <a:pt x="1769364" y="356616"/>
                      <a:pt x="1567053" y="0"/>
                      <a:pt x="1147343" y="0"/>
                    </a:cubicBezTo>
                    <a:cubicBezTo>
                      <a:pt x="687172" y="0"/>
                      <a:pt x="530123" y="414909"/>
                      <a:pt x="452628" y="842848"/>
                    </a:cubicBezTo>
                    <a:cubicBezTo>
                      <a:pt x="397078" y="1149401"/>
                      <a:pt x="235915" y="1424407"/>
                      <a:pt x="0" y="1584884"/>
                    </a:cubicBezTo>
                  </a:path>
                </a:pathLst>
              </a:custGeom>
              <a:noFill/>
              <a:ln w="26060" cap="rnd">
                <a:solidFill>
                  <a:srgbClr val="FFFFFF"/>
                </a:solidFill>
                <a:custDash>
                  <a:ds d="2110470" sp="2110470"/>
                </a:custDash>
                <a:round/>
              </a:ln>
            </p:spPr>
            <p:txBody>
              <a:bodyPr rtlCol="0" anchor="ctr"/>
              <a:lstStyle/>
              <a:p>
                <a:endParaRPr lang="en-US" sz="2700"/>
              </a:p>
            </p:txBody>
          </p:sp>
          <p:sp>
            <p:nvSpPr>
              <p:cNvPr id="15" name="Freeform: Shape 14">
                <a:extLst>
                  <a:ext uri="{FF2B5EF4-FFF2-40B4-BE49-F238E27FC236}">
                    <a16:creationId xmlns:a16="http://schemas.microsoft.com/office/drawing/2014/main" id="{0A78B5BB-8A32-E7D7-AEDE-AA5F3698B8C1}"/>
                  </a:ext>
                </a:extLst>
              </p:cNvPr>
              <p:cNvSpPr/>
              <p:nvPr/>
            </p:nvSpPr>
            <p:spPr>
              <a:xfrm>
                <a:off x="821512" y="4766310"/>
                <a:ext cx="88468" cy="39776"/>
              </a:xfrm>
              <a:custGeom>
                <a:avLst/>
                <a:gdLst>
                  <a:gd name="connsiteX0" fmla="*/ 88468 w 88468"/>
                  <a:gd name="connsiteY0" fmla="*/ 0 h 39776"/>
                  <a:gd name="connsiteX1" fmla="*/ 0 w 88468"/>
                  <a:gd name="connsiteY1" fmla="*/ 39776 h 39776"/>
                </a:gdLst>
                <a:ahLst/>
                <a:cxnLst>
                  <a:cxn ang="0">
                    <a:pos x="connsiteX0" y="connsiteY0"/>
                  </a:cxn>
                  <a:cxn ang="0">
                    <a:pos x="connsiteX1" y="connsiteY1"/>
                  </a:cxn>
                </a:cxnLst>
                <a:rect l="l" t="t" r="r" b="b"/>
                <a:pathLst>
                  <a:path w="88468" h="39776">
                    <a:moveTo>
                      <a:pt x="88468" y="0"/>
                    </a:moveTo>
                    <a:cubicBezTo>
                      <a:pt x="59665" y="15088"/>
                      <a:pt x="30175" y="28344"/>
                      <a:pt x="0" y="39776"/>
                    </a:cubicBezTo>
                  </a:path>
                </a:pathLst>
              </a:custGeom>
              <a:noFill/>
              <a:ln w="26060" cap="rnd">
                <a:solidFill>
                  <a:srgbClr val="FFFFFF"/>
                </a:solidFill>
                <a:prstDash val="solid"/>
                <a:round/>
              </a:ln>
            </p:spPr>
            <p:txBody>
              <a:bodyPr rtlCol="0" anchor="ctr"/>
              <a:lstStyle/>
              <a:p>
                <a:endParaRPr lang="en-US" sz="2700"/>
              </a:p>
            </p:txBody>
          </p:sp>
        </p:grpSp>
      </p:grpSp>
      <p:grpSp>
        <p:nvGrpSpPr>
          <p:cNvPr id="28" name="Group 27">
            <a:extLst>
              <a:ext uri="{FF2B5EF4-FFF2-40B4-BE49-F238E27FC236}">
                <a16:creationId xmlns:a16="http://schemas.microsoft.com/office/drawing/2014/main" id="{62FA833E-3AAD-CAB3-218D-FD329CE226BB}"/>
              </a:ext>
            </a:extLst>
          </p:cNvPr>
          <p:cNvGrpSpPr/>
          <p:nvPr/>
        </p:nvGrpSpPr>
        <p:grpSpPr>
          <a:xfrm>
            <a:off x="1394460" y="4024202"/>
            <a:ext cx="1459743" cy="3872018"/>
            <a:chOff x="929640" y="2683143"/>
            <a:chExt cx="973162" cy="2581345"/>
          </a:xfrm>
        </p:grpSpPr>
        <p:sp>
          <p:nvSpPr>
            <p:cNvPr id="21" name="Oval 20">
              <a:extLst>
                <a:ext uri="{FF2B5EF4-FFF2-40B4-BE49-F238E27FC236}">
                  <a16:creationId xmlns:a16="http://schemas.microsoft.com/office/drawing/2014/main" id="{B39FA697-530C-F484-0FB0-E370CAE68174}"/>
                </a:ext>
              </a:extLst>
            </p:cNvPr>
            <p:cNvSpPr/>
            <p:nvPr/>
          </p:nvSpPr>
          <p:spPr>
            <a:xfrm>
              <a:off x="1290221" y="2683143"/>
              <a:ext cx="252000" cy="252000"/>
            </a:xfrm>
            <a:prstGeom prst="ellipse">
              <a:avLst/>
            </a:prstGeom>
            <a:solidFill>
              <a:schemeClr val="tx1"/>
            </a:solidFill>
            <a:ln w="1016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25" name="Straight Connector 24">
              <a:extLst>
                <a:ext uri="{FF2B5EF4-FFF2-40B4-BE49-F238E27FC236}">
                  <a16:creationId xmlns:a16="http://schemas.microsoft.com/office/drawing/2014/main" id="{1C20E3DA-EF36-A558-F838-4F1D1143556A}"/>
                </a:ext>
              </a:extLst>
            </p:cNvPr>
            <p:cNvCxnSpPr>
              <a:cxnSpLocks/>
            </p:cNvCxnSpPr>
            <p:nvPr/>
          </p:nvCxnSpPr>
          <p:spPr>
            <a:xfrm>
              <a:off x="1416221" y="2935143"/>
              <a:ext cx="1" cy="1364141"/>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299DB116-B9C5-E02F-591F-0944E86AAAAD}"/>
                </a:ext>
              </a:extLst>
            </p:cNvPr>
            <p:cNvSpPr>
              <a:spLocks noChangeAspect="1"/>
            </p:cNvSpPr>
            <p:nvPr/>
          </p:nvSpPr>
          <p:spPr>
            <a:xfrm>
              <a:off x="968267" y="4324309"/>
              <a:ext cx="900000" cy="900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7" name="Oval 26">
              <a:extLst>
                <a:ext uri="{FF2B5EF4-FFF2-40B4-BE49-F238E27FC236}">
                  <a16:creationId xmlns:a16="http://schemas.microsoft.com/office/drawing/2014/main" id="{A19C1B0A-8EC8-E26D-4BD5-DD73C557C0F1}"/>
                </a:ext>
              </a:extLst>
            </p:cNvPr>
            <p:cNvSpPr/>
            <p:nvPr/>
          </p:nvSpPr>
          <p:spPr>
            <a:xfrm>
              <a:off x="929640" y="4291326"/>
              <a:ext cx="973162" cy="973162"/>
            </a:xfrm>
            <a:prstGeom prst="ellipse">
              <a:avLst/>
            </a:prstGeom>
            <a:noFill/>
            <a:ln w="1905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nvGrpSpPr>
          <p:cNvPr id="29" name="Group 28">
            <a:extLst>
              <a:ext uri="{FF2B5EF4-FFF2-40B4-BE49-F238E27FC236}">
                <a16:creationId xmlns:a16="http://schemas.microsoft.com/office/drawing/2014/main" id="{0C058352-EFB7-B5B6-7FAB-BFBDFE8063C6}"/>
              </a:ext>
            </a:extLst>
          </p:cNvPr>
          <p:cNvGrpSpPr/>
          <p:nvPr/>
        </p:nvGrpSpPr>
        <p:grpSpPr>
          <a:xfrm rot="10800000">
            <a:off x="3721277" y="3101834"/>
            <a:ext cx="1459743" cy="3872018"/>
            <a:chOff x="929640" y="2683143"/>
            <a:chExt cx="973162" cy="2581345"/>
          </a:xfrm>
        </p:grpSpPr>
        <p:sp>
          <p:nvSpPr>
            <p:cNvPr id="32" name="Oval 31">
              <a:extLst>
                <a:ext uri="{FF2B5EF4-FFF2-40B4-BE49-F238E27FC236}">
                  <a16:creationId xmlns:a16="http://schemas.microsoft.com/office/drawing/2014/main" id="{25038AE2-613E-8789-9F2E-C28D78CF51CE}"/>
                </a:ext>
              </a:extLst>
            </p:cNvPr>
            <p:cNvSpPr/>
            <p:nvPr/>
          </p:nvSpPr>
          <p:spPr>
            <a:xfrm>
              <a:off x="1290221" y="2683143"/>
              <a:ext cx="252000" cy="252000"/>
            </a:xfrm>
            <a:prstGeom prst="ellipse">
              <a:avLst/>
            </a:prstGeom>
            <a:solidFill>
              <a:schemeClr val="tx1"/>
            </a:solidFill>
            <a:ln w="1016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33" name="Straight Connector 32">
              <a:extLst>
                <a:ext uri="{FF2B5EF4-FFF2-40B4-BE49-F238E27FC236}">
                  <a16:creationId xmlns:a16="http://schemas.microsoft.com/office/drawing/2014/main" id="{04B545CF-42D7-5A5D-1C84-2314682205F1}"/>
                </a:ext>
              </a:extLst>
            </p:cNvPr>
            <p:cNvCxnSpPr>
              <a:cxnSpLocks/>
            </p:cNvCxnSpPr>
            <p:nvPr/>
          </p:nvCxnSpPr>
          <p:spPr>
            <a:xfrm>
              <a:off x="1416221" y="2935143"/>
              <a:ext cx="1" cy="1364141"/>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DC98703B-1698-1175-46D4-CAECBF3550F6}"/>
                </a:ext>
              </a:extLst>
            </p:cNvPr>
            <p:cNvSpPr>
              <a:spLocks noChangeAspect="1"/>
            </p:cNvSpPr>
            <p:nvPr/>
          </p:nvSpPr>
          <p:spPr>
            <a:xfrm>
              <a:off x="966221" y="4327907"/>
              <a:ext cx="900000" cy="90000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9" name="Oval 38">
              <a:extLst>
                <a:ext uri="{FF2B5EF4-FFF2-40B4-BE49-F238E27FC236}">
                  <a16:creationId xmlns:a16="http://schemas.microsoft.com/office/drawing/2014/main" id="{27BA1271-D95A-E266-23C7-AECDA30EFBB7}"/>
                </a:ext>
              </a:extLst>
            </p:cNvPr>
            <p:cNvSpPr/>
            <p:nvPr/>
          </p:nvSpPr>
          <p:spPr>
            <a:xfrm>
              <a:off x="929640" y="4291326"/>
              <a:ext cx="973162" cy="973162"/>
            </a:xfrm>
            <a:prstGeom prst="ellipse">
              <a:avLst/>
            </a:prstGeom>
            <a:noFill/>
            <a:ln w="1905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nvGrpSpPr>
          <p:cNvPr id="40" name="Group 39">
            <a:extLst>
              <a:ext uri="{FF2B5EF4-FFF2-40B4-BE49-F238E27FC236}">
                <a16:creationId xmlns:a16="http://schemas.microsoft.com/office/drawing/2014/main" id="{D0220734-FBE3-35D4-00EF-5A52943F7A52}"/>
              </a:ext>
            </a:extLst>
          </p:cNvPr>
          <p:cNvGrpSpPr/>
          <p:nvPr/>
        </p:nvGrpSpPr>
        <p:grpSpPr>
          <a:xfrm>
            <a:off x="6133764" y="4024202"/>
            <a:ext cx="1459743" cy="3872018"/>
            <a:chOff x="929640" y="2683143"/>
            <a:chExt cx="973162" cy="2581345"/>
          </a:xfrm>
        </p:grpSpPr>
        <p:sp>
          <p:nvSpPr>
            <p:cNvPr id="41" name="Oval 40">
              <a:extLst>
                <a:ext uri="{FF2B5EF4-FFF2-40B4-BE49-F238E27FC236}">
                  <a16:creationId xmlns:a16="http://schemas.microsoft.com/office/drawing/2014/main" id="{60286986-29E9-1E15-6CBB-830DC6BF7926}"/>
                </a:ext>
              </a:extLst>
            </p:cNvPr>
            <p:cNvSpPr/>
            <p:nvPr/>
          </p:nvSpPr>
          <p:spPr>
            <a:xfrm>
              <a:off x="1290221" y="2683143"/>
              <a:ext cx="252000" cy="252000"/>
            </a:xfrm>
            <a:prstGeom prst="ellipse">
              <a:avLst/>
            </a:prstGeom>
            <a:solidFill>
              <a:schemeClr val="tx1"/>
            </a:solidFill>
            <a:ln w="1016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42" name="Straight Connector 41">
              <a:extLst>
                <a:ext uri="{FF2B5EF4-FFF2-40B4-BE49-F238E27FC236}">
                  <a16:creationId xmlns:a16="http://schemas.microsoft.com/office/drawing/2014/main" id="{EF1662F4-CA52-FBCB-9315-244F09BD6EE7}"/>
                </a:ext>
              </a:extLst>
            </p:cNvPr>
            <p:cNvCxnSpPr>
              <a:cxnSpLocks/>
            </p:cNvCxnSpPr>
            <p:nvPr/>
          </p:nvCxnSpPr>
          <p:spPr>
            <a:xfrm>
              <a:off x="1416221" y="2935143"/>
              <a:ext cx="1" cy="1364141"/>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A299384F-8D64-946F-F455-F0F38F41D212}"/>
                </a:ext>
              </a:extLst>
            </p:cNvPr>
            <p:cNvSpPr>
              <a:spLocks noChangeAspect="1"/>
            </p:cNvSpPr>
            <p:nvPr/>
          </p:nvSpPr>
          <p:spPr>
            <a:xfrm>
              <a:off x="966221" y="4327907"/>
              <a:ext cx="900000" cy="900000"/>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45" name="Oval 44">
              <a:extLst>
                <a:ext uri="{FF2B5EF4-FFF2-40B4-BE49-F238E27FC236}">
                  <a16:creationId xmlns:a16="http://schemas.microsoft.com/office/drawing/2014/main" id="{B171CB57-EF12-2750-4F2F-0E92DA115D74}"/>
                </a:ext>
              </a:extLst>
            </p:cNvPr>
            <p:cNvSpPr/>
            <p:nvPr/>
          </p:nvSpPr>
          <p:spPr>
            <a:xfrm>
              <a:off x="929640" y="4291326"/>
              <a:ext cx="973162" cy="973162"/>
            </a:xfrm>
            <a:prstGeom prst="ellipse">
              <a:avLst/>
            </a:prstGeom>
            <a:noFill/>
            <a:ln w="19050">
              <a:solidFill>
                <a:schemeClr val="accent3"/>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nvGrpSpPr>
          <p:cNvPr id="46" name="Group 45">
            <a:extLst>
              <a:ext uri="{FF2B5EF4-FFF2-40B4-BE49-F238E27FC236}">
                <a16:creationId xmlns:a16="http://schemas.microsoft.com/office/drawing/2014/main" id="{97D0A777-11D7-8C18-EEE2-46BA08749C5C}"/>
              </a:ext>
            </a:extLst>
          </p:cNvPr>
          <p:cNvGrpSpPr/>
          <p:nvPr/>
        </p:nvGrpSpPr>
        <p:grpSpPr>
          <a:xfrm rot="10800000">
            <a:off x="8460581" y="3101834"/>
            <a:ext cx="1459743" cy="3872018"/>
            <a:chOff x="929640" y="2683143"/>
            <a:chExt cx="973162" cy="2581345"/>
          </a:xfrm>
        </p:grpSpPr>
        <p:sp>
          <p:nvSpPr>
            <p:cNvPr id="47" name="Oval 46">
              <a:extLst>
                <a:ext uri="{FF2B5EF4-FFF2-40B4-BE49-F238E27FC236}">
                  <a16:creationId xmlns:a16="http://schemas.microsoft.com/office/drawing/2014/main" id="{9FA5FE80-D238-DD29-8055-D51DF877768C}"/>
                </a:ext>
              </a:extLst>
            </p:cNvPr>
            <p:cNvSpPr/>
            <p:nvPr/>
          </p:nvSpPr>
          <p:spPr>
            <a:xfrm>
              <a:off x="1290221" y="2683143"/>
              <a:ext cx="252000" cy="252000"/>
            </a:xfrm>
            <a:prstGeom prst="ellipse">
              <a:avLst/>
            </a:prstGeom>
            <a:solidFill>
              <a:schemeClr val="tx1"/>
            </a:solidFill>
            <a:ln w="1016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48" name="Straight Connector 47">
              <a:extLst>
                <a:ext uri="{FF2B5EF4-FFF2-40B4-BE49-F238E27FC236}">
                  <a16:creationId xmlns:a16="http://schemas.microsoft.com/office/drawing/2014/main" id="{D6F0D351-44D7-BE86-1A17-6F19E760304E}"/>
                </a:ext>
              </a:extLst>
            </p:cNvPr>
            <p:cNvCxnSpPr>
              <a:cxnSpLocks/>
            </p:cNvCxnSpPr>
            <p:nvPr/>
          </p:nvCxnSpPr>
          <p:spPr>
            <a:xfrm>
              <a:off x="1416221" y="2935143"/>
              <a:ext cx="1" cy="1364141"/>
            </a:xfrm>
            <a:prstGeom prst="line">
              <a:avLst/>
            </a:prstGeom>
            <a:ln w="19050">
              <a:solidFill>
                <a:schemeClr val="accent4"/>
              </a:solidFill>
              <a:prstDash val="sysDash"/>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D7251FE-338D-1F08-5135-EFB975F6BBB7}"/>
                </a:ext>
              </a:extLst>
            </p:cNvPr>
            <p:cNvSpPr>
              <a:spLocks noChangeAspect="1"/>
            </p:cNvSpPr>
            <p:nvPr/>
          </p:nvSpPr>
          <p:spPr>
            <a:xfrm>
              <a:off x="966221" y="4327907"/>
              <a:ext cx="900000" cy="900000"/>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0" name="Oval 49">
              <a:extLst>
                <a:ext uri="{FF2B5EF4-FFF2-40B4-BE49-F238E27FC236}">
                  <a16:creationId xmlns:a16="http://schemas.microsoft.com/office/drawing/2014/main" id="{288A16D7-2971-1C62-5B66-8468DA1EFCCF}"/>
                </a:ext>
              </a:extLst>
            </p:cNvPr>
            <p:cNvSpPr/>
            <p:nvPr/>
          </p:nvSpPr>
          <p:spPr>
            <a:xfrm>
              <a:off x="929640" y="4291326"/>
              <a:ext cx="973162" cy="973162"/>
            </a:xfrm>
            <a:prstGeom prst="ellipse">
              <a:avLst/>
            </a:prstGeom>
            <a:noFill/>
            <a:ln w="19050">
              <a:solidFill>
                <a:schemeClr val="accent4"/>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nvGrpSpPr>
          <p:cNvPr id="52" name="Group 51">
            <a:extLst>
              <a:ext uri="{FF2B5EF4-FFF2-40B4-BE49-F238E27FC236}">
                <a16:creationId xmlns:a16="http://schemas.microsoft.com/office/drawing/2014/main" id="{3E7BE277-88B8-C11A-308F-76B04B7FD692}"/>
              </a:ext>
            </a:extLst>
          </p:cNvPr>
          <p:cNvGrpSpPr/>
          <p:nvPr/>
        </p:nvGrpSpPr>
        <p:grpSpPr>
          <a:xfrm>
            <a:off x="10792566" y="4024202"/>
            <a:ext cx="1459743" cy="3872018"/>
            <a:chOff x="929640" y="2683143"/>
            <a:chExt cx="973162" cy="2581345"/>
          </a:xfrm>
        </p:grpSpPr>
        <p:sp>
          <p:nvSpPr>
            <p:cNvPr id="53" name="Oval 52">
              <a:extLst>
                <a:ext uri="{FF2B5EF4-FFF2-40B4-BE49-F238E27FC236}">
                  <a16:creationId xmlns:a16="http://schemas.microsoft.com/office/drawing/2014/main" id="{F5E65078-0DEB-B36C-A982-EB1FE1794600}"/>
                </a:ext>
              </a:extLst>
            </p:cNvPr>
            <p:cNvSpPr/>
            <p:nvPr/>
          </p:nvSpPr>
          <p:spPr>
            <a:xfrm>
              <a:off x="1290221" y="2683143"/>
              <a:ext cx="252000" cy="252000"/>
            </a:xfrm>
            <a:prstGeom prst="ellipse">
              <a:avLst/>
            </a:prstGeom>
            <a:solidFill>
              <a:schemeClr val="tx1"/>
            </a:solidFill>
            <a:ln w="1016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54" name="Straight Connector 53">
              <a:extLst>
                <a:ext uri="{FF2B5EF4-FFF2-40B4-BE49-F238E27FC236}">
                  <a16:creationId xmlns:a16="http://schemas.microsoft.com/office/drawing/2014/main" id="{F343723B-BA99-36BD-9409-DD3CE72B2EC8}"/>
                </a:ext>
              </a:extLst>
            </p:cNvPr>
            <p:cNvCxnSpPr>
              <a:cxnSpLocks/>
            </p:cNvCxnSpPr>
            <p:nvPr/>
          </p:nvCxnSpPr>
          <p:spPr>
            <a:xfrm>
              <a:off x="1416221" y="2935143"/>
              <a:ext cx="1" cy="1364141"/>
            </a:xfrm>
            <a:prstGeom prst="line">
              <a:avLst/>
            </a:prstGeom>
            <a:ln w="1905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E1EA1D4-543D-9477-D306-DF47A6128E86}"/>
                </a:ext>
              </a:extLst>
            </p:cNvPr>
            <p:cNvSpPr>
              <a:spLocks noChangeAspect="1"/>
            </p:cNvSpPr>
            <p:nvPr/>
          </p:nvSpPr>
          <p:spPr>
            <a:xfrm>
              <a:off x="966221" y="4327907"/>
              <a:ext cx="900000" cy="900000"/>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6" name="Oval 55">
              <a:extLst>
                <a:ext uri="{FF2B5EF4-FFF2-40B4-BE49-F238E27FC236}">
                  <a16:creationId xmlns:a16="http://schemas.microsoft.com/office/drawing/2014/main" id="{65772DB3-D38A-0500-49EE-283177F1ACFE}"/>
                </a:ext>
              </a:extLst>
            </p:cNvPr>
            <p:cNvSpPr/>
            <p:nvPr/>
          </p:nvSpPr>
          <p:spPr>
            <a:xfrm>
              <a:off x="929640" y="4291326"/>
              <a:ext cx="973162" cy="973162"/>
            </a:xfrm>
            <a:prstGeom prst="ellipse">
              <a:avLst/>
            </a:prstGeom>
            <a:noFill/>
            <a:ln w="19050">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nvGrpSpPr>
          <p:cNvPr id="58" name="Group 57">
            <a:extLst>
              <a:ext uri="{FF2B5EF4-FFF2-40B4-BE49-F238E27FC236}">
                <a16:creationId xmlns:a16="http://schemas.microsoft.com/office/drawing/2014/main" id="{DC0D9FB7-038F-84EE-6958-209A24B80CFE}"/>
              </a:ext>
            </a:extLst>
          </p:cNvPr>
          <p:cNvGrpSpPr/>
          <p:nvPr/>
        </p:nvGrpSpPr>
        <p:grpSpPr>
          <a:xfrm rot="10800000">
            <a:off x="13119383" y="3101834"/>
            <a:ext cx="1459743" cy="3872018"/>
            <a:chOff x="929640" y="2683143"/>
            <a:chExt cx="973162" cy="2581345"/>
          </a:xfrm>
        </p:grpSpPr>
        <p:sp>
          <p:nvSpPr>
            <p:cNvPr id="60" name="Oval 59">
              <a:extLst>
                <a:ext uri="{FF2B5EF4-FFF2-40B4-BE49-F238E27FC236}">
                  <a16:creationId xmlns:a16="http://schemas.microsoft.com/office/drawing/2014/main" id="{64CD7A92-74AC-813D-F397-8DEA70CAED78}"/>
                </a:ext>
              </a:extLst>
            </p:cNvPr>
            <p:cNvSpPr/>
            <p:nvPr/>
          </p:nvSpPr>
          <p:spPr>
            <a:xfrm>
              <a:off x="1290221" y="2683143"/>
              <a:ext cx="252000" cy="252000"/>
            </a:xfrm>
            <a:prstGeom prst="ellipse">
              <a:avLst/>
            </a:prstGeom>
            <a:solidFill>
              <a:schemeClr val="tx1"/>
            </a:solidFill>
            <a:ln w="101600">
              <a:solidFill>
                <a:srgbClr val="9966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155" name="Straight Connector 154">
              <a:extLst>
                <a:ext uri="{FF2B5EF4-FFF2-40B4-BE49-F238E27FC236}">
                  <a16:creationId xmlns:a16="http://schemas.microsoft.com/office/drawing/2014/main" id="{0D98F3BA-BBFB-948E-C87E-ED52E8F55A94}"/>
                </a:ext>
              </a:extLst>
            </p:cNvPr>
            <p:cNvCxnSpPr>
              <a:cxnSpLocks/>
            </p:cNvCxnSpPr>
            <p:nvPr/>
          </p:nvCxnSpPr>
          <p:spPr>
            <a:xfrm>
              <a:off x="1416221" y="2935143"/>
              <a:ext cx="1" cy="1364141"/>
            </a:xfrm>
            <a:prstGeom prst="line">
              <a:avLst/>
            </a:prstGeom>
            <a:ln w="19050">
              <a:solidFill>
                <a:srgbClr val="9966FF"/>
              </a:solidFill>
              <a:prstDash val="sysDash"/>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CB4E16A7-FF06-AE06-9454-9C76D35A202D}"/>
                </a:ext>
              </a:extLst>
            </p:cNvPr>
            <p:cNvSpPr>
              <a:spLocks noChangeAspect="1"/>
            </p:cNvSpPr>
            <p:nvPr/>
          </p:nvSpPr>
          <p:spPr>
            <a:xfrm>
              <a:off x="966221" y="4327907"/>
              <a:ext cx="900000" cy="900000"/>
            </a:xfrm>
            <a:prstGeom prst="ellipse">
              <a:avLst/>
            </a:prstGeom>
            <a:solidFill>
              <a:srgbClr val="99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58" name="Oval 157">
              <a:extLst>
                <a:ext uri="{FF2B5EF4-FFF2-40B4-BE49-F238E27FC236}">
                  <a16:creationId xmlns:a16="http://schemas.microsoft.com/office/drawing/2014/main" id="{8BD38C4F-0A49-774B-53D2-E81959A55A22}"/>
                </a:ext>
              </a:extLst>
            </p:cNvPr>
            <p:cNvSpPr/>
            <p:nvPr/>
          </p:nvSpPr>
          <p:spPr>
            <a:xfrm>
              <a:off x="929640" y="4291326"/>
              <a:ext cx="973162" cy="973162"/>
            </a:xfrm>
            <a:prstGeom prst="ellipse">
              <a:avLst/>
            </a:prstGeom>
            <a:noFill/>
            <a:ln w="19050">
              <a:solidFill>
                <a:srgbClr val="9966FF"/>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nvGrpSpPr>
          <p:cNvPr id="159" name="Group 158">
            <a:extLst>
              <a:ext uri="{FF2B5EF4-FFF2-40B4-BE49-F238E27FC236}">
                <a16:creationId xmlns:a16="http://schemas.microsoft.com/office/drawing/2014/main" id="{4411CB1A-C211-B4A4-3E86-461FBD1B36E2}"/>
              </a:ext>
            </a:extLst>
          </p:cNvPr>
          <p:cNvGrpSpPr/>
          <p:nvPr/>
        </p:nvGrpSpPr>
        <p:grpSpPr>
          <a:xfrm>
            <a:off x="15518361" y="4024202"/>
            <a:ext cx="1459743" cy="3872018"/>
            <a:chOff x="929640" y="2683143"/>
            <a:chExt cx="973162" cy="2581345"/>
          </a:xfrm>
        </p:grpSpPr>
        <p:sp>
          <p:nvSpPr>
            <p:cNvPr id="160" name="Oval 159">
              <a:extLst>
                <a:ext uri="{FF2B5EF4-FFF2-40B4-BE49-F238E27FC236}">
                  <a16:creationId xmlns:a16="http://schemas.microsoft.com/office/drawing/2014/main" id="{4E01F669-960B-C503-DC50-E4E35A5CAD0A}"/>
                </a:ext>
              </a:extLst>
            </p:cNvPr>
            <p:cNvSpPr/>
            <p:nvPr/>
          </p:nvSpPr>
          <p:spPr>
            <a:xfrm>
              <a:off x="1290221" y="2683143"/>
              <a:ext cx="252000" cy="252000"/>
            </a:xfrm>
            <a:prstGeom prst="ellipse">
              <a:avLst/>
            </a:prstGeom>
            <a:solidFill>
              <a:schemeClr val="tx1"/>
            </a:solidFill>
            <a:ln w="1016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161" name="Straight Connector 160">
              <a:extLst>
                <a:ext uri="{FF2B5EF4-FFF2-40B4-BE49-F238E27FC236}">
                  <a16:creationId xmlns:a16="http://schemas.microsoft.com/office/drawing/2014/main" id="{C4040694-3D0B-98A8-D080-286E0C829F95}"/>
                </a:ext>
              </a:extLst>
            </p:cNvPr>
            <p:cNvCxnSpPr>
              <a:cxnSpLocks/>
            </p:cNvCxnSpPr>
            <p:nvPr/>
          </p:nvCxnSpPr>
          <p:spPr>
            <a:xfrm>
              <a:off x="1416221" y="2935143"/>
              <a:ext cx="1" cy="1364141"/>
            </a:xfrm>
            <a:prstGeom prst="line">
              <a:avLst/>
            </a:prstGeom>
            <a:ln w="19050">
              <a:solidFill>
                <a:srgbClr val="0070C0"/>
              </a:solidFill>
              <a:prstDash val="sysDash"/>
            </a:ln>
          </p:spPr>
          <p:style>
            <a:lnRef idx="1">
              <a:schemeClr val="accent1"/>
            </a:lnRef>
            <a:fillRef idx="0">
              <a:schemeClr val="accent1"/>
            </a:fillRef>
            <a:effectRef idx="0">
              <a:schemeClr val="accent1"/>
            </a:effectRef>
            <a:fontRef idx="minor">
              <a:schemeClr val="tx1"/>
            </a:fontRef>
          </p:style>
        </p:cxnSp>
        <p:sp>
          <p:nvSpPr>
            <p:cNvPr id="162" name="Oval 161">
              <a:extLst>
                <a:ext uri="{FF2B5EF4-FFF2-40B4-BE49-F238E27FC236}">
                  <a16:creationId xmlns:a16="http://schemas.microsoft.com/office/drawing/2014/main" id="{7662D6EC-3583-2444-E0E9-7C6316D96696}"/>
                </a:ext>
              </a:extLst>
            </p:cNvPr>
            <p:cNvSpPr>
              <a:spLocks noChangeAspect="1"/>
            </p:cNvSpPr>
            <p:nvPr/>
          </p:nvSpPr>
          <p:spPr>
            <a:xfrm>
              <a:off x="966221" y="4327907"/>
              <a:ext cx="900000" cy="900000"/>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63" name="Oval 162">
              <a:extLst>
                <a:ext uri="{FF2B5EF4-FFF2-40B4-BE49-F238E27FC236}">
                  <a16:creationId xmlns:a16="http://schemas.microsoft.com/office/drawing/2014/main" id="{2EE565A8-3073-FB4C-0B57-EC7DC7F0528E}"/>
                </a:ext>
              </a:extLst>
            </p:cNvPr>
            <p:cNvSpPr/>
            <p:nvPr/>
          </p:nvSpPr>
          <p:spPr>
            <a:xfrm>
              <a:off x="929640" y="4291326"/>
              <a:ext cx="973162" cy="973162"/>
            </a:xfrm>
            <a:prstGeom prst="ellipse">
              <a:avLst/>
            </a:prstGeom>
            <a:noFill/>
            <a:ln w="19050">
              <a:solidFill>
                <a:srgbClr val="0070C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700"/>
            </a:p>
          </p:txBody>
        </p:sp>
      </p:grpSp>
      <p:grpSp>
        <p:nvGrpSpPr>
          <p:cNvPr id="166" name="Group 165">
            <a:extLst>
              <a:ext uri="{FF2B5EF4-FFF2-40B4-BE49-F238E27FC236}">
                <a16:creationId xmlns:a16="http://schemas.microsoft.com/office/drawing/2014/main" id="{30542409-1BE6-6AC4-16B9-47BC1E1DF9CA}"/>
              </a:ext>
            </a:extLst>
          </p:cNvPr>
          <p:cNvGrpSpPr/>
          <p:nvPr/>
        </p:nvGrpSpPr>
        <p:grpSpPr>
          <a:xfrm>
            <a:off x="2" y="1778241"/>
            <a:ext cx="4038212" cy="1631843"/>
            <a:chOff x="119382" y="1351835"/>
            <a:chExt cx="2416133" cy="1087895"/>
          </a:xfrm>
        </p:grpSpPr>
        <p:sp>
          <p:nvSpPr>
            <p:cNvPr id="164" name="TextBox 163">
              <a:extLst>
                <a:ext uri="{FF2B5EF4-FFF2-40B4-BE49-F238E27FC236}">
                  <a16:creationId xmlns:a16="http://schemas.microsoft.com/office/drawing/2014/main" id="{AB17C969-86C2-9794-4698-8114BE37144D}"/>
                </a:ext>
              </a:extLst>
            </p:cNvPr>
            <p:cNvSpPr txBox="1"/>
            <p:nvPr/>
          </p:nvSpPr>
          <p:spPr>
            <a:xfrm>
              <a:off x="119382" y="1351835"/>
              <a:ext cx="2416133" cy="246221"/>
            </a:xfrm>
            <a:prstGeom prst="rect">
              <a:avLst/>
            </a:prstGeom>
            <a:noFill/>
          </p:spPr>
          <p:txBody>
            <a:bodyPr wrap="square">
              <a:spAutoFit/>
            </a:bodyPr>
            <a:lstStyle/>
            <a:p>
              <a:pPr algn="ctr"/>
              <a:r>
                <a:rPr lang="en-US" b="1" dirty="0">
                  <a:solidFill>
                    <a:schemeClr val="accent1"/>
                  </a:solidFill>
                </a:rPr>
                <a:t>INTRODUCTION</a:t>
              </a:r>
            </a:p>
          </p:txBody>
        </p:sp>
        <p:sp>
          <p:nvSpPr>
            <p:cNvPr id="165" name="TextBox 164">
              <a:extLst>
                <a:ext uri="{FF2B5EF4-FFF2-40B4-BE49-F238E27FC236}">
                  <a16:creationId xmlns:a16="http://schemas.microsoft.com/office/drawing/2014/main" id="{EC838BAF-B2F7-354F-2A4F-2AB26B781DFB}"/>
                </a:ext>
              </a:extLst>
            </p:cNvPr>
            <p:cNvSpPr txBox="1"/>
            <p:nvPr/>
          </p:nvSpPr>
          <p:spPr>
            <a:xfrm>
              <a:off x="274433" y="1639511"/>
              <a:ext cx="2169836" cy="800219"/>
            </a:xfrm>
            <a:prstGeom prst="rect">
              <a:avLst/>
            </a:prstGeom>
            <a:noFill/>
          </p:spPr>
          <p:txBody>
            <a:bodyPr wrap="square">
              <a:spAutoFit/>
            </a:bodyPr>
            <a:lstStyle/>
            <a:p>
              <a:r>
                <a:rPr lang="en-US" b="1" dirty="0"/>
                <a:t>Discuss reasons behind fraudulent transactions and the importance of early detection for minimizing financial losses.</a:t>
              </a:r>
            </a:p>
          </p:txBody>
        </p:sp>
      </p:grpSp>
      <p:grpSp>
        <p:nvGrpSpPr>
          <p:cNvPr id="167" name="Group 166">
            <a:extLst>
              <a:ext uri="{FF2B5EF4-FFF2-40B4-BE49-F238E27FC236}">
                <a16:creationId xmlns:a16="http://schemas.microsoft.com/office/drawing/2014/main" id="{A4557D4D-0FB4-35B9-1BC7-F026741E7813}"/>
              </a:ext>
            </a:extLst>
          </p:cNvPr>
          <p:cNvGrpSpPr/>
          <p:nvPr/>
        </p:nvGrpSpPr>
        <p:grpSpPr>
          <a:xfrm>
            <a:off x="2635151" y="7632899"/>
            <a:ext cx="3792149" cy="1581081"/>
            <a:chOff x="148688" y="1417824"/>
            <a:chExt cx="2528099" cy="1054054"/>
          </a:xfrm>
        </p:grpSpPr>
        <p:sp>
          <p:nvSpPr>
            <p:cNvPr id="168" name="TextBox 167">
              <a:extLst>
                <a:ext uri="{FF2B5EF4-FFF2-40B4-BE49-F238E27FC236}">
                  <a16:creationId xmlns:a16="http://schemas.microsoft.com/office/drawing/2014/main" id="{24264B49-0FC6-D3BA-AB80-AF367A183CF8}"/>
                </a:ext>
              </a:extLst>
            </p:cNvPr>
            <p:cNvSpPr txBox="1"/>
            <p:nvPr/>
          </p:nvSpPr>
          <p:spPr>
            <a:xfrm>
              <a:off x="148688" y="1417824"/>
              <a:ext cx="2489240" cy="246221"/>
            </a:xfrm>
            <a:prstGeom prst="rect">
              <a:avLst/>
            </a:prstGeom>
            <a:noFill/>
          </p:spPr>
          <p:txBody>
            <a:bodyPr wrap="square">
              <a:spAutoFit/>
            </a:bodyPr>
            <a:lstStyle/>
            <a:p>
              <a:pPr algn="ctr"/>
              <a:r>
                <a:rPr lang="en-US" b="1" dirty="0">
                  <a:solidFill>
                    <a:schemeClr val="accent2"/>
                  </a:solidFill>
                </a:rPr>
                <a:t>DATA GATHERING AND PREPARATION </a:t>
              </a:r>
            </a:p>
          </p:txBody>
        </p:sp>
        <p:sp>
          <p:nvSpPr>
            <p:cNvPr id="169" name="TextBox 168">
              <a:extLst>
                <a:ext uri="{FF2B5EF4-FFF2-40B4-BE49-F238E27FC236}">
                  <a16:creationId xmlns:a16="http://schemas.microsoft.com/office/drawing/2014/main" id="{9F6CA47F-8871-BB3A-7E32-6029A7B672F3}"/>
                </a:ext>
              </a:extLst>
            </p:cNvPr>
            <p:cNvSpPr txBox="1"/>
            <p:nvPr/>
          </p:nvSpPr>
          <p:spPr>
            <a:xfrm>
              <a:off x="148688" y="1856325"/>
              <a:ext cx="2528099" cy="615553"/>
            </a:xfrm>
            <a:prstGeom prst="rect">
              <a:avLst/>
            </a:prstGeom>
            <a:noFill/>
          </p:spPr>
          <p:txBody>
            <a:bodyPr wrap="square">
              <a:spAutoFit/>
            </a:bodyPr>
            <a:lstStyle/>
            <a:p>
              <a:pPr algn="ctr">
                <a:defRPr/>
              </a:pPr>
              <a:r>
                <a:rPr lang="en-US" b="1" dirty="0"/>
                <a:t>Provide a comprehensive dataset overview, including data cleaning, refinement, and preparation steps.</a:t>
              </a:r>
              <a:endParaRPr lang="en-US" b="1" dirty="0">
                <a:solidFill>
                  <a:schemeClr val="bg1">
                    <a:lumMod val="65000"/>
                  </a:schemeClr>
                </a:solidFill>
              </a:endParaRPr>
            </a:p>
          </p:txBody>
        </p:sp>
      </p:grpSp>
      <p:grpSp>
        <p:nvGrpSpPr>
          <p:cNvPr id="173" name="Group 172">
            <a:extLst>
              <a:ext uri="{FF2B5EF4-FFF2-40B4-BE49-F238E27FC236}">
                <a16:creationId xmlns:a16="http://schemas.microsoft.com/office/drawing/2014/main" id="{5C6D50BF-A379-D5BF-44C6-B8E59E5B1EC6}"/>
              </a:ext>
            </a:extLst>
          </p:cNvPr>
          <p:cNvGrpSpPr/>
          <p:nvPr/>
        </p:nvGrpSpPr>
        <p:grpSpPr>
          <a:xfrm>
            <a:off x="12222383" y="7632899"/>
            <a:ext cx="3254754" cy="1929643"/>
            <a:chOff x="274433" y="1417824"/>
            <a:chExt cx="2169836" cy="586547"/>
          </a:xfrm>
        </p:grpSpPr>
        <p:sp>
          <p:nvSpPr>
            <p:cNvPr id="174" name="TextBox 173">
              <a:extLst>
                <a:ext uri="{FF2B5EF4-FFF2-40B4-BE49-F238E27FC236}">
                  <a16:creationId xmlns:a16="http://schemas.microsoft.com/office/drawing/2014/main" id="{935F2AD1-F6AA-4C68-8F56-858CCEC57B93}"/>
                </a:ext>
              </a:extLst>
            </p:cNvPr>
            <p:cNvSpPr txBox="1"/>
            <p:nvPr/>
          </p:nvSpPr>
          <p:spPr>
            <a:xfrm>
              <a:off x="447132" y="1417824"/>
              <a:ext cx="1824438" cy="196463"/>
            </a:xfrm>
            <a:prstGeom prst="rect">
              <a:avLst/>
            </a:prstGeom>
            <a:noFill/>
          </p:spPr>
          <p:txBody>
            <a:bodyPr wrap="square">
              <a:spAutoFit/>
            </a:bodyPr>
            <a:lstStyle/>
            <a:p>
              <a:pPr algn="ctr"/>
              <a:r>
                <a:rPr lang="en-US" b="1" dirty="0">
                  <a:solidFill>
                    <a:srgbClr val="9966FF"/>
                  </a:solidFill>
                </a:rPr>
                <a:t>MODEL EVALUATION AND RESULTS</a:t>
              </a:r>
            </a:p>
          </p:txBody>
        </p:sp>
        <p:sp>
          <p:nvSpPr>
            <p:cNvPr id="175" name="TextBox 174">
              <a:extLst>
                <a:ext uri="{FF2B5EF4-FFF2-40B4-BE49-F238E27FC236}">
                  <a16:creationId xmlns:a16="http://schemas.microsoft.com/office/drawing/2014/main" id="{7BF797EB-2323-BDF4-BD37-3E5578B86821}"/>
                </a:ext>
              </a:extLst>
            </p:cNvPr>
            <p:cNvSpPr txBox="1"/>
            <p:nvPr/>
          </p:nvSpPr>
          <p:spPr>
            <a:xfrm>
              <a:off x="274433" y="1639511"/>
              <a:ext cx="2169836" cy="364860"/>
            </a:xfrm>
            <a:prstGeom prst="rect">
              <a:avLst/>
            </a:prstGeom>
            <a:noFill/>
          </p:spPr>
          <p:txBody>
            <a:bodyPr wrap="square">
              <a:spAutoFit/>
            </a:bodyPr>
            <a:lstStyle/>
            <a:p>
              <a:pPr algn="ctr">
                <a:defRPr/>
              </a:pPr>
              <a:r>
                <a:rPr lang="en-US" b="1" dirty="0"/>
                <a:t>Present model performance metrics, including accuracy and confusion matrix, along with visual comparisons.</a:t>
              </a:r>
            </a:p>
          </p:txBody>
        </p:sp>
      </p:grpSp>
      <p:grpSp>
        <p:nvGrpSpPr>
          <p:cNvPr id="179" name="Group 178">
            <a:extLst>
              <a:ext uri="{FF2B5EF4-FFF2-40B4-BE49-F238E27FC236}">
                <a16:creationId xmlns:a16="http://schemas.microsoft.com/office/drawing/2014/main" id="{F399CE6D-F8B8-E2EC-E2A1-4157706AA66D}"/>
              </a:ext>
            </a:extLst>
          </p:cNvPr>
          <p:cNvGrpSpPr/>
          <p:nvPr/>
        </p:nvGrpSpPr>
        <p:grpSpPr>
          <a:xfrm>
            <a:off x="9587616" y="1497039"/>
            <a:ext cx="3784461" cy="1641067"/>
            <a:chOff x="251070" y="1417824"/>
            <a:chExt cx="2205868" cy="587960"/>
          </a:xfrm>
        </p:grpSpPr>
        <p:sp>
          <p:nvSpPr>
            <p:cNvPr id="180" name="TextBox 179">
              <a:extLst>
                <a:ext uri="{FF2B5EF4-FFF2-40B4-BE49-F238E27FC236}">
                  <a16:creationId xmlns:a16="http://schemas.microsoft.com/office/drawing/2014/main" id="{D5DB4373-A29B-5A72-4D17-6D5800615575}"/>
                </a:ext>
              </a:extLst>
            </p:cNvPr>
            <p:cNvSpPr txBox="1"/>
            <p:nvPr/>
          </p:nvSpPr>
          <p:spPr>
            <a:xfrm>
              <a:off x="251070" y="1417824"/>
              <a:ext cx="2205868" cy="231567"/>
            </a:xfrm>
            <a:prstGeom prst="rect">
              <a:avLst/>
            </a:prstGeom>
            <a:noFill/>
          </p:spPr>
          <p:txBody>
            <a:bodyPr wrap="square">
              <a:spAutoFit/>
            </a:bodyPr>
            <a:lstStyle/>
            <a:p>
              <a:pPr algn="ctr"/>
              <a:r>
                <a:rPr lang="en-US" b="1" dirty="0">
                  <a:solidFill>
                    <a:srgbClr val="00B0F0"/>
                  </a:solidFill>
                </a:rPr>
                <a:t>MODEL DEVELOPMENT &amp; METHODOLOGY</a:t>
              </a:r>
            </a:p>
          </p:txBody>
        </p:sp>
        <p:sp>
          <p:nvSpPr>
            <p:cNvPr id="181" name="TextBox 180">
              <a:extLst>
                <a:ext uri="{FF2B5EF4-FFF2-40B4-BE49-F238E27FC236}">
                  <a16:creationId xmlns:a16="http://schemas.microsoft.com/office/drawing/2014/main" id="{B3F16ECF-A2DE-8B7A-FEE6-285E04DA9DBA}"/>
                </a:ext>
              </a:extLst>
            </p:cNvPr>
            <p:cNvSpPr txBox="1"/>
            <p:nvPr/>
          </p:nvSpPr>
          <p:spPr>
            <a:xfrm>
              <a:off x="274433" y="1674974"/>
              <a:ext cx="2169836" cy="330810"/>
            </a:xfrm>
            <a:prstGeom prst="rect">
              <a:avLst/>
            </a:prstGeom>
            <a:noFill/>
          </p:spPr>
          <p:txBody>
            <a:bodyPr wrap="square">
              <a:spAutoFit/>
            </a:bodyPr>
            <a:lstStyle/>
            <a:p>
              <a:pPr algn="ctr">
                <a:defRPr/>
              </a:pPr>
              <a:r>
                <a:rPr lang="en-US" b="1" dirty="0"/>
                <a:t>Apply various machine learning algorithms, compare their performance, and evaluate results.</a:t>
              </a:r>
            </a:p>
          </p:txBody>
        </p:sp>
      </p:grpSp>
      <p:grpSp>
        <p:nvGrpSpPr>
          <p:cNvPr id="182" name="Group 181">
            <a:extLst>
              <a:ext uri="{FF2B5EF4-FFF2-40B4-BE49-F238E27FC236}">
                <a16:creationId xmlns:a16="http://schemas.microsoft.com/office/drawing/2014/main" id="{A3787A31-DC38-6649-2ED5-E931C5E9A162}"/>
              </a:ext>
            </a:extLst>
          </p:cNvPr>
          <p:cNvGrpSpPr/>
          <p:nvPr/>
        </p:nvGrpSpPr>
        <p:grpSpPr>
          <a:xfrm>
            <a:off x="14418713" y="1922930"/>
            <a:ext cx="3612443" cy="1591034"/>
            <a:chOff x="274433" y="1417824"/>
            <a:chExt cx="2169836" cy="902755"/>
          </a:xfrm>
        </p:grpSpPr>
        <p:sp>
          <p:nvSpPr>
            <p:cNvPr id="183" name="TextBox 182">
              <a:extLst>
                <a:ext uri="{FF2B5EF4-FFF2-40B4-BE49-F238E27FC236}">
                  <a16:creationId xmlns:a16="http://schemas.microsoft.com/office/drawing/2014/main" id="{E4D2DD69-69B7-660E-5324-A1E668ABCCC5}"/>
                </a:ext>
              </a:extLst>
            </p:cNvPr>
            <p:cNvSpPr txBox="1"/>
            <p:nvPr/>
          </p:nvSpPr>
          <p:spPr>
            <a:xfrm>
              <a:off x="447132" y="1417824"/>
              <a:ext cx="1824438" cy="209559"/>
            </a:xfrm>
            <a:prstGeom prst="rect">
              <a:avLst/>
            </a:prstGeom>
            <a:noFill/>
          </p:spPr>
          <p:txBody>
            <a:bodyPr wrap="square">
              <a:spAutoFit/>
            </a:bodyPr>
            <a:lstStyle/>
            <a:p>
              <a:pPr algn="ctr"/>
              <a:r>
                <a:rPr lang="en-US" b="1" dirty="0">
                  <a:solidFill>
                    <a:srgbClr val="0070C0"/>
                  </a:solidFill>
                </a:rPr>
                <a:t>CONCLUSION</a:t>
              </a:r>
            </a:p>
          </p:txBody>
        </p:sp>
        <p:sp>
          <p:nvSpPr>
            <p:cNvPr id="184" name="TextBox 183">
              <a:extLst>
                <a:ext uri="{FF2B5EF4-FFF2-40B4-BE49-F238E27FC236}">
                  <a16:creationId xmlns:a16="http://schemas.microsoft.com/office/drawing/2014/main" id="{F8049AB5-1026-A74E-1152-D00F2085C2DB}"/>
                </a:ext>
              </a:extLst>
            </p:cNvPr>
            <p:cNvSpPr txBox="1"/>
            <p:nvPr/>
          </p:nvSpPr>
          <p:spPr>
            <a:xfrm>
              <a:off x="274433" y="1639511"/>
              <a:ext cx="2169836" cy="681068"/>
            </a:xfrm>
            <a:prstGeom prst="rect">
              <a:avLst/>
            </a:prstGeom>
            <a:noFill/>
          </p:spPr>
          <p:txBody>
            <a:bodyPr wrap="square">
              <a:spAutoFit/>
            </a:bodyPr>
            <a:lstStyle/>
            <a:p>
              <a:pPr algn="ctr">
                <a:defRPr/>
              </a:pPr>
              <a:r>
                <a:rPr lang="en-US" b="1" dirty="0"/>
                <a:t>Summarize key findings, highlight the importance of the chosen approach, and suggest improvements for future work.</a:t>
              </a:r>
            </a:p>
          </p:txBody>
        </p:sp>
      </p:grpSp>
      <p:pic>
        <p:nvPicPr>
          <p:cNvPr id="186" name="Graphic 185" descr="Branching diagram with solid fill">
            <a:extLst>
              <a:ext uri="{FF2B5EF4-FFF2-40B4-BE49-F238E27FC236}">
                <a16:creationId xmlns:a16="http://schemas.microsoft.com/office/drawing/2014/main" id="{45797DFF-45E4-A1FB-8AAD-C9CD1EAC2CEE}"/>
              </a:ext>
            </a:extLst>
          </p:cNvPr>
          <p:cNvPicPr>
            <a:picLocks noChangeAspect="1"/>
          </p:cNvPicPr>
          <p:nvPr/>
        </p:nvPicPr>
        <p:blipFill>
          <a:blip r:embed="rId3" cstate="print">
            <a:extLst>
              <a:ext uri="{96DAC541-7B7A-43D3-8B79-37D633B846F1}">
                <asvg:svgBlip xmlns:asvg="http://schemas.microsoft.com/office/drawing/2016/SVG/main" r:embed="rId4"/>
              </a:ext>
            </a:extLst>
          </a:blip>
          <a:stretch>
            <a:fillRect/>
          </a:stretch>
        </p:blipFill>
        <p:spPr>
          <a:xfrm>
            <a:off x="1733235" y="6835539"/>
            <a:ext cx="810000" cy="810000"/>
          </a:xfrm>
          <a:prstGeom prst="rect">
            <a:avLst/>
          </a:prstGeom>
        </p:spPr>
      </p:pic>
      <p:pic>
        <p:nvPicPr>
          <p:cNvPr id="188" name="Graphic 187" descr="Bullseye with solid fill">
            <a:extLst>
              <a:ext uri="{FF2B5EF4-FFF2-40B4-BE49-F238E27FC236}">
                <a16:creationId xmlns:a16="http://schemas.microsoft.com/office/drawing/2014/main" id="{41B334C4-64A9-DA02-91CD-0774538867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821900" y="6770603"/>
            <a:ext cx="810000" cy="810000"/>
          </a:xfrm>
          <a:prstGeom prst="rect">
            <a:avLst/>
          </a:prstGeom>
        </p:spPr>
      </p:pic>
      <p:pic>
        <p:nvPicPr>
          <p:cNvPr id="192" name="Graphic 191" descr="Checklist with solid fill">
            <a:extLst>
              <a:ext uri="{FF2B5EF4-FFF2-40B4-BE49-F238E27FC236}">
                <a16:creationId xmlns:a16="http://schemas.microsoft.com/office/drawing/2014/main" id="{CF36AD71-F4C8-B6EF-E4FC-DA6E2DBF7246}"/>
              </a:ext>
            </a:extLst>
          </p:cNvPr>
          <p:cNvPicPr>
            <a:picLocks noChangeAspect="1"/>
          </p:cNvPicPr>
          <p:nvPr/>
        </p:nvPicPr>
        <p:blipFill>
          <a:blip r:embed="rId7" cstate="print">
            <a:extLst>
              <a:ext uri="{96DAC541-7B7A-43D3-8B79-37D633B846F1}">
                <asvg:svgBlip xmlns:asvg="http://schemas.microsoft.com/office/drawing/2016/SVG/main" r:embed="rId8"/>
              </a:ext>
            </a:extLst>
          </a:blip>
          <a:stretch>
            <a:fillRect/>
          </a:stretch>
        </p:blipFill>
        <p:spPr>
          <a:xfrm>
            <a:off x="4038212" y="3426704"/>
            <a:ext cx="810000" cy="810000"/>
          </a:xfrm>
          <a:prstGeom prst="rect">
            <a:avLst/>
          </a:prstGeom>
        </p:spPr>
      </p:pic>
      <p:pic>
        <p:nvPicPr>
          <p:cNvPr id="194" name="Graphic 193" descr="Chemicals with solid fill">
            <a:extLst>
              <a:ext uri="{FF2B5EF4-FFF2-40B4-BE49-F238E27FC236}">
                <a16:creationId xmlns:a16="http://schemas.microsoft.com/office/drawing/2014/main" id="{1D4EC636-E74E-8C92-7E38-6659CF0832D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71568" y="3442719"/>
            <a:ext cx="810000" cy="810000"/>
          </a:xfrm>
          <a:prstGeom prst="rect">
            <a:avLst/>
          </a:prstGeom>
        </p:spPr>
      </p:pic>
      <p:pic>
        <p:nvPicPr>
          <p:cNvPr id="198" name="Graphic 197" descr="Cloud Computing with solid fill">
            <a:extLst>
              <a:ext uri="{FF2B5EF4-FFF2-40B4-BE49-F238E27FC236}">
                <a16:creationId xmlns:a16="http://schemas.microsoft.com/office/drawing/2014/main" id="{071EA4D8-812B-6FFD-DD5F-C1026FA70B86}"/>
              </a:ext>
            </a:extLst>
          </p:cNvPr>
          <p:cNvPicPr>
            <a:picLocks noChangeAspect="1"/>
          </p:cNvPicPr>
          <p:nvPr/>
        </p:nvPicPr>
        <p:blipFill>
          <a:blip r:embed="rId11" cstate="print">
            <a:extLst>
              <a:ext uri="{96DAC541-7B7A-43D3-8B79-37D633B846F1}">
                <asvg:svgBlip xmlns:asvg="http://schemas.microsoft.com/office/drawing/2016/SVG/main" r:embed="rId12"/>
              </a:ext>
            </a:extLst>
          </a:blip>
          <a:stretch>
            <a:fillRect/>
          </a:stretch>
        </p:blipFill>
        <p:spPr>
          <a:xfrm>
            <a:off x="11150976" y="6736254"/>
            <a:ext cx="810000" cy="810000"/>
          </a:xfrm>
          <a:prstGeom prst="rect">
            <a:avLst/>
          </a:prstGeom>
        </p:spPr>
      </p:pic>
      <p:grpSp>
        <p:nvGrpSpPr>
          <p:cNvPr id="12" name="Group 11">
            <a:extLst>
              <a:ext uri="{FF2B5EF4-FFF2-40B4-BE49-F238E27FC236}">
                <a16:creationId xmlns:a16="http://schemas.microsoft.com/office/drawing/2014/main" id="{6119A906-17AD-B4C7-7983-DE98127AE40B}"/>
              </a:ext>
            </a:extLst>
          </p:cNvPr>
          <p:cNvGrpSpPr/>
          <p:nvPr/>
        </p:nvGrpSpPr>
        <p:grpSpPr>
          <a:xfrm>
            <a:off x="4922725" y="2007770"/>
            <a:ext cx="3792149" cy="1383114"/>
            <a:chOff x="148688" y="1549802"/>
            <a:chExt cx="2528099" cy="922076"/>
          </a:xfrm>
        </p:grpSpPr>
        <p:sp>
          <p:nvSpPr>
            <p:cNvPr id="14" name="TextBox 13">
              <a:extLst>
                <a:ext uri="{FF2B5EF4-FFF2-40B4-BE49-F238E27FC236}">
                  <a16:creationId xmlns:a16="http://schemas.microsoft.com/office/drawing/2014/main" id="{1FB18A74-5F34-0C26-79B4-18DC775EDF50}"/>
                </a:ext>
              </a:extLst>
            </p:cNvPr>
            <p:cNvSpPr txBox="1"/>
            <p:nvPr/>
          </p:nvSpPr>
          <p:spPr>
            <a:xfrm>
              <a:off x="148688" y="1549802"/>
              <a:ext cx="2489240" cy="246221"/>
            </a:xfrm>
            <a:prstGeom prst="rect">
              <a:avLst/>
            </a:prstGeom>
            <a:noFill/>
          </p:spPr>
          <p:txBody>
            <a:bodyPr wrap="square">
              <a:spAutoFit/>
            </a:bodyPr>
            <a:lstStyle/>
            <a:p>
              <a:pPr algn="ctr"/>
              <a:r>
                <a:rPr lang="en-US" b="1" dirty="0">
                  <a:solidFill>
                    <a:schemeClr val="accent3"/>
                  </a:solidFill>
                </a:rPr>
                <a:t>EXPLORATORY DATA ANALYSIS </a:t>
              </a:r>
            </a:p>
          </p:txBody>
        </p:sp>
        <p:sp>
          <p:nvSpPr>
            <p:cNvPr id="16" name="TextBox 15">
              <a:extLst>
                <a:ext uri="{FF2B5EF4-FFF2-40B4-BE49-F238E27FC236}">
                  <a16:creationId xmlns:a16="http://schemas.microsoft.com/office/drawing/2014/main" id="{046ED34B-79D4-E822-9C1D-CE396B1DEEA0}"/>
                </a:ext>
              </a:extLst>
            </p:cNvPr>
            <p:cNvSpPr txBox="1"/>
            <p:nvPr/>
          </p:nvSpPr>
          <p:spPr>
            <a:xfrm>
              <a:off x="148688" y="1856325"/>
              <a:ext cx="2528099" cy="615553"/>
            </a:xfrm>
            <a:prstGeom prst="rect">
              <a:avLst/>
            </a:prstGeom>
            <a:noFill/>
          </p:spPr>
          <p:txBody>
            <a:bodyPr wrap="square">
              <a:spAutoFit/>
            </a:bodyPr>
            <a:lstStyle/>
            <a:p>
              <a:pPr algn="ctr">
                <a:defRPr/>
              </a:pPr>
              <a:r>
                <a:rPr lang="en-US" b="1" dirty="0"/>
                <a:t>Identify patterns and trends in the data to gain valuable insights for fraud detection.</a:t>
              </a:r>
            </a:p>
          </p:txBody>
        </p:sp>
      </p:grpSp>
      <p:grpSp>
        <p:nvGrpSpPr>
          <p:cNvPr id="17" name="Group 16">
            <a:extLst>
              <a:ext uri="{FF2B5EF4-FFF2-40B4-BE49-F238E27FC236}">
                <a16:creationId xmlns:a16="http://schemas.microsoft.com/office/drawing/2014/main" id="{73ADE3AD-D342-4C1D-E528-7310136317F3}"/>
              </a:ext>
            </a:extLst>
          </p:cNvPr>
          <p:cNvGrpSpPr/>
          <p:nvPr/>
        </p:nvGrpSpPr>
        <p:grpSpPr>
          <a:xfrm>
            <a:off x="7334517" y="7745618"/>
            <a:ext cx="3810843" cy="1255860"/>
            <a:chOff x="251070" y="1417824"/>
            <a:chExt cx="2205868" cy="837240"/>
          </a:xfrm>
        </p:grpSpPr>
        <p:sp>
          <p:nvSpPr>
            <p:cNvPr id="18" name="TextBox 17">
              <a:extLst>
                <a:ext uri="{FF2B5EF4-FFF2-40B4-BE49-F238E27FC236}">
                  <a16:creationId xmlns:a16="http://schemas.microsoft.com/office/drawing/2014/main" id="{CA7F2D5A-5285-91EB-95EB-A7D6DE66017C}"/>
                </a:ext>
              </a:extLst>
            </p:cNvPr>
            <p:cNvSpPr txBox="1"/>
            <p:nvPr/>
          </p:nvSpPr>
          <p:spPr>
            <a:xfrm>
              <a:off x="251070" y="1417824"/>
              <a:ext cx="2205868" cy="246221"/>
            </a:xfrm>
            <a:prstGeom prst="rect">
              <a:avLst/>
            </a:prstGeom>
            <a:noFill/>
          </p:spPr>
          <p:txBody>
            <a:bodyPr wrap="square">
              <a:spAutoFit/>
            </a:bodyPr>
            <a:lstStyle/>
            <a:p>
              <a:pPr algn="ctr"/>
              <a:r>
                <a:rPr lang="en-US" b="1" dirty="0">
                  <a:solidFill>
                    <a:schemeClr val="accent4"/>
                  </a:solidFill>
                </a:rPr>
                <a:t>FEATURE ENGINEERING</a:t>
              </a:r>
            </a:p>
          </p:txBody>
        </p:sp>
        <p:sp>
          <p:nvSpPr>
            <p:cNvPr id="20" name="TextBox 19">
              <a:extLst>
                <a:ext uri="{FF2B5EF4-FFF2-40B4-BE49-F238E27FC236}">
                  <a16:creationId xmlns:a16="http://schemas.microsoft.com/office/drawing/2014/main" id="{EA6B1E91-B131-4658-DC00-724E7942BE46}"/>
                </a:ext>
              </a:extLst>
            </p:cNvPr>
            <p:cNvSpPr txBox="1"/>
            <p:nvPr/>
          </p:nvSpPr>
          <p:spPr>
            <a:xfrm>
              <a:off x="274433" y="1639511"/>
              <a:ext cx="2169836" cy="615553"/>
            </a:xfrm>
            <a:prstGeom prst="rect">
              <a:avLst/>
            </a:prstGeom>
            <a:noFill/>
          </p:spPr>
          <p:txBody>
            <a:bodyPr wrap="square">
              <a:spAutoFit/>
            </a:bodyPr>
            <a:lstStyle/>
            <a:p>
              <a:pPr algn="ctr">
                <a:defRPr/>
              </a:pPr>
              <a:r>
                <a:rPr lang="en-US" b="1" dirty="0"/>
                <a:t>Select and transform key features for model training using machine learning techniques.</a:t>
              </a:r>
            </a:p>
          </p:txBody>
        </p:sp>
      </p:grpSp>
      <p:sp>
        <p:nvSpPr>
          <p:cNvPr id="120" name="TextBox 2">
            <a:extLst>
              <a:ext uri="{FF2B5EF4-FFF2-40B4-BE49-F238E27FC236}">
                <a16:creationId xmlns:a16="http://schemas.microsoft.com/office/drawing/2014/main" id="{E4EFA83F-855E-EFF3-F54E-7AF303BD414D}"/>
              </a:ext>
            </a:extLst>
          </p:cNvPr>
          <p:cNvSpPr txBox="1"/>
          <p:nvPr/>
        </p:nvSpPr>
        <p:spPr>
          <a:xfrm>
            <a:off x="457200" y="419100"/>
            <a:ext cx="13042827" cy="927242"/>
          </a:xfrm>
          <a:prstGeom prst="rect">
            <a:avLst/>
          </a:prstGeom>
        </p:spPr>
        <p:txBody>
          <a:bodyPr lIns="0" tIns="0" rIns="0" bIns="0" rtlCol="0" anchor="t">
            <a:spAutoFit/>
          </a:bodyPr>
          <a:lstStyle/>
          <a:p>
            <a:pPr marL="0" lvl="0" indent="0">
              <a:lnSpc>
                <a:spcPts val="7672"/>
              </a:lnSpc>
              <a:spcBef>
                <a:spcPct val="0"/>
              </a:spcBef>
            </a:pPr>
            <a:r>
              <a:rPr lang="en-US" sz="6393" b="1" spc="479" dirty="0">
                <a:solidFill>
                  <a:srgbClr val="30032D"/>
                </a:solidFill>
                <a:latin typeface="HK Modular"/>
                <a:ea typeface="HK Modular"/>
                <a:cs typeface="HK Modular"/>
                <a:sym typeface="HK Modular"/>
              </a:rPr>
              <a:t>AGENDA</a:t>
            </a:r>
          </a:p>
        </p:txBody>
      </p:sp>
      <p:pic>
        <p:nvPicPr>
          <p:cNvPr id="119" name="Picture 118">
            <a:extLst>
              <a:ext uri="{FF2B5EF4-FFF2-40B4-BE49-F238E27FC236}">
                <a16:creationId xmlns:a16="http://schemas.microsoft.com/office/drawing/2014/main" id="{07286B5F-B60E-4758-F5FB-95129C4EE13B}"/>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spTree>
    <p:extLst>
      <p:ext uri="{BB962C8B-B14F-4D97-AF65-F5344CB8AC3E}">
        <p14:creationId xmlns:p14="http://schemas.microsoft.com/office/powerpoint/2010/main" val="1000798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FF5E1-91CB-D376-886E-A01AC792D3F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D75B524-6821-9468-53F6-57F8A27525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pic>
        <p:nvPicPr>
          <p:cNvPr id="3" name="Picture 1"/>
          <p:cNvPicPr>
            <a:picLocks noChangeAspect="1" noChangeArrowheads="1"/>
          </p:cNvPicPr>
          <p:nvPr/>
        </p:nvPicPr>
        <p:blipFill>
          <a:blip r:embed="rId3"/>
          <a:srcRect/>
          <a:stretch>
            <a:fillRect/>
          </a:stretch>
        </p:blipFill>
        <p:spPr bwMode="auto">
          <a:xfrm>
            <a:off x="3000332" y="571468"/>
            <a:ext cx="13073155" cy="9075202"/>
          </a:xfrm>
          <a:prstGeom prst="rect">
            <a:avLst/>
          </a:prstGeom>
          <a:noFill/>
          <a:ln w="9525">
            <a:noFill/>
            <a:miter lim="800000"/>
            <a:headEnd/>
            <a:tailEnd/>
          </a:ln>
          <a:effectLst/>
        </p:spPr>
      </p:pic>
    </p:spTree>
    <p:extLst>
      <p:ext uri="{BB962C8B-B14F-4D97-AF65-F5344CB8AC3E}">
        <p14:creationId xmlns:p14="http://schemas.microsoft.com/office/powerpoint/2010/main" val="866822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FF5E1-91CB-D376-886E-A01AC792D3F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D75B524-6821-9468-53F6-57F8A27525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sp>
        <p:nvSpPr>
          <p:cNvPr id="7" name="TextBox 6"/>
          <p:cNvSpPr txBox="1"/>
          <p:nvPr/>
        </p:nvSpPr>
        <p:spPr>
          <a:xfrm>
            <a:off x="571440" y="2573140"/>
            <a:ext cx="17073682" cy="5570756"/>
          </a:xfrm>
          <a:prstGeom prst="rect">
            <a:avLst/>
          </a:prstGeom>
          <a:noFill/>
        </p:spPr>
        <p:txBody>
          <a:bodyPr wrap="square" rtlCol="0">
            <a:spAutoFit/>
          </a:bodyPr>
          <a:lstStyle/>
          <a:p>
            <a:pPr marL="342900" indent="-342900">
              <a:buFont typeface="+mj-lt"/>
              <a:buAutoNum type="arabicPeriod"/>
            </a:pPr>
            <a:r>
              <a:rPr lang="en-US" dirty="0">
                <a:solidFill>
                  <a:srgbClr val="000000"/>
                </a:solidFill>
                <a:latin typeface="Arial Bold" panose="020B0704020202020204" pitchFamily="34" charset="0"/>
                <a:cs typeface="Arial Bold" panose="020B0704020202020204" pitchFamily="34" charset="0"/>
              </a:rPr>
              <a:t>How can the model be improved further?</a:t>
            </a:r>
          </a:p>
          <a:p>
            <a:endParaRPr lang="en-US" dirty="0"/>
          </a:p>
          <a:p>
            <a:r>
              <a:rPr lang="en-US" sz="2000" dirty="0">
                <a:latin typeface="Arial" panose="020B0604020202020204" pitchFamily="34" charset="0"/>
                <a:cs typeface="Arial" panose="020B0604020202020204" pitchFamily="34" charset="0"/>
              </a:rPr>
              <a:t>By applying cost-sensitive learning, enhancing feature engineering, and using real-time data pipeline</a:t>
            </a:r>
            <a:r>
              <a:rPr lang="en-US" dirty="0"/>
              <a:t>s.</a:t>
            </a:r>
          </a:p>
          <a:p>
            <a:pPr marL="342900" indent="-342900">
              <a:buFont typeface="+mj-lt"/>
              <a:buAutoNum type="arabicPeriod" startAt="2"/>
            </a:pPr>
            <a:endParaRPr lang="en-US" dirty="0"/>
          </a:p>
          <a:p>
            <a:pPr marL="342900" indent="-342900">
              <a:buFont typeface="+mj-lt"/>
              <a:buAutoNum type="arabicPeriod" startAt="2"/>
            </a:pPr>
            <a:r>
              <a:rPr lang="en-US" dirty="0">
                <a:solidFill>
                  <a:srgbClr val="000000"/>
                </a:solidFill>
                <a:latin typeface="Arial Bold" panose="020B0704020202020204" pitchFamily="34" charset="0"/>
                <a:cs typeface="Arial Bold" panose="020B0704020202020204" pitchFamily="34" charset="0"/>
              </a:rPr>
              <a:t>Is the model suitable for real-time deployment?</a:t>
            </a:r>
          </a:p>
          <a:p>
            <a:pPr marL="457200" indent="-457200">
              <a:buFont typeface="+mj-lt"/>
              <a:buAutoNum type="arabicPeriod" startAt="2"/>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Random Forest may require optimization for real-time deployment due to high computational complexity.</a:t>
            </a:r>
          </a:p>
          <a:p>
            <a:endParaRPr lang="en-US" dirty="0"/>
          </a:p>
          <a:p>
            <a:pPr marL="342900" indent="-342900">
              <a:buFont typeface="+mj-lt"/>
              <a:buAutoNum type="arabicPeriod" startAt="3"/>
            </a:pPr>
            <a:r>
              <a:rPr lang="en-US" dirty="0">
                <a:solidFill>
                  <a:srgbClr val="000000"/>
                </a:solidFill>
                <a:latin typeface="Arial Bold" panose="020B0704020202020204" pitchFamily="34" charset="0"/>
                <a:cs typeface="Arial Bold" panose="020B0704020202020204" pitchFamily="34" charset="0"/>
              </a:rPr>
              <a:t>Why did the Random Forest model perform better than the others?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Random Forest handles non-linear data well and reduces </a:t>
            </a:r>
            <a:r>
              <a:rPr lang="en-US" sz="2000" dirty="0" err="1">
                <a:latin typeface="Arial" panose="020B0604020202020204" pitchFamily="34" charset="0"/>
                <a:cs typeface="Arial" panose="020B0604020202020204" pitchFamily="34" charset="0"/>
              </a:rPr>
              <a:t>overfitting</a:t>
            </a:r>
            <a:r>
              <a:rPr lang="en-US" sz="2000" dirty="0">
                <a:latin typeface="Arial" panose="020B0604020202020204" pitchFamily="34" charset="0"/>
                <a:cs typeface="Arial" panose="020B0604020202020204" pitchFamily="34" charset="0"/>
              </a:rPr>
              <a:t> by combining multiple decision trees.</a:t>
            </a:r>
          </a:p>
          <a:p>
            <a:endParaRPr lang="en-US" dirty="0"/>
          </a:p>
          <a:p>
            <a:pPr marL="342900" indent="-342900">
              <a:buFont typeface="+mj-lt"/>
              <a:buAutoNum type="arabicPeriod" startAt="4"/>
            </a:pPr>
            <a:r>
              <a:rPr lang="en-US" dirty="0">
                <a:solidFill>
                  <a:srgbClr val="000000"/>
                </a:solidFill>
                <a:latin typeface="Arial Bold" panose="020B0704020202020204" pitchFamily="34" charset="0"/>
                <a:cs typeface="Arial Bold" panose="020B0704020202020204" pitchFamily="34" charset="0"/>
              </a:rPr>
              <a:t>How much financial loss was prevented by the model?</a:t>
            </a:r>
          </a:p>
          <a:p>
            <a:endParaRPr lang="en-US" dirty="0"/>
          </a:p>
          <a:p>
            <a:r>
              <a:rPr lang="en-US" sz="2000" dirty="0">
                <a:latin typeface="Arial" panose="020B0604020202020204" pitchFamily="34" charset="0"/>
                <a:cs typeface="Arial" panose="020B0604020202020204" pitchFamily="34" charset="0"/>
              </a:rPr>
              <a:t>The Random Forest model saved the most financial amount by accurately detecting fraudulent transactions.</a:t>
            </a:r>
          </a:p>
          <a:p>
            <a:pPr marL="342900" indent="-342900">
              <a:buFont typeface="+mj-lt"/>
              <a:buAutoNum type="arabicPeriod" startAt="5"/>
            </a:pPr>
            <a:endParaRPr lang="en-US" dirty="0">
              <a:solidFill>
                <a:srgbClr val="000000"/>
              </a:solidFill>
              <a:latin typeface="Arial Bold" panose="020B0704020202020204" pitchFamily="34" charset="0"/>
              <a:cs typeface="Arial Bold" panose="020B0704020202020204" pitchFamily="34" charset="0"/>
            </a:endParaRPr>
          </a:p>
          <a:p>
            <a:pPr marL="342900" indent="-342900">
              <a:buFont typeface="+mj-lt"/>
              <a:buAutoNum type="arabicPeriod" startAt="5"/>
            </a:pPr>
            <a:r>
              <a:rPr lang="en-US" dirty="0">
                <a:solidFill>
                  <a:srgbClr val="000000"/>
                </a:solidFill>
                <a:latin typeface="Arial Bold" panose="020B0704020202020204" pitchFamily="34" charset="0"/>
                <a:cs typeface="Arial Bold" panose="020B0704020202020204" pitchFamily="34" charset="0"/>
              </a:rPr>
              <a:t>Why not choose Logistic Regression despite its high recall?</a:t>
            </a:r>
          </a:p>
          <a:p>
            <a:endParaRPr lang="en-US" dirty="0"/>
          </a:p>
          <a:p>
            <a:r>
              <a:rPr lang="en-US" sz="2000" dirty="0">
                <a:latin typeface="Arial" panose="020B0604020202020204" pitchFamily="34" charset="0"/>
                <a:cs typeface="Arial" panose="020B0604020202020204" pitchFamily="34" charset="0"/>
              </a:rPr>
              <a:t>Logistic Regression had low precision (22.98%), causing too many false positives and potentially inconveniencing customers.</a:t>
            </a:r>
          </a:p>
        </p:txBody>
      </p:sp>
      <p:sp>
        <p:nvSpPr>
          <p:cNvPr id="9" name="TextBox 8">
            <a:extLst>
              <a:ext uri="{FF2B5EF4-FFF2-40B4-BE49-F238E27FC236}">
                <a16:creationId xmlns:a16="http://schemas.microsoft.com/office/drawing/2014/main" id="{87FEDAA8-6F9D-0D59-83D0-3CE7845ED3AF}"/>
              </a:ext>
            </a:extLst>
          </p:cNvPr>
          <p:cNvSpPr txBox="1"/>
          <p:nvPr/>
        </p:nvSpPr>
        <p:spPr>
          <a:xfrm>
            <a:off x="457200" y="419100"/>
            <a:ext cx="17297400" cy="927242"/>
          </a:xfrm>
          <a:prstGeom prst="rect">
            <a:avLst/>
          </a:prstGeom>
        </p:spPr>
        <p:txBody>
          <a:bodyPr wrap="square" lIns="0" tIns="0" rIns="0" bIns="0" rtlCol="0" anchor="t">
            <a:spAutoFit/>
          </a:bodyPr>
          <a:lstStyle/>
          <a:p>
            <a:pPr marL="0" lvl="0" indent="0">
              <a:lnSpc>
                <a:spcPts val="7672"/>
              </a:lnSpc>
              <a:spcBef>
                <a:spcPct val="0"/>
              </a:spcBef>
            </a:pPr>
            <a:r>
              <a:rPr lang="en-US" sz="6393" b="1" spc="479" dirty="0">
                <a:solidFill>
                  <a:srgbClr val="30032D"/>
                </a:solidFill>
                <a:latin typeface="HK Modular"/>
                <a:ea typeface="HK Modular"/>
                <a:cs typeface="HK Modular"/>
                <a:sym typeface="HK Modular"/>
              </a:rPr>
              <a:t>MOST ASKED QUESTIONS</a:t>
            </a:r>
          </a:p>
        </p:txBody>
      </p:sp>
    </p:spTree>
    <p:extLst>
      <p:ext uri="{BB962C8B-B14F-4D97-AF65-F5344CB8AC3E}">
        <p14:creationId xmlns:p14="http://schemas.microsoft.com/office/powerpoint/2010/main" val="866822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FF5E1-91CB-D376-886E-A01AC792D3F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D75B524-6821-9468-53F6-57F8A275258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sp>
        <p:nvSpPr>
          <p:cNvPr id="3" name="TextBox 2">
            <a:extLst>
              <a:ext uri="{FF2B5EF4-FFF2-40B4-BE49-F238E27FC236}">
                <a16:creationId xmlns:a16="http://schemas.microsoft.com/office/drawing/2014/main" id="{87FEDAA8-6F9D-0D59-83D0-3CE7845ED3AF}"/>
              </a:ext>
            </a:extLst>
          </p:cNvPr>
          <p:cNvSpPr txBox="1"/>
          <p:nvPr/>
        </p:nvSpPr>
        <p:spPr>
          <a:xfrm>
            <a:off x="500002" y="4857748"/>
            <a:ext cx="17297400" cy="957057"/>
          </a:xfrm>
          <a:prstGeom prst="rect">
            <a:avLst/>
          </a:prstGeom>
        </p:spPr>
        <p:txBody>
          <a:bodyPr wrap="square" lIns="0" tIns="0" rIns="0" bIns="0" rtlCol="0" anchor="t">
            <a:spAutoFit/>
          </a:bodyPr>
          <a:lstStyle/>
          <a:p>
            <a:pPr marL="0" lvl="0" indent="0" algn="ctr">
              <a:lnSpc>
                <a:spcPts val="7672"/>
              </a:lnSpc>
              <a:spcBef>
                <a:spcPct val="0"/>
              </a:spcBef>
            </a:pPr>
            <a:r>
              <a:rPr lang="en-US" sz="6393" spc="479" dirty="0">
                <a:solidFill>
                  <a:srgbClr val="30032D"/>
                </a:solidFill>
                <a:latin typeface="HK Modular"/>
                <a:ea typeface="HK Modular"/>
                <a:cs typeface="HK Modular"/>
                <a:sym typeface="HK Modular"/>
              </a:rPr>
              <a:t>THANK YOU</a:t>
            </a:r>
          </a:p>
        </p:txBody>
      </p:sp>
    </p:spTree>
    <p:extLst>
      <p:ext uri="{BB962C8B-B14F-4D97-AF65-F5344CB8AC3E}">
        <p14:creationId xmlns:p14="http://schemas.microsoft.com/office/powerpoint/2010/main" val="866822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319286-5003-B2B9-A34B-C17C3CBD867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sp>
        <p:nvSpPr>
          <p:cNvPr id="4" name="TextBox 2">
            <a:extLst>
              <a:ext uri="{FF2B5EF4-FFF2-40B4-BE49-F238E27FC236}">
                <a16:creationId xmlns:a16="http://schemas.microsoft.com/office/drawing/2014/main" id="{D4384CC2-1886-BA13-0ABD-62D8A24E7EF2}"/>
              </a:ext>
            </a:extLst>
          </p:cNvPr>
          <p:cNvSpPr txBox="1"/>
          <p:nvPr/>
        </p:nvSpPr>
        <p:spPr>
          <a:xfrm>
            <a:off x="457200" y="419100"/>
            <a:ext cx="13042827" cy="927242"/>
          </a:xfrm>
          <a:prstGeom prst="rect">
            <a:avLst/>
          </a:prstGeom>
        </p:spPr>
        <p:txBody>
          <a:bodyPr lIns="0" tIns="0" rIns="0" bIns="0" rtlCol="0" anchor="t">
            <a:spAutoFit/>
          </a:bodyPr>
          <a:lstStyle/>
          <a:p>
            <a:pPr marL="0" lvl="0" indent="0">
              <a:lnSpc>
                <a:spcPts val="7672"/>
              </a:lnSpc>
              <a:spcBef>
                <a:spcPct val="0"/>
              </a:spcBef>
            </a:pPr>
            <a:r>
              <a:rPr lang="en-US" sz="6393" b="1" spc="479" dirty="0">
                <a:solidFill>
                  <a:srgbClr val="30032D"/>
                </a:solidFill>
                <a:latin typeface="HK Modular"/>
                <a:ea typeface="HK Modular"/>
                <a:cs typeface="HK Modular"/>
                <a:sym typeface="HK Modular"/>
              </a:rPr>
              <a:t>INTRODUCTION</a:t>
            </a:r>
          </a:p>
        </p:txBody>
      </p:sp>
      <p:pic>
        <p:nvPicPr>
          <p:cNvPr id="12" name="Picture 11">
            <a:extLst>
              <a:ext uri="{FF2B5EF4-FFF2-40B4-BE49-F238E27FC236}">
                <a16:creationId xmlns:a16="http://schemas.microsoft.com/office/drawing/2014/main" id="{7E7920A2-06A3-846E-8D2E-6C3CB06D6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1200" y="2552700"/>
            <a:ext cx="7985772" cy="5989329"/>
          </a:xfrm>
          <a:prstGeom prst="rect">
            <a:avLst/>
          </a:prstGeom>
        </p:spPr>
      </p:pic>
      <p:sp>
        <p:nvSpPr>
          <p:cNvPr id="13" name="TextBox 12">
            <a:extLst>
              <a:ext uri="{FF2B5EF4-FFF2-40B4-BE49-F238E27FC236}">
                <a16:creationId xmlns:a16="http://schemas.microsoft.com/office/drawing/2014/main" id="{05CA0AA0-D72B-D8D4-9384-72097B04A3E5}"/>
              </a:ext>
            </a:extLst>
          </p:cNvPr>
          <p:cNvSpPr txBox="1"/>
          <p:nvPr/>
        </p:nvSpPr>
        <p:spPr>
          <a:xfrm>
            <a:off x="928630" y="2735782"/>
            <a:ext cx="7929618" cy="5693866"/>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This project focuses on developing a real-time machine learning model to detect fraudulent financial transactions. With the rise in digital payments, detecting suspicious activities is crucial to prevent financial losses and enhance security. Machine learning techniques enable accurate identification of fraud patterns, reducing manual intervention and streamlining operations. The project involves thorough data analysis, feature engineering, and model evaluation to ensure optimal performance. Ultimately, the goal is to create a reliable system that safeguards financial transactions efficiently.</a:t>
            </a:r>
          </a:p>
        </p:txBody>
      </p:sp>
      <p:cxnSp>
        <p:nvCxnSpPr>
          <p:cNvPr id="20" name="Straight Connector 19">
            <a:extLst>
              <a:ext uri="{FF2B5EF4-FFF2-40B4-BE49-F238E27FC236}">
                <a16:creationId xmlns:a16="http://schemas.microsoft.com/office/drawing/2014/main" id="{FC1852F3-F7EF-3121-DBC1-5F064C4FC52C}"/>
              </a:ext>
            </a:extLst>
          </p:cNvPr>
          <p:cNvCxnSpPr/>
          <p:nvPr/>
        </p:nvCxnSpPr>
        <p:spPr>
          <a:xfrm>
            <a:off x="9144000" y="2552700"/>
            <a:ext cx="0" cy="6096000"/>
          </a:xfrm>
          <a:prstGeom prst="line">
            <a:avLst/>
          </a:prstGeom>
          <a:ln>
            <a:solidFill>
              <a:srgbClr val="1C1A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38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0390F5B-C15C-5AD7-14F5-32E24AACA54D}"/>
              </a:ext>
            </a:extLst>
          </p:cNvPr>
          <p:cNvSpPr/>
          <p:nvPr/>
        </p:nvSpPr>
        <p:spPr>
          <a:xfrm>
            <a:off x="2057400" y="2171700"/>
            <a:ext cx="6629400" cy="2895600"/>
          </a:xfrm>
          <a:prstGeom prst="roundRect">
            <a:avLst/>
          </a:prstGeom>
          <a:solidFill>
            <a:schemeClr val="bg1"/>
          </a:solidFill>
          <a:ln>
            <a:solidFill>
              <a:srgbClr val="3103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latin typeface="Arial Bold" panose="020B0704020202020204" pitchFamily="34" charset="0"/>
                <a:cs typeface="Arial Bold" panose="020B0704020202020204" pitchFamily="34" charset="0"/>
                <a:sym typeface="Archivo Black"/>
              </a:rPr>
              <a:t> Objective:</a:t>
            </a:r>
            <a:endParaRPr lang="en-US" dirty="0">
              <a:solidFill>
                <a:srgbClr val="000000"/>
              </a:solidFill>
              <a:latin typeface="Arial Bold" panose="020B0704020202020204" pitchFamily="34" charset="0"/>
              <a:cs typeface="Arial Bold" panose="020B0704020202020204" pitchFamily="34" charset="0"/>
              <a:sym typeface="HK Grotesk Medium"/>
            </a:endParaRPr>
          </a:p>
          <a:p>
            <a:endParaRPr lang="en-US"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Detecting fraudulent transactions in real-time is </a:t>
            </a:r>
          </a:p>
          <a:p>
            <a:r>
              <a:rPr lang="en-US" dirty="0">
                <a:solidFill>
                  <a:schemeClr val="tx1"/>
                </a:solidFill>
                <a:latin typeface="Arial" panose="020B0604020202020204" pitchFamily="34" charset="0"/>
                <a:cs typeface="Arial" panose="020B0604020202020204" pitchFamily="34" charset="0"/>
              </a:rPr>
              <a:t>vital for securing finances and building </a:t>
            </a:r>
          </a:p>
          <a:p>
            <a:r>
              <a:rPr lang="en-US" dirty="0">
                <a:solidFill>
                  <a:schemeClr val="tx1"/>
                </a:solidFill>
                <a:latin typeface="Arial" panose="020B0604020202020204" pitchFamily="34" charset="0"/>
                <a:cs typeface="Arial" panose="020B0604020202020204" pitchFamily="34" charset="0"/>
              </a:rPr>
              <a:t>customer trust. </a:t>
            </a: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Our goal is to create a machine learning </a:t>
            </a:r>
          </a:p>
          <a:p>
            <a:r>
              <a:rPr lang="en-US" dirty="0">
                <a:solidFill>
                  <a:schemeClr val="tx1"/>
                </a:solidFill>
                <a:latin typeface="Arial" panose="020B0604020202020204" pitchFamily="34" charset="0"/>
                <a:cs typeface="Arial" panose="020B0604020202020204" pitchFamily="34" charset="0"/>
              </a:rPr>
              <a:t>model that accurately identifies suspicious </a:t>
            </a:r>
          </a:p>
          <a:p>
            <a:r>
              <a:rPr lang="en-US" dirty="0">
                <a:solidFill>
                  <a:schemeClr val="tx1"/>
                </a:solidFill>
                <a:latin typeface="Arial" panose="020B0604020202020204" pitchFamily="34" charset="0"/>
                <a:cs typeface="Arial" panose="020B0604020202020204" pitchFamily="34" charset="0"/>
              </a:rPr>
              <a:t>activities, reducing financial losses and </a:t>
            </a:r>
          </a:p>
          <a:p>
            <a:r>
              <a:rPr lang="en-US" dirty="0">
                <a:solidFill>
                  <a:schemeClr val="tx1"/>
                </a:solidFill>
                <a:latin typeface="Arial" panose="020B0604020202020204" pitchFamily="34" charset="0"/>
                <a:cs typeface="Arial" panose="020B0604020202020204" pitchFamily="34" charset="0"/>
              </a:rPr>
              <a:t>strengthening operational safety.</a:t>
            </a:r>
          </a:p>
        </p:txBody>
      </p:sp>
      <p:sp>
        <p:nvSpPr>
          <p:cNvPr id="3" name="Rectangle: Rounded Corners 2">
            <a:extLst>
              <a:ext uri="{FF2B5EF4-FFF2-40B4-BE49-F238E27FC236}">
                <a16:creationId xmlns:a16="http://schemas.microsoft.com/office/drawing/2014/main" id="{C8F20075-B38F-D70F-8906-FA87679C6FE6}"/>
              </a:ext>
            </a:extLst>
          </p:cNvPr>
          <p:cNvSpPr/>
          <p:nvPr/>
        </p:nvSpPr>
        <p:spPr>
          <a:xfrm>
            <a:off x="9448800" y="5395912"/>
            <a:ext cx="6629400" cy="2895600"/>
          </a:xfrm>
          <a:prstGeom prst="roundRect">
            <a:avLst/>
          </a:prstGeom>
          <a:solidFill>
            <a:schemeClr val="bg1"/>
          </a:solidFill>
          <a:ln>
            <a:solidFill>
              <a:srgbClr val="3103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2"/>
            <a:r>
              <a:rPr lang="en-US" dirty="0">
                <a:solidFill>
                  <a:schemeClr val="tx1"/>
                </a:solidFill>
                <a:latin typeface="Arial Bold" panose="020B0704020202020204" pitchFamily="34" charset="0"/>
                <a:ea typeface="Archivo Black"/>
                <a:cs typeface="Arial Bold" panose="020B0704020202020204" pitchFamily="34" charset="0"/>
                <a:sym typeface="Archivo Black"/>
              </a:rPr>
              <a:t>	Why Real Time Fraud Detection</a:t>
            </a:r>
          </a:p>
          <a:p>
            <a:pPr lvl="2"/>
            <a:endParaRPr lang="en-US" dirty="0">
              <a:solidFill>
                <a:schemeClr val="tx1"/>
              </a:solidFill>
              <a:latin typeface="Arial" panose="020B0604020202020204" pitchFamily="34" charset="0"/>
              <a:ea typeface="Archivo Black"/>
              <a:cs typeface="Arial" panose="020B0604020202020204" pitchFamily="34" charset="0"/>
              <a:sym typeface="HK Grotesk Medium"/>
            </a:endParaRPr>
          </a:p>
          <a:p>
            <a:pPr lvl="3">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 Reduces operational risks associated with fraudulent activities.</a:t>
            </a:r>
          </a:p>
          <a:p>
            <a:pPr lvl="2">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 Minimizes legal and regulatory penalties through proactive detection.</a:t>
            </a:r>
          </a:p>
          <a:p>
            <a:pPr lvl="1">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 Improves customer retention by ensuring secure transaction</a:t>
            </a:r>
          </a:p>
        </p:txBody>
      </p:sp>
      <p:sp>
        <p:nvSpPr>
          <p:cNvPr id="4" name="Rectangle: Rounded Corners 3">
            <a:extLst>
              <a:ext uri="{FF2B5EF4-FFF2-40B4-BE49-F238E27FC236}">
                <a16:creationId xmlns:a16="http://schemas.microsoft.com/office/drawing/2014/main" id="{4BD75BA8-8A56-9D4C-66BC-96793050C18C}"/>
              </a:ext>
            </a:extLst>
          </p:cNvPr>
          <p:cNvSpPr/>
          <p:nvPr/>
        </p:nvSpPr>
        <p:spPr>
          <a:xfrm>
            <a:off x="9448802" y="2171700"/>
            <a:ext cx="6629400" cy="2895600"/>
          </a:xfrm>
          <a:prstGeom prst="roundRect">
            <a:avLst/>
          </a:prstGeom>
          <a:solidFill>
            <a:schemeClr val="bg1"/>
          </a:solidFill>
          <a:ln>
            <a:solidFill>
              <a:srgbClr val="3103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latin typeface="Arial Bold" panose="020B0704020202020204" pitchFamily="34" charset="0"/>
                <a:cs typeface="Arial Bold" panose="020B0704020202020204" pitchFamily="34" charset="0"/>
              </a:rPr>
              <a:t>		Additional Objectives:</a:t>
            </a:r>
          </a:p>
          <a:p>
            <a:endParaRPr lang="en-US" dirty="0">
              <a:solidFill>
                <a:srgbClr val="000000"/>
              </a:solidFill>
              <a:latin typeface="Arial Bold" panose="020B0704020202020204" pitchFamily="34" charset="0"/>
              <a:cs typeface="Arial Bold" panose="020B0704020202020204" pitchFamily="34" charset="0"/>
            </a:endParaRPr>
          </a:p>
          <a:p>
            <a:r>
              <a:rPr lang="en-US" b="1" dirty="0">
                <a:solidFill>
                  <a:schemeClr val="tx1"/>
                </a:solidFill>
                <a:latin typeface="Arial" panose="020B0604020202020204" pitchFamily="34" charset="0"/>
                <a:cs typeface="Arial" panose="020B0604020202020204" pitchFamily="34" charset="0"/>
              </a:rPr>
              <a:t>                               Understand Fraud Patterns: </a:t>
            </a:r>
            <a:r>
              <a:rPr lang="en-US" dirty="0">
                <a:solidFill>
                  <a:schemeClr val="tx1"/>
                </a:solidFill>
                <a:latin typeface="Arial" panose="020B0604020202020204" pitchFamily="34" charset="0"/>
                <a:cs typeface="Arial" panose="020B0604020202020204" pitchFamily="34" charset="0"/>
              </a:rPr>
              <a:t>Conduct                      </a:t>
            </a:r>
          </a:p>
          <a:p>
            <a:r>
              <a:rPr lang="en-US" dirty="0">
                <a:solidFill>
                  <a:schemeClr val="tx1"/>
                </a:solidFill>
                <a:latin typeface="Arial" panose="020B0604020202020204" pitchFamily="34" charset="0"/>
                <a:cs typeface="Arial" panose="020B0604020202020204" pitchFamily="34" charset="0"/>
              </a:rPr>
              <a:t>                             in-depth data analysis to uncover trends                                        	        and behaviors linked to fraudulent activities.</a:t>
            </a:r>
          </a:p>
          <a:p>
            <a:r>
              <a:rPr lang="en-US" b="1" dirty="0">
                <a:solidFill>
                  <a:schemeClr val="tx1"/>
                </a:solidFill>
                <a:latin typeface="Arial" panose="020B0604020202020204" pitchFamily="34" charset="0"/>
                <a:cs typeface="Arial" panose="020B0604020202020204" pitchFamily="34" charset="0"/>
              </a:rPr>
              <a:t>	      Deploy Scalable Solutions: </a:t>
            </a:r>
            <a:r>
              <a:rPr lang="en-US" dirty="0">
                <a:solidFill>
                  <a:schemeClr val="tx1"/>
                </a:solidFill>
                <a:latin typeface="Arial" panose="020B0604020202020204" pitchFamily="34" charset="0"/>
                <a:cs typeface="Arial" panose="020B0604020202020204" pitchFamily="34" charset="0"/>
              </a:rPr>
              <a:t>Build a machine  	      learning model that can adapt to growing data 	         and evolving fraud techniques while                    	         maintaining high accuracy.</a:t>
            </a:r>
          </a:p>
        </p:txBody>
      </p:sp>
      <p:sp>
        <p:nvSpPr>
          <p:cNvPr id="5" name="Rectangle: Rounded Corners 4">
            <a:extLst>
              <a:ext uri="{FF2B5EF4-FFF2-40B4-BE49-F238E27FC236}">
                <a16:creationId xmlns:a16="http://schemas.microsoft.com/office/drawing/2014/main" id="{04B83947-EA96-98D2-2B37-9F2D2F762723}"/>
              </a:ext>
            </a:extLst>
          </p:cNvPr>
          <p:cNvSpPr/>
          <p:nvPr/>
        </p:nvSpPr>
        <p:spPr>
          <a:xfrm>
            <a:off x="2057400" y="5372100"/>
            <a:ext cx="6629400" cy="2895600"/>
          </a:xfrm>
          <a:prstGeom prst="roundRect">
            <a:avLst/>
          </a:prstGeom>
          <a:solidFill>
            <a:schemeClr val="bg1"/>
          </a:solidFill>
          <a:ln>
            <a:solidFill>
              <a:srgbClr val="3103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rgbClr val="000000"/>
                </a:solidFill>
                <a:latin typeface="Arial Bold" panose="020B0704020202020204" pitchFamily="34" charset="0"/>
                <a:cs typeface="Arial Bold" panose="020B0704020202020204" pitchFamily="34" charset="0"/>
              </a:rPr>
              <a:t>Why This Objective Matters:</a:t>
            </a:r>
          </a:p>
          <a:p>
            <a:endParaRPr lang="en-US" dirty="0">
              <a:solidFill>
                <a:srgbClr val="000000"/>
              </a:solidFill>
              <a:latin typeface="Arial Bold" panose="020B0704020202020204" pitchFamily="34" charset="0"/>
              <a:cs typeface="Arial Bold" panose="020B0704020202020204" pitchFamily="34" charset="0"/>
            </a:endParaRP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Real-time detection minimizes financial </a:t>
            </a:r>
          </a:p>
          <a:p>
            <a:r>
              <a:rPr lang="en-US" dirty="0">
                <a:solidFill>
                  <a:schemeClr val="tx1"/>
                </a:solidFill>
                <a:latin typeface="Arial" panose="020B0604020202020204" pitchFamily="34" charset="0"/>
                <a:cs typeface="Arial" panose="020B0604020202020204" pitchFamily="34" charset="0"/>
              </a:rPr>
              <a:t>losses by stopping fraud before it escalates.</a:t>
            </a: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It enhances customer trust by providing </a:t>
            </a:r>
          </a:p>
          <a:p>
            <a:r>
              <a:rPr lang="en-US" dirty="0">
                <a:solidFill>
                  <a:schemeClr val="tx1"/>
                </a:solidFill>
                <a:latin typeface="Arial" panose="020B0604020202020204" pitchFamily="34" charset="0"/>
                <a:cs typeface="Arial" panose="020B0604020202020204" pitchFamily="34" charset="0"/>
              </a:rPr>
              <a:t>secure transaction experiences.</a:t>
            </a: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Early fraud detection helps avoid regulatory penalties and strengthens brand reputation.</a:t>
            </a:r>
          </a:p>
        </p:txBody>
      </p:sp>
      <p:pic>
        <p:nvPicPr>
          <p:cNvPr id="6" name="Picture 5">
            <a:extLst>
              <a:ext uri="{FF2B5EF4-FFF2-40B4-BE49-F238E27FC236}">
                <a16:creationId xmlns:a16="http://schemas.microsoft.com/office/drawing/2014/main" id="{968BD7C4-CF58-491D-B07A-403964AA24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705" y="2629205"/>
            <a:ext cx="4876190" cy="4876190"/>
          </a:xfrm>
          <a:prstGeom prst="rect">
            <a:avLst/>
          </a:prstGeom>
        </p:spPr>
      </p:pic>
      <p:pic>
        <p:nvPicPr>
          <p:cNvPr id="7" name="Picture 6">
            <a:extLst>
              <a:ext uri="{FF2B5EF4-FFF2-40B4-BE49-F238E27FC236}">
                <a16:creationId xmlns:a16="http://schemas.microsoft.com/office/drawing/2014/main" id="{8D9E9056-8C2F-57FB-B6B0-37DD8A83CC9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sp>
        <p:nvSpPr>
          <p:cNvPr id="8" name="TextBox 2">
            <a:extLst>
              <a:ext uri="{FF2B5EF4-FFF2-40B4-BE49-F238E27FC236}">
                <a16:creationId xmlns:a16="http://schemas.microsoft.com/office/drawing/2014/main" id="{7AC131C6-A281-9404-8D1F-B08AFEEA1879}"/>
              </a:ext>
            </a:extLst>
          </p:cNvPr>
          <p:cNvSpPr txBox="1"/>
          <p:nvPr/>
        </p:nvSpPr>
        <p:spPr>
          <a:xfrm>
            <a:off x="428564" y="357154"/>
            <a:ext cx="16230600" cy="927242"/>
          </a:xfrm>
          <a:prstGeom prst="rect">
            <a:avLst/>
          </a:prstGeom>
        </p:spPr>
        <p:txBody>
          <a:bodyPr wrap="square" lIns="0" tIns="0" rIns="0" bIns="0" rtlCol="0" anchor="t">
            <a:spAutoFit/>
          </a:bodyPr>
          <a:lstStyle/>
          <a:p>
            <a:pPr marL="0" lvl="0" indent="0">
              <a:lnSpc>
                <a:spcPts val="7672"/>
              </a:lnSpc>
              <a:spcBef>
                <a:spcPct val="0"/>
              </a:spcBef>
            </a:pPr>
            <a:r>
              <a:rPr lang="en-US" sz="6393" b="1" spc="479" dirty="0">
                <a:solidFill>
                  <a:srgbClr val="30032D"/>
                </a:solidFill>
                <a:latin typeface="HK Modular"/>
                <a:ea typeface="HK Modular"/>
                <a:cs typeface="HK Modular"/>
                <a:sym typeface="HK Modular"/>
              </a:rPr>
              <a:t>OBJECTIVE OF THE STUDY</a:t>
            </a:r>
          </a:p>
        </p:txBody>
      </p:sp>
    </p:spTree>
    <p:extLst>
      <p:ext uri="{BB962C8B-B14F-4D97-AF65-F5344CB8AC3E}">
        <p14:creationId xmlns:p14="http://schemas.microsoft.com/office/powerpoint/2010/main" val="54053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54D14-0D16-84C6-F96B-6A02ED968D4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65928AF-D01E-5C22-A073-DBF9626BB6D1}"/>
              </a:ext>
            </a:extLst>
          </p:cNvPr>
          <p:cNvPicPr>
            <a:picLocks noChangeAspect="1"/>
          </p:cNvPicPr>
          <p:nvPr/>
        </p:nvPicPr>
        <p:blipFill>
          <a:blip r:embed="rId2">
            <a:duotone>
              <a:schemeClr val="accent1">
                <a:shade val="45000"/>
                <a:satMod val="135000"/>
              </a:schemeClr>
              <a:prstClr val="white"/>
            </a:duotone>
          </a:blip>
          <a:stretch>
            <a:fillRect/>
          </a:stretch>
        </p:blipFill>
        <p:spPr>
          <a:xfrm rot="20943577">
            <a:off x="9105067" y="4759674"/>
            <a:ext cx="1051652" cy="1051652"/>
          </a:xfrm>
          <a:prstGeom prst="rect">
            <a:avLst/>
          </a:prstGeom>
        </p:spPr>
      </p:pic>
      <p:pic>
        <p:nvPicPr>
          <p:cNvPr id="5" name="Picture 4">
            <a:extLst>
              <a:ext uri="{FF2B5EF4-FFF2-40B4-BE49-F238E27FC236}">
                <a16:creationId xmlns:a16="http://schemas.microsoft.com/office/drawing/2014/main" id="{3C6E5D22-5538-9E87-F5AE-69FF75053DC5}"/>
              </a:ext>
            </a:extLst>
          </p:cNvPr>
          <p:cNvPicPr>
            <a:picLocks noChangeAspect="1"/>
          </p:cNvPicPr>
          <p:nvPr/>
        </p:nvPicPr>
        <p:blipFill>
          <a:blip r:embed="rId2">
            <a:duotone>
              <a:schemeClr val="accent1">
                <a:shade val="45000"/>
                <a:satMod val="135000"/>
              </a:schemeClr>
              <a:prstClr val="white"/>
            </a:duotone>
          </a:blip>
          <a:stretch>
            <a:fillRect/>
          </a:stretch>
        </p:blipFill>
        <p:spPr>
          <a:xfrm rot="532551" flipH="1">
            <a:off x="9456271" y="737202"/>
            <a:ext cx="1051652" cy="1051652"/>
          </a:xfrm>
          <a:prstGeom prst="rect">
            <a:avLst/>
          </a:prstGeom>
        </p:spPr>
      </p:pic>
      <p:grpSp>
        <p:nvGrpSpPr>
          <p:cNvPr id="6" name="Group 5">
            <a:extLst>
              <a:ext uri="{FF2B5EF4-FFF2-40B4-BE49-F238E27FC236}">
                <a16:creationId xmlns:a16="http://schemas.microsoft.com/office/drawing/2014/main" id="{53AC4716-81B7-9DBB-ED99-40EAA3672B55}"/>
              </a:ext>
            </a:extLst>
          </p:cNvPr>
          <p:cNvGrpSpPr/>
          <p:nvPr/>
        </p:nvGrpSpPr>
        <p:grpSpPr>
          <a:xfrm>
            <a:off x="8733824" y="2506811"/>
            <a:ext cx="2182196" cy="1247916"/>
            <a:chOff x="6785257" y="5867269"/>
            <a:chExt cx="1454797" cy="831944"/>
          </a:xfrm>
          <a:solidFill>
            <a:srgbClr val="1C1A55"/>
          </a:solidFill>
        </p:grpSpPr>
        <p:sp>
          <p:nvSpPr>
            <p:cNvPr id="9" name="Rectangle 8">
              <a:extLst>
                <a:ext uri="{FF2B5EF4-FFF2-40B4-BE49-F238E27FC236}">
                  <a16:creationId xmlns:a16="http://schemas.microsoft.com/office/drawing/2014/main" id="{3ADBDC69-50BD-551C-7439-62AA8F7F40C2}"/>
                </a:ext>
              </a:extLst>
            </p:cNvPr>
            <p:cNvSpPr/>
            <p:nvPr/>
          </p:nvSpPr>
          <p:spPr>
            <a:xfrm rot="19413298">
              <a:off x="6785257" y="6258683"/>
              <a:ext cx="1454797" cy="1327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grpSp>
          <p:nvGrpSpPr>
            <p:cNvPr id="10" name="Group 9">
              <a:extLst>
                <a:ext uri="{FF2B5EF4-FFF2-40B4-BE49-F238E27FC236}">
                  <a16:creationId xmlns:a16="http://schemas.microsoft.com/office/drawing/2014/main" id="{4752A558-739A-3668-A265-92E11E0A10F1}"/>
                </a:ext>
              </a:extLst>
            </p:cNvPr>
            <p:cNvGrpSpPr/>
            <p:nvPr/>
          </p:nvGrpSpPr>
          <p:grpSpPr>
            <a:xfrm>
              <a:off x="6960096" y="5867269"/>
              <a:ext cx="1083991" cy="831944"/>
              <a:chOff x="7304294" y="5502250"/>
              <a:chExt cx="1083991" cy="831944"/>
            </a:xfrm>
            <a:grpFill/>
            <a:effectLst/>
          </p:grpSpPr>
          <p:sp>
            <p:nvSpPr>
              <p:cNvPr id="11" name="Right Triangle 10">
                <a:extLst>
                  <a:ext uri="{FF2B5EF4-FFF2-40B4-BE49-F238E27FC236}">
                    <a16:creationId xmlns:a16="http://schemas.microsoft.com/office/drawing/2014/main" id="{A1E3AAC0-6A3A-64D8-229F-2D0B16B7F59E}"/>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1C1A55"/>
                  </a:solidFill>
                </a:endParaRPr>
              </a:p>
            </p:txBody>
          </p:sp>
          <p:sp>
            <p:nvSpPr>
              <p:cNvPr id="18" name="Right Triangle 17">
                <a:extLst>
                  <a:ext uri="{FF2B5EF4-FFF2-40B4-BE49-F238E27FC236}">
                    <a16:creationId xmlns:a16="http://schemas.microsoft.com/office/drawing/2014/main" id="{E090D36C-9468-7629-7A85-0EFF0997D74C}"/>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sp>
            <p:nvSpPr>
              <p:cNvPr id="25" name="Right Triangle 24">
                <a:extLst>
                  <a:ext uri="{FF2B5EF4-FFF2-40B4-BE49-F238E27FC236}">
                    <a16:creationId xmlns:a16="http://schemas.microsoft.com/office/drawing/2014/main" id="{AEEB70FC-A850-536A-0D22-2D2F10DCE314}"/>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1C1A55"/>
                  </a:solidFill>
                </a:endParaRPr>
              </a:p>
            </p:txBody>
          </p:sp>
          <p:sp>
            <p:nvSpPr>
              <p:cNvPr id="26" name="Right Triangle 25">
                <a:extLst>
                  <a:ext uri="{FF2B5EF4-FFF2-40B4-BE49-F238E27FC236}">
                    <a16:creationId xmlns:a16="http://schemas.microsoft.com/office/drawing/2014/main" id="{788048C8-79FF-AE1B-DBAF-D175E96DA815}"/>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sp>
            <p:nvSpPr>
              <p:cNvPr id="27" name="Right Triangle 26">
                <a:extLst>
                  <a:ext uri="{FF2B5EF4-FFF2-40B4-BE49-F238E27FC236}">
                    <a16:creationId xmlns:a16="http://schemas.microsoft.com/office/drawing/2014/main" id="{E037EBB2-4196-4519-1095-F0FDEFF0BAD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grpSp>
      </p:grpSp>
      <p:grpSp>
        <p:nvGrpSpPr>
          <p:cNvPr id="28" name="Group 27">
            <a:extLst>
              <a:ext uri="{FF2B5EF4-FFF2-40B4-BE49-F238E27FC236}">
                <a16:creationId xmlns:a16="http://schemas.microsoft.com/office/drawing/2014/main" id="{E91C207C-1AB6-1D10-2D0D-9E41F300A513}"/>
              </a:ext>
            </a:extLst>
          </p:cNvPr>
          <p:cNvGrpSpPr/>
          <p:nvPr/>
        </p:nvGrpSpPr>
        <p:grpSpPr>
          <a:xfrm rot="4246982">
            <a:off x="8747363" y="1107017"/>
            <a:ext cx="2182196" cy="1247916"/>
            <a:chOff x="6785257" y="5867269"/>
            <a:chExt cx="1454797" cy="831944"/>
          </a:xfrm>
          <a:solidFill>
            <a:srgbClr val="1C1A55"/>
          </a:solidFill>
        </p:grpSpPr>
        <p:sp>
          <p:nvSpPr>
            <p:cNvPr id="29" name="Rectangle 28">
              <a:extLst>
                <a:ext uri="{FF2B5EF4-FFF2-40B4-BE49-F238E27FC236}">
                  <a16:creationId xmlns:a16="http://schemas.microsoft.com/office/drawing/2014/main" id="{39A7B007-144C-69B7-EA8C-E6A4F90E5B0C}"/>
                </a:ext>
              </a:extLst>
            </p:cNvPr>
            <p:cNvSpPr/>
            <p:nvPr/>
          </p:nvSpPr>
          <p:spPr>
            <a:xfrm rot="19413298">
              <a:off x="6785257" y="6258683"/>
              <a:ext cx="1454797" cy="1327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nvGrpSpPr>
            <p:cNvPr id="30" name="Group 29">
              <a:extLst>
                <a:ext uri="{FF2B5EF4-FFF2-40B4-BE49-F238E27FC236}">
                  <a16:creationId xmlns:a16="http://schemas.microsoft.com/office/drawing/2014/main" id="{FAFEC191-9295-55C6-17A5-B0AF5C940819}"/>
                </a:ext>
              </a:extLst>
            </p:cNvPr>
            <p:cNvGrpSpPr/>
            <p:nvPr/>
          </p:nvGrpSpPr>
          <p:grpSpPr>
            <a:xfrm>
              <a:off x="6960096" y="5867269"/>
              <a:ext cx="1083991" cy="831944"/>
              <a:chOff x="7304294" y="5502250"/>
              <a:chExt cx="1083991" cy="831944"/>
            </a:xfrm>
            <a:grpFill/>
            <a:effectLst/>
          </p:grpSpPr>
          <p:sp>
            <p:nvSpPr>
              <p:cNvPr id="31" name="Right Triangle 30">
                <a:extLst>
                  <a:ext uri="{FF2B5EF4-FFF2-40B4-BE49-F238E27FC236}">
                    <a16:creationId xmlns:a16="http://schemas.microsoft.com/office/drawing/2014/main" id="{EE42A68C-F6E4-EE25-EA60-23D69C1B216E}"/>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2" name="Right Triangle 31">
                <a:extLst>
                  <a:ext uri="{FF2B5EF4-FFF2-40B4-BE49-F238E27FC236}">
                    <a16:creationId xmlns:a16="http://schemas.microsoft.com/office/drawing/2014/main" id="{AB4A8EEB-7F15-60C6-F97C-7B5639F24CD5}"/>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33" name="Right Triangle 32">
                <a:extLst>
                  <a:ext uri="{FF2B5EF4-FFF2-40B4-BE49-F238E27FC236}">
                    <a16:creationId xmlns:a16="http://schemas.microsoft.com/office/drawing/2014/main" id="{C0BC27F2-D3A5-1DA2-45CF-8063E803A4D2}"/>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34" name="Right Triangle 33">
                <a:extLst>
                  <a:ext uri="{FF2B5EF4-FFF2-40B4-BE49-F238E27FC236}">
                    <a16:creationId xmlns:a16="http://schemas.microsoft.com/office/drawing/2014/main" id="{7B6718E3-2472-0003-1600-5FB7212A5F04}"/>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35" name="Right Triangle 34">
                <a:extLst>
                  <a:ext uri="{FF2B5EF4-FFF2-40B4-BE49-F238E27FC236}">
                    <a16:creationId xmlns:a16="http://schemas.microsoft.com/office/drawing/2014/main" id="{6E57B171-D193-6138-4CA4-6C4288167154}"/>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grpSp>
      <p:grpSp>
        <p:nvGrpSpPr>
          <p:cNvPr id="36" name="Group 35">
            <a:extLst>
              <a:ext uri="{FF2B5EF4-FFF2-40B4-BE49-F238E27FC236}">
                <a16:creationId xmlns:a16="http://schemas.microsoft.com/office/drawing/2014/main" id="{09133B76-2211-0A49-B252-6C174A857983}"/>
              </a:ext>
            </a:extLst>
          </p:cNvPr>
          <p:cNvGrpSpPr/>
          <p:nvPr/>
        </p:nvGrpSpPr>
        <p:grpSpPr>
          <a:xfrm rot="3763409">
            <a:off x="8733739" y="3878384"/>
            <a:ext cx="2182196" cy="1247916"/>
            <a:chOff x="6785257" y="5867269"/>
            <a:chExt cx="1454797" cy="831944"/>
          </a:xfrm>
          <a:solidFill>
            <a:srgbClr val="1C1A55"/>
          </a:solidFill>
        </p:grpSpPr>
        <p:sp>
          <p:nvSpPr>
            <p:cNvPr id="49" name="Rectangle 48">
              <a:extLst>
                <a:ext uri="{FF2B5EF4-FFF2-40B4-BE49-F238E27FC236}">
                  <a16:creationId xmlns:a16="http://schemas.microsoft.com/office/drawing/2014/main" id="{668A7BE2-0C3E-B985-1176-4AD19C747FA6}"/>
                </a:ext>
              </a:extLst>
            </p:cNvPr>
            <p:cNvSpPr/>
            <p:nvPr/>
          </p:nvSpPr>
          <p:spPr>
            <a:xfrm rot="19413298">
              <a:off x="6785257" y="6258683"/>
              <a:ext cx="1454797" cy="1327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grpSp>
          <p:nvGrpSpPr>
            <p:cNvPr id="50" name="Group 49">
              <a:extLst>
                <a:ext uri="{FF2B5EF4-FFF2-40B4-BE49-F238E27FC236}">
                  <a16:creationId xmlns:a16="http://schemas.microsoft.com/office/drawing/2014/main" id="{4048631F-C132-4537-0DFC-276D667CE1EE}"/>
                </a:ext>
              </a:extLst>
            </p:cNvPr>
            <p:cNvGrpSpPr/>
            <p:nvPr/>
          </p:nvGrpSpPr>
          <p:grpSpPr>
            <a:xfrm>
              <a:off x="6960096" y="5867269"/>
              <a:ext cx="1083991" cy="831944"/>
              <a:chOff x="7304294" y="5502250"/>
              <a:chExt cx="1083991" cy="831944"/>
            </a:xfrm>
            <a:grpFill/>
            <a:effectLst/>
          </p:grpSpPr>
          <p:sp>
            <p:nvSpPr>
              <p:cNvPr id="51" name="Right Triangle 50">
                <a:extLst>
                  <a:ext uri="{FF2B5EF4-FFF2-40B4-BE49-F238E27FC236}">
                    <a16:creationId xmlns:a16="http://schemas.microsoft.com/office/drawing/2014/main" id="{B2D242C1-3D43-16A5-0CEB-A39FE2BBF192}"/>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1C1A55"/>
                  </a:solidFill>
                </a:endParaRPr>
              </a:p>
            </p:txBody>
          </p:sp>
          <p:sp>
            <p:nvSpPr>
              <p:cNvPr id="52" name="Right Triangle 51">
                <a:extLst>
                  <a:ext uri="{FF2B5EF4-FFF2-40B4-BE49-F238E27FC236}">
                    <a16:creationId xmlns:a16="http://schemas.microsoft.com/office/drawing/2014/main" id="{5C8FE3B3-BD88-82EE-6720-C86C54113F15}"/>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sp>
            <p:nvSpPr>
              <p:cNvPr id="53" name="Right Triangle 52">
                <a:extLst>
                  <a:ext uri="{FF2B5EF4-FFF2-40B4-BE49-F238E27FC236}">
                    <a16:creationId xmlns:a16="http://schemas.microsoft.com/office/drawing/2014/main" id="{CE57C0BD-A62E-32A4-E659-662012A614A2}"/>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1C1A55"/>
                  </a:solidFill>
                </a:endParaRPr>
              </a:p>
            </p:txBody>
          </p:sp>
          <p:sp>
            <p:nvSpPr>
              <p:cNvPr id="54" name="Right Triangle 53">
                <a:extLst>
                  <a:ext uri="{FF2B5EF4-FFF2-40B4-BE49-F238E27FC236}">
                    <a16:creationId xmlns:a16="http://schemas.microsoft.com/office/drawing/2014/main" id="{04108CE4-AD48-84B2-91CE-AE6089D51476}"/>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sp>
            <p:nvSpPr>
              <p:cNvPr id="55" name="Right Triangle 54">
                <a:extLst>
                  <a:ext uri="{FF2B5EF4-FFF2-40B4-BE49-F238E27FC236}">
                    <a16:creationId xmlns:a16="http://schemas.microsoft.com/office/drawing/2014/main" id="{E54D9ECF-329E-BEB3-FF0F-35FEB7FA4D10}"/>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grpSp>
      </p:grpSp>
      <p:grpSp>
        <p:nvGrpSpPr>
          <p:cNvPr id="60" name="Group 59">
            <a:extLst>
              <a:ext uri="{FF2B5EF4-FFF2-40B4-BE49-F238E27FC236}">
                <a16:creationId xmlns:a16="http://schemas.microsoft.com/office/drawing/2014/main" id="{D925AE0E-317E-A12D-9038-E2FB4C9C5B88}"/>
              </a:ext>
            </a:extLst>
          </p:cNvPr>
          <p:cNvGrpSpPr/>
          <p:nvPr/>
        </p:nvGrpSpPr>
        <p:grpSpPr>
          <a:xfrm>
            <a:off x="8793380" y="5081911"/>
            <a:ext cx="2182196" cy="1247916"/>
            <a:chOff x="6785257" y="5867269"/>
            <a:chExt cx="1454797" cy="831944"/>
          </a:xfrm>
          <a:solidFill>
            <a:srgbClr val="1C1A55"/>
          </a:solidFill>
        </p:grpSpPr>
        <p:sp>
          <p:nvSpPr>
            <p:cNvPr id="61" name="Rectangle 60">
              <a:extLst>
                <a:ext uri="{FF2B5EF4-FFF2-40B4-BE49-F238E27FC236}">
                  <a16:creationId xmlns:a16="http://schemas.microsoft.com/office/drawing/2014/main" id="{C70CA20A-7E8A-FA40-467E-7EF582515CBD}"/>
                </a:ext>
              </a:extLst>
            </p:cNvPr>
            <p:cNvSpPr/>
            <p:nvPr/>
          </p:nvSpPr>
          <p:spPr>
            <a:xfrm rot="19413298">
              <a:off x="6785257" y="6258683"/>
              <a:ext cx="1454797" cy="1327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grpSp>
          <p:nvGrpSpPr>
            <p:cNvPr id="62" name="Group 61">
              <a:extLst>
                <a:ext uri="{FF2B5EF4-FFF2-40B4-BE49-F238E27FC236}">
                  <a16:creationId xmlns:a16="http://schemas.microsoft.com/office/drawing/2014/main" id="{620B2454-44AC-CF8D-AE27-4BC5216BD64A}"/>
                </a:ext>
              </a:extLst>
            </p:cNvPr>
            <p:cNvGrpSpPr/>
            <p:nvPr/>
          </p:nvGrpSpPr>
          <p:grpSpPr>
            <a:xfrm>
              <a:off x="6960096" y="5867269"/>
              <a:ext cx="1083991" cy="831944"/>
              <a:chOff x="7304294" y="5502250"/>
              <a:chExt cx="1083991" cy="831944"/>
            </a:xfrm>
            <a:grpFill/>
            <a:effectLst/>
          </p:grpSpPr>
          <p:sp>
            <p:nvSpPr>
              <p:cNvPr id="63" name="Right Triangle 62">
                <a:extLst>
                  <a:ext uri="{FF2B5EF4-FFF2-40B4-BE49-F238E27FC236}">
                    <a16:creationId xmlns:a16="http://schemas.microsoft.com/office/drawing/2014/main" id="{23AE0A52-49BC-A325-3A31-3FCC7BDE38B6}"/>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1C1A55"/>
                  </a:solidFill>
                </a:endParaRPr>
              </a:p>
            </p:txBody>
          </p:sp>
          <p:sp>
            <p:nvSpPr>
              <p:cNvPr id="64" name="Right Triangle 63">
                <a:extLst>
                  <a:ext uri="{FF2B5EF4-FFF2-40B4-BE49-F238E27FC236}">
                    <a16:creationId xmlns:a16="http://schemas.microsoft.com/office/drawing/2014/main" id="{352B2C72-2726-0522-D115-48E03C607FBF}"/>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sp>
            <p:nvSpPr>
              <p:cNvPr id="65" name="Right Triangle 64">
                <a:extLst>
                  <a:ext uri="{FF2B5EF4-FFF2-40B4-BE49-F238E27FC236}">
                    <a16:creationId xmlns:a16="http://schemas.microsoft.com/office/drawing/2014/main" id="{05719BFF-C793-FB38-0138-96BEF19C700C}"/>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1C1A55"/>
                  </a:solidFill>
                </a:endParaRPr>
              </a:p>
            </p:txBody>
          </p:sp>
          <p:sp>
            <p:nvSpPr>
              <p:cNvPr id="66" name="Right Triangle 65">
                <a:extLst>
                  <a:ext uri="{FF2B5EF4-FFF2-40B4-BE49-F238E27FC236}">
                    <a16:creationId xmlns:a16="http://schemas.microsoft.com/office/drawing/2014/main" id="{7677F322-2D01-A376-2869-087C5B5D220E}"/>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sp>
            <p:nvSpPr>
              <p:cNvPr id="67" name="Right Triangle 66">
                <a:extLst>
                  <a:ext uri="{FF2B5EF4-FFF2-40B4-BE49-F238E27FC236}">
                    <a16:creationId xmlns:a16="http://schemas.microsoft.com/office/drawing/2014/main" id="{C8044DE8-F9FC-C3F9-DCFB-FF7EE60F3B2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grpSp>
      </p:grpSp>
      <p:grpSp>
        <p:nvGrpSpPr>
          <p:cNvPr id="68" name="Group 67">
            <a:extLst>
              <a:ext uri="{FF2B5EF4-FFF2-40B4-BE49-F238E27FC236}">
                <a16:creationId xmlns:a16="http://schemas.microsoft.com/office/drawing/2014/main" id="{0AAC9B89-5AD8-11A3-65FE-F56D5EE22CB3}"/>
              </a:ext>
            </a:extLst>
          </p:cNvPr>
          <p:cNvGrpSpPr/>
          <p:nvPr/>
        </p:nvGrpSpPr>
        <p:grpSpPr>
          <a:xfrm rot="3965514">
            <a:off x="8671667" y="6588007"/>
            <a:ext cx="2182196" cy="1247916"/>
            <a:chOff x="6785257" y="5867269"/>
            <a:chExt cx="1454797" cy="831944"/>
          </a:xfrm>
          <a:solidFill>
            <a:srgbClr val="1C1A55"/>
          </a:solidFill>
        </p:grpSpPr>
        <p:sp>
          <p:nvSpPr>
            <p:cNvPr id="69" name="Rectangle 68">
              <a:extLst>
                <a:ext uri="{FF2B5EF4-FFF2-40B4-BE49-F238E27FC236}">
                  <a16:creationId xmlns:a16="http://schemas.microsoft.com/office/drawing/2014/main" id="{CC05DA54-B423-5F7E-38DF-58A64E8BED56}"/>
                </a:ext>
              </a:extLst>
            </p:cNvPr>
            <p:cNvSpPr/>
            <p:nvPr/>
          </p:nvSpPr>
          <p:spPr>
            <a:xfrm rot="19413298">
              <a:off x="6785257" y="6258683"/>
              <a:ext cx="1454797" cy="1327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grpSp>
          <p:nvGrpSpPr>
            <p:cNvPr id="70" name="Group 69">
              <a:extLst>
                <a:ext uri="{FF2B5EF4-FFF2-40B4-BE49-F238E27FC236}">
                  <a16:creationId xmlns:a16="http://schemas.microsoft.com/office/drawing/2014/main" id="{C2BCA040-E9D9-15C1-0B17-6C2D9359A23C}"/>
                </a:ext>
              </a:extLst>
            </p:cNvPr>
            <p:cNvGrpSpPr/>
            <p:nvPr/>
          </p:nvGrpSpPr>
          <p:grpSpPr>
            <a:xfrm>
              <a:off x="6960096" y="5867269"/>
              <a:ext cx="1083991" cy="831944"/>
              <a:chOff x="7304294" y="5502250"/>
              <a:chExt cx="1083991" cy="831944"/>
            </a:xfrm>
            <a:grpFill/>
            <a:effectLst/>
          </p:grpSpPr>
          <p:sp>
            <p:nvSpPr>
              <p:cNvPr id="71" name="Right Triangle 70">
                <a:extLst>
                  <a:ext uri="{FF2B5EF4-FFF2-40B4-BE49-F238E27FC236}">
                    <a16:creationId xmlns:a16="http://schemas.microsoft.com/office/drawing/2014/main" id="{9B915D16-D50C-E46C-6BC6-D8F787F459DD}"/>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1C1A55"/>
                  </a:solidFill>
                </a:endParaRPr>
              </a:p>
            </p:txBody>
          </p:sp>
          <p:sp>
            <p:nvSpPr>
              <p:cNvPr id="72" name="Right Triangle 71">
                <a:extLst>
                  <a:ext uri="{FF2B5EF4-FFF2-40B4-BE49-F238E27FC236}">
                    <a16:creationId xmlns:a16="http://schemas.microsoft.com/office/drawing/2014/main" id="{3A4D5C46-4087-E008-E150-CB761CB6A95D}"/>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sp>
            <p:nvSpPr>
              <p:cNvPr id="73" name="Right Triangle 72">
                <a:extLst>
                  <a:ext uri="{FF2B5EF4-FFF2-40B4-BE49-F238E27FC236}">
                    <a16:creationId xmlns:a16="http://schemas.microsoft.com/office/drawing/2014/main" id="{A157CECB-E556-236C-2799-C0851E49700D}"/>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1C1A55"/>
                  </a:solidFill>
                </a:endParaRPr>
              </a:p>
            </p:txBody>
          </p:sp>
          <p:sp>
            <p:nvSpPr>
              <p:cNvPr id="74" name="Right Triangle 73">
                <a:extLst>
                  <a:ext uri="{FF2B5EF4-FFF2-40B4-BE49-F238E27FC236}">
                    <a16:creationId xmlns:a16="http://schemas.microsoft.com/office/drawing/2014/main" id="{529101E0-572E-67C0-59E9-9028219702DB}"/>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sp>
            <p:nvSpPr>
              <p:cNvPr id="75" name="Right Triangle 74">
                <a:extLst>
                  <a:ext uri="{FF2B5EF4-FFF2-40B4-BE49-F238E27FC236}">
                    <a16:creationId xmlns:a16="http://schemas.microsoft.com/office/drawing/2014/main" id="{59F225AF-B12A-668C-D445-5AEC7AFDEB1C}"/>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grpSp>
      </p:grpSp>
      <p:grpSp>
        <p:nvGrpSpPr>
          <p:cNvPr id="76" name="Group 75">
            <a:extLst>
              <a:ext uri="{FF2B5EF4-FFF2-40B4-BE49-F238E27FC236}">
                <a16:creationId xmlns:a16="http://schemas.microsoft.com/office/drawing/2014/main" id="{E10A79ED-547C-C751-045C-A9E4F7435A5A}"/>
              </a:ext>
            </a:extLst>
          </p:cNvPr>
          <p:cNvGrpSpPr/>
          <p:nvPr/>
        </p:nvGrpSpPr>
        <p:grpSpPr>
          <a:xfrm>
            <a:off x="8714911" y="8175961"/>
            <a:ext cx="2182196" cy="1247916"/>
            <a:chOff x="6785257" y="5867269"/>
            <a:chExt cx="1454797" cy="831944"/>
          </a:xfrm>
          <a:solidFill>
            <a:srgbClr val="1C1A55"/>
          </a:solidFill>
        </p:grpSpPr>
        <p:sp>
          <p:nvSpPr>
            <p:cNvPr id="77" name="Rectangle 76">
              <a:extLst>
                <a:ext uri="{FF2B5EF4-FFF2-40B4-BE49-F238E27FC236}">
                  <a16:creationId xmlns:a16="http://schemas.microsoft.com/office/drawing/2014/main" id="{12868E3A-9E12-3591-E5C9-E51363F607FB}"/>
                </a:ext>
              </a:extLst>
            </p:cNvPr>
            <p:cNvSpPr/>
            <p:nvPr/>
          </p:nvSpPr>
          <p:spPr>
            <a:xfrm rot="19413298">
              <a:off x="6785257" y="6258683"/>
              <a:ext cx="1454797" cy="13274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grpSp>
          <p:nvGrpSpPr>
            <p:cNvPr id="78" name="Group 77">
              <a:extLst>
                <a:ext uri="{FF2B5EF4-FFF2-40B4-BE49-F238E27FC236}">
                  <a16:creationId xmlns:a16="http://schemas.microsoft.com/office/drawing/2014/main" id="{C0FDA994-D36E-54A5-7916-95CC32D8789B}"/>
                </a:ext>
              </a:extLst>
            </p:cNvPr>
            <p:cNvGrpSpPr/>
            <p:nvPr/>
          </p:nvGrpSpPr>
          <p:grpSpPr>
            <a:xfrm>
              <a:off x="6960096" y="5867269"/>
              <a:ext cx="1083991" cy="831944"/>
              <a:chOff x="7304294" y="5502250"/>
              <a:chExt cx="1083991" cy="831944"/>
            </a:xfrm>
            <a:grpFill/>
            <a:effectLst/>
          </p:grpSpPr>
          <p:sp>
            <p:nvSpPr>
              <p:cNvPr id="79" name="Right Triangle 78">
                <a:extLst>
                  <a:ext uri="{FF2B5EF4-FFF2-40B4-BE49-F238E27FC236}">
                    <a16:creationId xmlns:a16="http://schemas.microsoft.com/office/drawing/2014/main" id="{84098D0F-BB5D-82F9-7015-0E23201497A2}"/>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1C1A55"/>
                  </a:solidFill>
                </a:endParaRPr>
              </a:p>
            </p:txBody>
          </p:sp>
          <p:sp>
            <p:nvSpPr>
              <p:cNvPr id="80" name="Right Triangle 79">
                <a:extLst>
                  <a:ext uri="{FF2B5EF4-FFF2-40B4-BE49-F238E27FC236}">
                    <a16:creationId xmlns:a16="http://schemas.microsoft.com/office/drawing/2014/main" id="{0F5E5082-A2AD-D4C2-B06F-CBA6AD328556}"/>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sp>
            <p:nvSpPr>
              <p:cNvPr id="81" name="Right Triangle 80">
                <a:extLst>
                  <a:ext uri="{FF2B5EF4-FFF2-40B4-BE49-F238E27FC236}">
                    <a16:creationId xmlns:a16="http://schemas.microsoft.com/office/drawing/2014/main" id="{354D1115-6F14-98A6-4014-52724D0EB927}"/>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1C1A55"/>
                  </a:solidFill>
                </a:endParaRPr>
              </a:p>
            </p:txBody>
          </p:sp>
          <p:sp>
            <p:nvSpPr>
              <p:cNvPr id="82" name="Right Triangle 81">
                <a:extLst>
                  <a:ext uri="{FF2B5EF4-FFF2-40B4-BE49-F238E27FC236}">
                    <a16:creationId xmlns:a16="http://schemas.microsoft.com/office/drawing/2014/main" id="{9B2F2B07-2FDF-623A-F22A-7883E1F0CE64}"/>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sp>
            <p:nvSpPr>
              <p:cNvPr id="83" name="Right Triangle 82">
                <a:extLst>
                  <a:ext uri="{FF2B5EF4-FFF2-40B4-BE49-F238E27FC236}">
                    <a16:creationId xmlns:a16="http://schemas.microsoft.com/office/drawing/2014/main" id="{D06F6D2B-DF04-E2E6-7678-52AA9D70311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grpSp>
      </p:grpSp>
      <p:grpSp>
        <p:nvGrpSpPr>
          <p:cNvPr id="84" name="Group 83">
            <a:extLst>
              <a:ext uri="{FF2B5EF4-FFF2-40B4-BE49-F238E27FC236}">
                <a16:creationId xmlns:a16="http://schemas.microsoft.com/office/drawing/2014/main" id="{5EB1DEC5-14A1-FCBD-CF58-CB99A479F5A2}"/>
              </a:ext>
            </a:extLst>
          </p:cNvPr>
          <p:cNvGrpSpPr/>
          <p:nvPr/>
        </p:nvGrpSpPr>
        <p:grpSpPr>
          <a:xfrm>
            <a:off x="3245000" y="7934423"/>
            <a:ext cx="5770848" cy="1885320"/>
            <a:chOff x="4963887" y="5221960"/>
            <a:chExt cx="3847232" cy="1256880"/>
          </a:xfrm>
        </p:grpSpPr>
        <p:sp>
          <p:nvSpPr>
            <p:cNvPr id="85" name="Rectangle: Rounded Corners 84">
              <a:extLst>
                <a:ext uri="{FF2B5EF4-FFF2-40B4-BE49-F238E27FC236}">
                  <a16:creationId xmlns:a16="http://schemas.microsoft.com/office/drawing/2014/main" id="{24D8A1A0-BFF7-B5C0-7384-EB0099E40599}"/>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1C1A55"/>
                </a:solidFill>
              </a:endParaRPr>
            </a:p>
          </p:txBody>
        </p:sp>
        <p:sp>
          <p:nvSpPr>
            <p:cNvPr id="86" name="Rectangle: Rounded Corners 85">
              <a:extLst>
                <a:ext uri="{FF2B5EF4-FFF2-40B4-BE49-F238E27FC236}">
                  <a16:creationId xmlns:a16="http://schemas.microsoft.com/office/drawing/2014/main" id="{6FFE68F6-1075-5D11-5BDF-83E6A35C73FA}"/>
                </a:ext>
              </a:extLst>
            </p:cNvPr>
            <p:cNvSpPr/>
            <p:nvPr/>
          </p:nvSpPr>
          <p:spPr>
            <a:xfrm>
              <a:off x="7554238" y="5221960"/>
              <a:ext cx="1256880" cy="1256880"/>
            </a:xfrm>
            <a:prstGeom prst="roundRect">
              <a:avLst/>
            </a:prstGeom>
            <a:solidFill>
              <a:srgbClr val="1C1A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sp>
          <p:nvSpPr>
            <p:cNvPr id="87" name="Rectangle: Rounded Corners 86">
              <a:extLst>
                <a:ext uri="{FF2B5EF4-FFF2-40B4-BE49-F238E27FC236}">
                  <a16:creationId xmlns:a16="http://schemas.microsoft.com/office/drawing/2014/main" id="{6435885A-173E-2F19-80F8-89B0CAA06E8D}"/>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1C1A55"/>
                </a:solidFill>
              </a:endParaRPr>
            </a:p>
          </p:txBody>
        </p:sp>
        <p:sp>
          <p:nvSpPr>
            <p:cNvPr id="88" name="TextBox 87">
              <a:extLst>
                <a:ext uri="{FF2B5EF4-FFF2-40B4-BE49-F238E27FC236}">
                  <a16:creationId xmlns:a16="http://schemas.microsoft.com/office/drawing/2014/main" id="{3DF03E1E-164C-AA06-1BF9-67B76F236F59}"/>
                </a:ext>
              </a:extLst>
            </p:cNvPr>
            <p:cNvSpPr txBox="1"/>
            <p:nvPr/>
          </p:nvSpPr>
          <p:spPr>
            <a:xfrm>
              <a:off x="7725005" y="5443669"/>
              <a:ext cx="915346" cy="276999"/>
            </a:xfrm>
            <a:prstGeom prst="rect">
              <a:avLst/>
            </a:prstGeom>
            <a:noFill/>
          </p:spPr>
          <p:txBody>
            <a:bodyPr wrap="square" rtlCol="0">
              <a:spAutoFit/>
            </a:bodyPr>
            <a:lstStyle/>
            <a:p>
              <a:pPr algn="ctr"/>
              <a:r>
                <a:rPr lang="en-US" sz="2100" dirty="0">
                  <a:solidFill>
                    <a:srgbClr val="1C1A55"/>
                  </a:solidFill>
                  <a:latin typeface="Century Gothic" panose="020B0502020202020204" pitchFamily="34" charset="0"/>
                </a:rPr>
                <a:t>STEP</a:t>
              </a:r>
            </a:p>
          </p:txBody>
        </p:sp>
        <p:sp>
          <p:nvSpPr>
            <p:cNvPr id="89" name="TextBox 88">
              <a:extLst>
                <a:ext uri="{FF2B5EF4-FFF2-40B4-BE49-F238E27FC236}">
                  <a16:creationId xmlns:a16="http://schemas.microsoft.com/office/drawing/2014/main" id="{ECD07E71-29C7-0470-32BA-5283DC6C2F9D}"/>
                </a:ext>
              </a:extLst>
            </p:cNvPr>
            <p:cNvSpPr txBox="1"/>
            <p:nvPr/>
          </p:nvSpPr>
          <p:spPr>
            <a:xfrm>
              <a:off x="7776278" y="5671484"/>
              <a:ext cx="812800" cy="615553"/>
            </a:xfrm>
            <a:prstGeom prst="rect">
              <a:avLst/>
            </a:prstGeom>
            <a:noFill/>
          </p:spPr>
          <p:txBody>
            <a:bodyPr wrap="square" rtlCol="0">
              <a:spAutoFit/>
            </a:bodyPr>
            <a:lstStyle/>
            <a:p>
              <a:pPr algn="ctr"/>
              <a:r>
                <a:rPr lang="en-US" sz="5400" dirty="0">
                  <a:solidFill>
                    <a:srgbClr val="1C1A55"/>
                  </a:solidFill>
                  <a:latin typeface="Century Gothic" panose="020B0502020202020204" pitchFamily="34" charset="0"/>
                </a:rPr>
                <a:t>01</a:t>
              </a:r>
            </a:p>
          </p:txBody>
        </p:sp>
        <p:sp>
          <p:nvSpPr>
            <p:cNvPr id="90" name="TextBox 89">
              <a:extLst>
                <a:ext uri="{FF2B5EF4-FFF2-40B4-BE49-F238E27FC236}">
                  <a16:creationId xmlns:a16="http://schemas.microsoft.com/office/drawing/2014/main" id="{9D66DE95-286C-B963-5A85-272D900C7817}"/>
                </a:ext>
              </a:extLst>
            </p:cNvPr>
            <p:cNvSpPr txBox="1"/>
            <p:nvPr/>
          </p:nvSpPr>
          <p:spPr>
            <a:xfrm>
              <a:off x="5537762" y="5952414"/>
              <a:ext cx="2168070" cy="223138"/>
            </a:xfrm>
            <a:prstGeom prst="rect">
              <a:avLst/>
            </a:prstGeom>
            <a:noFill/>
          </p:spPr>
          <p:txBody>
            <a:bodyPr wrap="square" rtlCol="0">
              <a:spAutoFit/>
            </a:bodyPr>
            <a:lstStyle/>
            <a:p>
              <a:pPr algn="ctr"/>
              <a:endParaRPr lang="en-US" sz="1575" dirty="0">
                <a:solidFill>
                  <a:srgbClr val="1C1A55"/>
                </a:solidFill>
                <a:latin typeface="Century Gothic" panose="020B0502020202020204" pitchFamily="34" charset="0"/>
              </a:endParaRPr>
            </a:p>
          </p:txBody>
        </p:sp>
        <p:sp>
          <p:nvSpPr>
            <p:cNvPr id="91" name="TextBox 90">
              <a:extLst>
                <a:ext uri="{FF2B5EF4-FFF2-40B4-BE49-F238E27FC236}">
                  <a16:creationId xmlns:a16="http://schemas.microsoft.com/office/drawing/2014/main" id="{01D26D7A-3CF8-335E-95D1-4E4B81F83850}"/>
                </a:ext>
              </a:extLst>
            </p:cNvPr>
            <p:cNvSpPr txBox="1"/>
            <p:nvPr/>
          </p:nvSpPr>
          <p:spPr>
            <a:xfrm>
              <a:off x="5202489" y="5317718"/>
              <a:ext cx="2137038" cy="338554"/>
            </a:xfrm>
            <a:prstGeom prst="rect">
              <a:avLst/>
            </a:prstGeom>
            <a:noFill/>
          </p:spPr>
          <p:txBody>
            <a:bodyPr wrap="square" rtlCol="0">
              <a:spAutoFit/>
            </a:bodyPr>
            <a:lstStyle/>
            <a:p>
              <a:pPr algn="ctr"/>
              <a:r>
                <a:rPr lang="en-US" sz="2700" b="1" dirty="0">
                  <a:solidFill>
                    <a:srgbClr val="1C1A55"/>
                  </a:solidFill>
                  <a:latin typeface="Century" panose="02040604050505020304" pitchFamily="18" charset="0"/>
                </a:rPr>
                <a:t>Data Collection</a:t>
              </a:r>
            </a:p>
          </p:txBody>
        </p:sp>
      </p:grpSp>
      <p:grpSp>
        <p:nvGrpSpPr>
          <p:cNvPr id="92" name="Group 91">
            <a:extLst>
              <a:ext uri="{FF2B5EF4-FFF2-40B4-BE49-F238E27FC236}">
                <a16:creationId xmlns:a16="http://schemas.microsoft.com/office/drawing/2014/main" id="{3273FE1F-9FD7-24AF-EF67-A307E8ED821D}"/>
              </a:ext>
            </a:extLst>
          </p:cNvPr>
          <p:cNvGrpSpPr/>
          <p:nvPr/>
        </p:nvGrpSpPr>
        <p:grpSpPr>
          <a:xfrm>
            <a:off x="3278684" y="5441087"/>
            <a:ext cx="5770848" cy="1885320"/>
            <a:chOff x="4963887" y="5221960"/>
            <a:chExt cx="3847232" cy="1256880"/>
          </a:xfrm>
        </p:grpSpPr>
        <p:sp>
          <p:nvSpPr>
            <p:cNvPr id="93" name="Rectangle: Rounded Corners 92">
              <a:extLst>
                <a:ext uri="{FF2B5EF4-FFF2-40B4-BE49-F238E27FC236}">
                  <a16:creationId xmlns:a16="http://schemas.microsoft.com/office/drawing/2014/main" id="{ADDBA2D1-0B67-1C05-CB04-453FCF0B9B10}"/>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1C1A55"/>
                </a:solidFill>
              </a:endParaRPr>
            </a:p>
          </p:txBody>
        </p:sp>
        <p:sp>
          <p:nvSpPr>
            <p:cNvPr id="94" name="Rectangle: Rounded Corners 93">
              <a:extLst>
                <a:ext uri="{FF2B5EF4-FFF2-40B4-BE49-F238E27FC236}">
                  <a16:creationId xmlns:a16="http://schemas.microsoft.com/office/drawing/2014/main" id="{73824728-B3DB-3172-BB11-93B6E84C8BAC}"/>
                </a:ext>
              </a:extLst>
            </p:cNvPr>
            <p:cNvSpPr/>
            <p:nvPr/>
          </p:nvSpPr>
          <p:spPr>
            <a:xfrm>
              <a:off x="7554238" y="5221960"/>
              <a:ext cx="1256880" cy="1256880"/>
            </a:xfrm>
            <a:prstGeom prst="roundRect">
              <a:avLst/>
            </a:prstGeom>
            <a:solidFill>
              <a:srgbClr val="1C1A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sp>
          <p:nvSpPr>
            <p:cNvPr id="95" name="Rectangle: Rounded Corners 94">
              <a:extLst>
                <a:ext uri="{FF2B5EF4-FFF2-40B4-BE49-F238E27FC236}">
                  <a16:creationId xmlns:a16="http://schemas.microsoft.com/office/drawing/2014/main" id="{56DDB41A-6F09-F7CC-9BBE-E968EF130737}"/>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sp>
          <p:nvSpPr>
            <p:cNvPr id="96" name="TextBox 95">
              <a:extLst>
                <a:ext uri="{FF2B5EF4-FFF2-40B4-BE49-F238E27FC236}">
                  <a16:creationId xmlns:a16="http://schemas.microsoft.com/office/drawing/2014/main" id="{324BB043-ACBE-AD2B-FD37-F73F1E2DECA6}"/>
                </a:ext>
              </a:extLst>
            </p:cNvPr>
            <p:cNvSpPr txBox="1"/>
            <p:nvPr/>
          </p:nvSpPr>
          <p:spPr>
            <a:xfrm>
              <a:off x="7725005" y="5443669"/>
              <a:ext cx="915346" cy="276999"/>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sz="2100" dirty="0">
                  <a:solidFill>
                    <a:srgbClr val="1C1A55"/>
                  </a:solidFill>
                </a:rPr>
                <a:t>STEP</a:t>
              </a:r>
            </a:p>
          </p:txBody>
        </p:sp>
        <p:sp>
          <p:nvSpPr>
            <p:cNvPr id="97" name="TextBox 96">
              <a:extLst>
                <a:ext uri="{FF2B5EF4-FFF2-40B4-BE49-F238E27FC236}">
                  <a16:creationId xmlns:a16="http://schemas.microsoft.com/office/drawing/2014/main" id="{08971422-811F-B8BE-DB09-F8FFEF7E514B}"/>
                </a:ext>
              </a:extLst>
            </p:cNvPr>
            <p:cNvSpPr txBox="1"/>
            <p:nvPr/>
          </p:nvSpPr>
          <p:spPr>
            <a:xfrm>
              <a:off x="7776278" y="5671484"/>
              <a:ext cx="812800" cy="615553"/>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sz="5400" dirty="0">
                  <a:solidFill>
                    <a:srgbClr val="1C1A55"/>
                  </a:solidFill>
                </a:rPr>
                <a:t>03</a:t>
              </a:r>
            </a:p>
          </p:txBody>
        </p:sp>
      </p:grpSp>
      <p:grpSp>
        <p:nvGrpSpPr>
          <p:cNvPr id="98" name="Group 97">
            <a:extLst>
              <a:ext uri="{FF2B5EF4-FFF2-40B4-BE49-F238E27FC236}">
                <a16:creationId xmlns:a16="http://schemas.microsoft.com/office/drawing/2014/main" id="{9EEC728F-A98F-B346-A3F6-427B5A1E2A30}"/>
              </a:ext>
            </a:extLst>
          </p:cNvPr>
          <p:cNvGrpSpPr/>
          <p:nvPr/>
        </p:nvGrpSpPr>
        <p:grpSpPr>
          <a:xfrm>
            <a:off x="3278684" y="3023801"/>
            <a:ext cx="5770848" cy="1885320"/>
            <a:chOff x="4963887" y="5221960"/>
            <a:chExt cx="3847232" cy="1256880"/>
          </a:xfrm>
        </p:grpSpPr>
        <p:sp>
          <p:nvSpPr>
            <p:cNvPr id="99" name="Rectangle: Rounded Corners 98">
              <a:extLst>
                <a:ext uri="{FF2B5EF4-FFF2-40B4-BE49-F238E27FC236}">
                  <a16:creationId xmlns:a16="http://schemas.microsoft.com/office/drawing/2014/main" id="{BAC76DF7-ADE6-2D57-2B39-BE74F1EDAB8B}"/>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sp>
          <p:nvSpPr>
            <p:cNvPr id="100" name="Rectangle: Rounded Corners 99">
              <a:extLst>
                <a:ext uri="{FF2B5EF4-FFF2-40B4-BE49-F238E27FC236}">
                  <a16:creationId xmlns:a16="http://schemas.microsoft.com/office/drawing/2014/main" id="{712F94E0-884B-C433-D709-F67B8596752E}"/>
                </a:ext>
              </a:extLst>
            </p:cNvPr>
            <p:cNvSpPr/>
            <p:nvPr/>
          </p:nvSpPr>
          <p:spPr>
            <a:xfrm>
              <a:off x="7554238" y="5221960"/>
              <a:ext cx="1256880" cy="1256880"/>
            </a:xfrm>
            <a:prstGeom prst="roundRect">
              <a:avLst/>
            </a:prstGeom>
            <a:solidFill>
              <a:srgbClr val="1C1A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sp>
          <p:nvSpPr>
            <p:cNvPr id="101" name="Rectangle: Rounded Corners 100">
              <a:extLst>
                <a:ext uri="{FF2B5EF4-FFF2-40B4-BE49-F238E27FC236}">
                  <a16:creationId xmlns:a16="http://schemas.microsoft.com/office/drawing/2014/main" id="{EFDB844E-DA5B-6AC2-32AC-B3F5CD3150F3}"/>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1C1A55"/>
                </a:solidFill>
              </a:endParaRPr>
            </a:p>
          </p:txBody>
        </p:sp>
        <p:sp>
          <p:nvSpPr>
            <p:cNvPr id="102" name="TextBox 101">
              <a:extLst>
                <a:ext uri="{FF2B5EF4-FFF2-40B4-BE49-F238E27FC236}">
                  <a16:creationId xmlns:a16="http://schemas.microsoft.com/office/drawing/2014/main" id="{3635ACC7-EEA8-354E-B3BB-6AC47F4597BE}"/>
                </a:ext>
              </a:extLst>
            </p:cNvPr>
            <p:cNvSpPr txBox="1"/>
            <p:nvPr/>
          </p:nvSpPr>
          <p:spPr>
            <a:xfrm>
              <a:off x="7725005" y="5443669"/>
              <a:ext cx="915346" cy="276999"/>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sz="2100" dirty="0">
                  <a:solidFill>
                    <a:srgbClr val="1C1A55"/>
                  </a:solidFill>
                </a:rPr>
                <a:t>STEP</a:t>
              </a:r>
            </a:p>
          </p:txBody>
        </p:sp>
        <p:sp>
          <p:nvSpPr>
            <p:cNvPr id="103" name="TextBox 102">
              <a:extLst>
                <a:ext uri="{FF2B5EF4-FFF2-40B4-BE49-F238E27FC236}">
                  <a16:creationId xmlns:a16="http://schemas.microsoft.com/office/drawing/2014/main" id="{191E71A8-5227-3001-001F-D02B5F2A6665}"/>
                </a:ext>
              </a:extLst>
            </p:cNvPr>
            <p:cNvSpPr txBox="1"/>
            <p:nvPr/>
          </p:nvSpPr>
          <p:spPr>
            <a:xfrm>
              <a:off x="7776278" y="5671484"/>
              <a:ext cx="812800" cy="615553"/>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sz="5400" dirty="0">
                  <a:solidFill>
                    <a:srgbClr val="1C1A55"/>
                  </a:solidFill>
                </a:rPr>
                <a:t>05</a:t>
              </a:r>
            </a:p>
          </p:txBody>
        </p:sp>
      </p:grpSp>
      <p:grpSp>
        <p:nvGrpSpPr>
          <p:cNvPr id="104" name="Group 103">
            <a:extLst>
              <a:ext uri="{FF2B5EF4-FFF2-40B4-BE49-F238E27FC236}">
                <a16:creationId xmlns:a16="http://schemas.microsoft.com/office/drawing/2014/main" id="{368FC104-1901-7B74-4550-81656510931F}"/>
              </a:ext>
            </a:extLst>
          </p:cNvPr>
          <p:cNvGrpSpPr/>
          <p:nvPr/>
        </p:nvGrpSpPr>
        <p:grpSpPr>
          <a:xfrm>
            <a:off x="3312368" y="530465"/>
            <a:ext cx="5770848" cy="1885320"/>
            <a:chOff x="4963887" y="5221960"/>
            <a:chExt cx="3847232" cy="1256880"/>
          </a:xfrm>
        </p:grpSpPr>
        <p:sp>
          <p:nvSpPr>
            <p:cNvPr id="105" name="Rectangle: Rounded Corners 104">
              <a:extLst>
                <a:ext uri="{FF2B5EF4-FFF2-40B4-BE49-F238E27FC236}">
                  <a16:creationId xmlns:a16="http://schemas.microsoft.com/office/drawing/2014/main" id="{BFD5DA4A-059C-A19E-BC17-E5FEC88C7B77}"/>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6" name="Rectangle: Rounded Corners 105">
              <a:extLst>
                <a:ext uri="{FF2B5EF4-FFF2-40B4-BE49-F238E27FC236}">
                  <a16:creationId xmlns:a16="http://schemas.microsoft.com/office/drawing/2014/main" id="{7F5385F2-9BCC-76D4-7DDD-C255D0E3E711}"/>
                </a:ext>
              </a:extLst>
            </p:cNvPr>
            <p:cNvSpPr/>
            <p:nvPr/>
          </p:nvSpPr>
          <p:spPr>
            <a:xfrm>
              <a:off x="7554238" y="5221960"/>
              <a:ext cx="1256880" cy="1256880"/>
            </a:xfrm>
            <a:prstGeom prst="roundRect">
              <a:avLst/>
            </a:prstGeom>
            <a:solidFill>
              <a:srgbClr val="1C1A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07" name="Rectangle: Rounded Corners 106">
              <a:extLst>
                <a:ext uri="{FF2B5EF4-FFF2-40B4-BE49-F238E27FC236}">
                  <a16:creationId xmlns:a16="http://schemas.microsoft.com/office/drawing/2014/main" id="{E98E53C2-D30A-2551-D3D8-280AB844C740}"/>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8" name="TextBox 107">
              <a:extLst>
                <a:ext uri="{FF2B5EF4-FFF2-40B4-BE49-F238E27FC236}">
                  <a16:creationId xmlns:a16="http://schemas.microsoft.com/office/drawing/2014/main" id="{6A42588D-AB0D-A41B-CFDA-400DFD7CB82C}"/>
                </a:ext>
              </a:extLst>
            </p:cNvPr>
            <p:cNvSpPr txBox="1"/>
            <p:nvPr/>
          </p:nvSpPr>
          <p:spPr>
            <a:xfrm>
              <a:off x="7725005" y="5443669"/>
              <a:ext cx="915346" cy="276999"/>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sz="2100" dirty="0"/>
                <a:t>STEP</a:t>
              </a:r>
            </a:p>
          </p:txBody>
        </p:sp>
        <p:sp>
          <p:nvSpPr>
            <p:cNvPr id="109" name="TextBox 108">
              <a:extLst>
                <a:ext uri="{FF2B5EF4-FFF2-40B4-BE49-F238E27FC236}">
                  <a16:creationId xmlns:a16="http://schemas.microsoft.com/office/drawing/2014/main" id="{D6EF0679-3A42-393A-9571-A18D6BF72F71}"/>
                </a:ext>
              </a:extLst>
            </p:cNvPr>
            <p:cNvSpPr txBox="1"/>
            <p:nvPr/>
          </p:nvSpPr>
          <p:spPr>
            <a:xfrm>
              <a:off x="7776278" y="5671484"/>
              <a:ext cx="812800" cy="615553"/>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sz="5400" dirty="0"/>
                <a:t>07</a:t>
              </a:r>
            </a:p>
          </p:txBody>
        </p:sp>
      </p:grpSp>
      <p:sp>
        <p:nvSpPr>
          <p:cNvPr id="110" name="Rectangle: Rounded Corners 109">
            <a:extLst>
              <a:ext uri="{FF2B5EF4-FFF2-40B4-BE49-F238E27FC236}">
                <a16:creationId xmlns:a16="http://schemas.microsoft.com/office/drawing/2014/main" id="{97F4347D-7E0E-3D46-52EC-6587FA4F810A}"/>
              </a:ext>
            </a:extLst>
          </p:cNvPr>
          <p:cNvSpPr/>
          <p:nvPr/>
        </p:nvSpPr>
        <p:spPr>
          <a:xfrm>
            <a:off x="10449999" y="6783956"/>
            <a:ext cx="5770848" cy="188532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1C1A55"/>
              </a:solidFill>
            </a:endParaRPr>
          </a:p>
        </p:txBody>
      </p:sp>
      <p:sp>
        <p:nvSpPr>
          <p:cNvPr id="111" name="Rectangle: Rounded Corners 110">
            <a:extLst>
              <a:ext uri="{FF2B5EF4-FFF2-40B4-BE49-F238E27FC236}">
                <a16:creationId xmlns:a16="http://schemas.microsoft.com/office/drawing/2014/main" id="{87FBC18E-BABD-F82D-D2C8-3BC9533C7915}"/>
              </a:ext>
            </a:extLst>
          </p:cNvPr>
          <p:cNvSpPr/>
          <p:nvPr/>
        </p:nvSpPr>
        <p:spPr>
          <a:xfrm>
            <a:off x="10503753" y="6783956"/>
            <a:ext cx="1885320" cy="1885320"/>
          </a:xfrm>
          <a:prstGeom prst="roundRect">
            <a:avLst/>
          </a:prstGeom>
          <a:solidFill>
            <a:srgbClr val="1C1A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sp>
        <p:nvSpPr>
          <p:cNvPr id="112" name="Rectangle: Rounded Corners 111">
            <a:extLst>
              <a:ext uri="{FF2B5EF4-FFF2-40B4-BE49-F238E27FC236}">
                <a16:creationId xmlns:a16="http://schemas.microsoft.com/office/drawing/2014/main" id="{FA7B4E1B-B658-FF75-9F7F-45E89087D907}"/>
              </a:ext>
            </a:extLst>
          </p:cNvPr>
          <p:cNvSpPr/>
          <p:nvPr/>
        </p:nvSpPr>
        <p:spPr>
          <a:xfrm>
            <a:off x="10745291" y="7025494"/>
            <a:ext cx="1402245" cy="1402245"/>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1C1A55"/>
              </a:solidFill>
            </a:endParaRPr>
          </a:p>
        </p:txBody>
      </p:sp>
      <p:sp>
        <p:nvSpPr>
          <p:cNvPr id="113" name="TextBox 112">
            <a:extLst>
              <a:ext uri="{FF2B5EF4-FFF2-40B4-BE49-F238E27FC236}">
                <a16:creationId xmlns:a16="http://schemas.microsoft.com/office/drawing/2014/main" id="{C99F5224-7294-874F-4952-F6EA8E5A5AE4}"/>
              </a:ext>
            </a:extLst>
          </p:cNvPr>
          <p:cNvSpPr txBox="1"/>
          <p:nvPr/>
        </p:nvSpPr>
        <p:spPr>
          <a:xfrm>
            <a:off x="10759904" y="7116520"/>
            <a:ext cx="1373019" cy="415498"/>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sz="2100" dirty="0">
                <a:solidFill>
                  <a:srgbClr val="1C1A55"/>
                </a:solidFill>
              </a:rPr>
              <a:t>STEP</a:t>
            </a:r>
          </a:p>
        </p:txBody>
      </p:sp>
      <p:sp>
        <p:nvSpPr>
          <p:cNvPr id="114" name="TextBox 113">
            <a:extLst>
              <a:ext uri="{FF2B5EF4-FFF2-40B4-BE49-F238E27FC236}">
                <a16:creationId xmlns:a16="http://schemas.microsoft.com/office/drawing/2014/main" id="{8C9B9341-9B0B-C381-1F06-2A7F2591BD25}"/>
              </a:ext>
            </a:extLst>
          </p:cNvPr>
          <p:cNvSpPr txBox="1"/>
          <p:nvPr/>
        </p:nvSpPr>
        <p:spPr>
          <a:xfrm>
            <a:off x="10836813" y="7458242"/>
            <a:ext cx="1219200" cy="923330"/>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sz="5400" dirty="0">
                <a:solidFill>
                  <a:srgbClr val="1C1A55"/>
                </a:solidFill>
              </a:rPr>
              <a:t>02</a:t>
            </a:r>
          </a:p>
        </p:txBody>
      </p:sp>
      <p:sp>
        <p:nvSpPr>
          <p:cNvPr id="115" name="TextBox 114">
            <a:extLst>
              <a:ext uri="{FF2B5EF4-FFF2-40B4-BE49-F238E27FC236}">
                <a16:creationId xmlns:a16="http://schemas.microsoft.com/office/drawing/2014/main" id="{C778F1C5-BEC7-DE7B-F06F-AFDA6501AC51}"/>
              </a:ext>
            </a:extLst>
          </p:cNvPr>
          <p:cNvSpPr txBox="1"/>
          <p:nvPr/>
        </p:nvSpPr>
        <p:spPr>
          <a:xfrm>
            <a:off x="13023442" y="6750163"/>
            <a:ext cx="2628230" cy="87716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2550" dirty="0">
                <a:solidFill>
                  <a:srgbClr val="1C1A55"/>
                </a:solidFill>
              </a:rPr>
              <a:t>Exploratory Data Analysis</a:t>
            </a:r>
          </a:p>
        </p:txBody>
      </p:sp>
      <p:sp>
        <p:nvSpPr>
          <p:cNvPr id="116" name="TextBox 115">
            <a:extLst>
              <a:ext uri="{FF2B5EF4-FFF2-40B4-BE49-F238E27FC236}">
                <a16:creationId xmlns:a16="http://schemas.microsoft.com/office/drawing/2014/main" id="{906A555A-CB04-19E6-E8CD-4D2306288473}"/>
              </a:ext>
            </a:extLst>
          </p:cNvPr>
          <p:cNvSpPr txBox="1"/>
          <p:nvPr/>
        </p:nvSpPr>
        <p:spPr>
          <a:xfrm>
            <a:off x="3497029" y="5624158"/>
            <a:ext cx="3417047" cy="484748"/>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2550" dirty="0">
                <a:solidFill>
                  <a:srgbClr val="1C1A55"/>
                </a:solidFill>
              </a:rPr>
              <a:t>PREPROCESSING</a:t>
            </a:r>
          </a:p>
        </p:txBody>
      </p:sp>
      <p:grpSp>
        <p:nvGrpSpPr>
          <p:cNvPr id="117" name="Group 116">
            <a:extLst>
              <a:ext uri="{FF2B5EF4-FFF2-40B4-BE49-F238E27FC236}">
                <a16:creationId xmlns:a16="http://schemas.microsoft.com/office/drawing/2014/main" id="{976A6A59-6306-A864-A1E1-4D8074B24123}"/>
              </a:ext>
            </a:extLst>
          </p:cNvPr>
          <p:cNvGrpSpPr/>
          <p:nvPr/>
        </p:nvGrpSpPr>
        <p:grpSpPr>
          <a:xfrm>
            <a:off x="10503753" y="4092350"/>
            <a:ext cx="5770848" cy="1885320"/>
            <a:chOff x="6204712" y="4509220"/>
            <a:chExt cx="3847232" cy="1256880"/>
          </a:xfrm>
        </p:grpSpPr>
        <p:sp>
          <p:nvSpPr>
            <p:cNvPr id="118" name="Rectangle: Rounded Corners 117">
              <a:extLst>
                <a:ext uri="{FF2B5EF4-FFF2-40B4-BE49-F238E27FC236}">
                  <a16:creationId xmlns:a16="http://schemas.microsoft.com/office/drawing/2014/main" id="{89F159BF-4BA9-8B20-B125-70A3DF6C8F00}"/>
                </a:ext>
              </a:extLst>
            </p:cNvPr>
            <p:cNvSpPr/>
            <p:nvPr/>
          </p:nvSpPr>
          <p:spPr>
            <a:xfrm>
              <a:off x="6204712" y="450922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1C1A55"/>
                </a:solidFill>
              </a:endParaRPr>
            </a:p>
          </p:txBody>
        </p:sp>
        <p:sp>
          <p:nvSpPr>
            <p:cNvPr id="119" name="Rectangle: Rounded Corners 118">
              <a:extLst>
                <a:ext uri="{FF2B5EF4-FFF2-40B4-BE49-F238E27FC236}">
                  <a16:creationId xmlns:a16="http://schemas.microsoft.com/office/drawing/2014/main" id="{345BC770-8098-91A8-B92A-D2A2F16F3A8B}"/>
                </a:ext>
              </a:extLst>
            </p:cNvPr>
            <p:cNvSpPr/>
            <p:nvPr/>
          </p:nvSpPr>
          <p:spPr>
            <a:xfrm>
              <a:off x="6240548" y="4509220"/>
              <a:ext cx="1256880" cy="1256880"/>
            </a:xfrm>
            <a:prstGeom prst="roundRect">
              <a:avLst/>
            </a:prstGeom>
            <a:solidFill>
              <a:srgbClr val="1C1A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sp>
          <p:nvSpPr>
            <p:cNvPr id="120" name="Rectangle: Rounded Corners 119">
              <a:extLst>
                <a:ext uri="{FF2B5EF4-FFF2-40B4-BE49-F238E27FC236}">
                  <a16:creationId xmlns:a16="http://schemas.microsoft.com/office/drawing/2014/main" id="{4E1E529C-D770-6FA2-6740-CA17319CC846}"/>
                </a:ext>
              </a:extLst>
            </p:cNvPr>
            <p:cNvSpPr/>
            <p:nvPr/>
          </p:nvSpPr>
          <p:spPr>
            <a:xfrm>
              <a:off x="6401573" y="467024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1C1A55"/>
                </a:solidFill>
              </a:endParaRPr>
            </a:p>
          </p:txBody>
        </p:sp>
        <p:sp>
          <p:nvSpPr>
            <p:cNvPr id="121" name="TextBox 120">
              <a:extLst>
                <a:ext uri="{FF2B5EF4-FFF2-40B4-BE49-F238E27FC236}">
                  <a16:creationId xmlns:a16="http://schemas.microsoft.com/office/drawing/2014/main" id="{6E4AEB9C-B618-A836-CC52-E33E86B3542A}"/>
                </a:ext>
              </a:extLst>
            </p:cNvPr>
            <p:cNvSpPr txBox="1"/>
            <p:nvPr/>
          </p:nvSpPr>
          <p:spPr>
            <a:xfrm>
              <a:off x="6411315" y="4730929"/>
              <a:ext cx="915346" cy="276999"/>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sz="2100" dirty="0">
                  <a:solidFill>
                    <a:srgbClr val="1C1A55"/>
                  </a:solidFill>
                </a:rPr>
                <a:t>STEP</a:t>
              </a:r>
            </a:p>
          </p:txBody>
        </p:sp>
        <p:sp>
          <p:nvSpPr>
            <p:cNvPr id="122" name="TextBox 121">
              <a:extLst>
                <a:ext uri="{FF2B5EF4-FFF2-40B4-BE49-F238E27FC236}">
                  <a16:creationId xmlns:a16="http://schemas.microsoft.com/office/drawing/2014/main" id="{F4284211-5DD3-5F25-A55D-3AD681F24B2D}"/>
                </a:ext>
              </a:extLst>
            </p:cNvPr>
            <p:cNvSpPr txBox="1"/>
            <p:nvPr/>
          </p:nvSpPr>
          <p:spPr>
            <a:xfrm>
              <a:off x="6462588" y="4958744"/>
              <a:ext cx="812800" cy="615553"/>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sz="5400" dirty="0">
                  <a:solidFill>
                    <a:srgbClr val="1C1A55"/>
                  </a:solidFill>
                </a:rPr>
                <a:t>04</a:t>
              </a:r>
            </a:p>
          </p:txBody>
        </p:sp>
      </p:grpSp>
      <p:grpSp>
        <p:nvGrpSpPr>
          <p:cNvPr id="123" name="Group 122">
            <a:extLst>
              <a:ext uri="{FF2B5EF4-FFF2-40B4-BE49-F238E27FC236}">
                <a16:creationId xmlns:a16="http://schemas.microsoft.com/office/drawing/2014/main" id="{1EA180CC-31D9-7383-C7A3-5F782061FC75}"/>
              </a:ext>
            </a:extLst>
          </p:cNvPr>
          <p:cNvGrpSpPr/>
          <p:nvPr/>
        </p:nvGrpSpPr>
        <p:grpSpPr>
          <a:xfrm>
            <a:off x="10503753" y="1400744"/>
            <a:ext cx="5770848" cy="1885320"/>
            <a:chOff x="6204712" y="4509220"/>
            <a:chExt cx="3847232" cy="1256880"/>
          </a:xfrm>
        </p:grpSpPr>
        <p:sp>
          <p:nvSpPr>
            <p:cNvPr id="124" name="Rectangle: Rounded Corners 123">
              <a:extLst>
                <a:ext uri="{FF2B5EF4-FFF2-40B4-BE49-F238E27FC236}">
                  <a16:creationId xmlns:a16="http://schemas.microsoft.com/office/drawing/2014/main" id="{3D1CFD03-D198-EC56-AD91-E8A46F09F420}"/>
                </a:ext>
              </a:extLst>
            </p:cNvPr>
            <p:cNvSpPr/>
            <p:nvPr/>
          </p:nvSpPr>
          <p:spPr>
            <a:xfrm>
              <a:off x="6204712" y="450922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1C1A55"/>
                </a:solidFill>
              </a:endParaRPr>
            </a:p>
          </p:txBody>
        </p:sp>
        <p:sp>
          <p:nvSpPr>
            <p:cNvPr id="125" name="Rectangle: Rounded Corners 124">
              <a:extLst>
                <a:ext uri="{FF2B5EF4-FFF2-40B4-BE49-F238E27FC236}">
                  <a16:creationId xmlns:a16="http://schemas.microsoft.com/office/drawing/2014/main" id="{0EE6D6CC-CD69-60F7-CEEF-B5F86D16947F}"/>
                </a:ext>
              </a:extLst>
            </p:cNvPr>
            <p:cNvSpPr/>
            <p:nvPr/>
          </p:nvSpPr>
          <p:spPr>
            <a:xfrm>
              <a:off x="6240548" y="4509220"/>
              <a:ext cx="1256880" cy="1256880"/>
            </a:xfrm>
            <a:prstGeom prst="roundRect">
              <a:avLst/>
            </a:prstGeom>
            <a:solidFill>
              <a:srgbClr val="1C1A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1C1A55"/>
                </a:solidFill>
              </a:endParaRPr>
            </a:p>
          </p:txBody>
        </p:sp>
        <p:sp>
          <p:nvSpPr>
            <p:cNvPr id="126" name="Rectangle: Rounded Corners 125">
              <a:extLst>
                <a:ext uri="{FF2B5EF4-FFF2-40B4-BE49-F238E27FC236}">
                  <a16:creationId xmlns:a16="http://schemas.microsoft.com/office/drawing/2014/main" id="{56C8BEF3-567A-1C9B-D1B7-8F9AEF603489}"/>
                </a:ext>
              </a:extLst>
            </p:cNvPr>
            <p:cNvSpPr/>
            <p:nvPr/>
          </p:nvSpPr>
          <p:spPr>
            <a:xfrm>
              <a:off x="6401573" y="467024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rgbClr val="1C1A55"/>
                </a:solidFill>
              </a:endParaRPr>
            </a:p>
          </p:txBody>
        </p:sp>
        <p:sp>
          <p:nvSpPr>
            <p:cNvPr id="127" name="TextBox 126">
              <a:extLst>
                <a:ext uri="{FF2B5EF4-FFF2-40B4-BE49-F238E27FC236}">
                  <a16:creationId xmlns:a16="http://schemas.microsoft.com/office/drawing/2014/main" id="{EE544FA2-50D8-3912-2D79-6D1E598F8FD0}"/>
                </a:ext>
              </a:extLst>
            </p:cNvPr>
            <p:cNvSpPr txBox="1"/>
            <p:nvPr/>
          </p:nvSpPr>
          <p:spPr>
            <a:xfrm>
              <a:off x="6411315" y="4730929"/>
              <a:ext cx="915346" cy="276999"/>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sz="2100" dirty="0">
                  <a:solidFill>
                    <a:srgbClr val="1C1A55"/>
                  </a:solidFill>
                </a:rPr>
                <a:t>STEP</a:t>
              </a:r>
            </a:p>
          </p:txBody>
        </p:sp>
        <p:sp>
          <p:nvSpPr>
            <p:cNvPr id="128" name="TextBox 127">
              <a:extLst>
                <a:ext uri="{FF2B5EF4-FFF2-40B4-BE49-F238E27FC236}">
                  <a16:creationId xmlns:a16="http://schemas.microsoft.com/office/drawing/2014/main" id="{D06980C1-5C61-A12E-2530-696BC7396C3B}"/>
                </a:ext>
              </a:extLst>
            </p:cNvPr>
            <p:cNvSpPr txBox="1"/>
            <p:nvPr/>
          </p:nvSpPr>
          <p:spPr>
            <a:xfrm>
              <a:off x="6462588" y="4958744"/>
              <a:ext cx="812800" cy="615553"/>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sz="5400" dirty="0">
                  <a:solidFill>
                    <a:srgbClr val="1C1A55"/>
                  </a:solidFill>
                </a:rPr>
                <a:t>06</a:t>
              </a:r>
            </a:p>
          </p:txBody>
        </p:sp>
      </p:grpSp>
      <p:sp>
        <p:nvSpPr>
          <p:cNvPr id="129" name="TextBox 128">
            <a:extLst>
              <a:ext uri="{FF2B5EF4-FFF2-40B4-BE49-F238E27FC236}">
                <a16:creationId xmlns:a16="http://schemas.microsoft.com/office/drawing/2014/main" id="{E7C8B8FC-F444-661B-6891-74DCC282FA97}"/>
              </a:ext>
            </a:extLst>
          </p:cNvPr>
          <p:cNvSpPr txBox="1"/>
          <p:nvPr/>
        </p:nvSpPr>
        <p:spPr>
          <a:xfrm rot="16200000">
            <a:off x="-3809139" y="4238986"/>
            <a:ext cx="10287006" cy="175432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10800" b="1" dirty="0">
                <a:solidFill>
                  <a:srgbClr val="1C1A55"/>
                </a:solidFill>
                <a:effectLst>
                  <a:outerShdw blurRad="50800" dist="38100" algn="l" rotWithShape="0">
                    <a:prstClr val="black">
                      <a:alpha val="40000"/>
                    </a:prstClr>
                  </a:outerShdw>
                </a:effectLst>
                <a:latin typeface="Goudy Old Style" panose="02020502050305020303" pitchFamily="18" charset="0"/>
                <a:ea typeface="+mj-ea"/>
                <a:cs typeface="+mj-cs"/>
              </a:rPr>
              <a:t>WORK FLOW</a:t>
            </a:r>
          </a:p>
        </p:txBody>
      </p:sp>
      <p:sp>
        <p:nvSpPr>
          <p:cNvPr id="130" name="TextBox 129">
            <a:extLst>
              <a:ext uri="{FF2B5EF4-FFF2-40B4-BE49-F238E27FC236}">
                <a16:creationId xmlns:a16="http://schemas.microsoft.com/office/drawing/2014/main" id="{C5F965ED-4EEF-DD08-7209-B23BEB101DDC}"/>
              </a:ext>
            </a:extLst>
          </p:cNvPr>
          <p:cNvSpPr txBox="1"/>
          <p:nvPr/>
        </p:nvSpPr>
        <p:spPr>
          <a:xfrm rot="16200000">
            <a:off x="-3804204" y="4266337"/>
            <a:ext cx="10287003" cy="175432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10800" b="1" dirty="0">
                <a:solidFill>
                  <a:srgbClr val="1C1A55"/>
                </a:solidFill>
                <a:effectLst>
                  <a:outerShdw blurRad="50800" dist="38100" algn="l" rotWithShape="0">
                    <a:prstClr val="black">
                      <a:alpha val="40000"/>
                    </a:prstClr>
                  </a:outerShdw>
                </a:effectLst>
                <a:latin typeface="Goudy Old Style" panose="02020502050305020303" pitchFamily="18" charset="0"/>
                <a:ea typeface="+mj-ea"/>
                <a:cs typeface="+mj-cs"/>
              </a:rPr>
              <a:t>WORK </a:t>
            </a:r>
            <a:r>
              <a:rPr lang="en-IN" sz="10800" b="1" dirty="0">
                <a:ln>
                  <a:solidFill>
                    <a:sysClr val="windowText" lastClr="000000"/>
                  </a:solidFill>
                </a:ln>
                <a:solidFill>
                  <a:sysClr val="windowText" lastClr="000000"/>
                </a:solidFill>
                <a:effectLst>
                  <a:outerShdw blurRad="50800" dist="38100" algn="l" rotWithShape="0">
                    <a:prstClr val="black">
                      <a:alpha val="40000"/>
                    </a:prstClr>
                  </a:outerShdw>
                </a:effectLst>
                <a:latin typeface="Goudy Old Style" panose="02020502050305020303" pitchFamily="18" charset="0"/>
                <a:ea typeface="+mj-ea"/>
                <a:cs typeface="+mj-cs"/>
              </a:rPr>
              <a:t>FLOW</a:t>
            </a:r>
          </a:p>
        </p:txBody>
      </p:sp>
      <p:sp>
        <p:nvSpPr>
          <p:cNvPr id="131" name="TextBox 130">
            <a:extLst>
              <a:ext uri="{FF2B5EF4-FFF2-40B4-BE49-F238E27FC236}">
                <a16:creationId xmlns:a16="http://schemas.microsoft.com/office/drawing/2014/main" id="{748AC4A6-DAC4-1F36-4693-77D0E60014A9}"/>
              </a:ext>
            </a:extLst>
          </p:cNvPr>
          <p:cNvSpPr txBox="1"/>
          <p:nvPr/>
        </p:nvSpPr>
        <p:spPr>
          <a:xfrm>
            <a:off x="3280686" y="8632059"/>
            <a:ext cx="3861459" cy="923330"/>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dirty="0">
                <a:solidFill>
                  <a:srgbClr val="1C1A55"/>
                </a:solidFill>
                <a:latin typeface="Century Gothic" panose="020B0502020202020204" pitchFamily="34" charset="0"/>
              </a:rPr>
              <a:t>Gathering and organizing data to train machine learning models.</a:t>
            </a:r>
            <a:endParaRPr lang="en-IN" dirty="0">
              <a:solidFill>
                <a:srgbClr val="1C1A55"/>
              </a:solidFill>
              <a:latin typeface="Century Gothic" panose="020B0502020202020204" pitchFamily="34" charset="0"/>
            </a:endParaRPr>
          </a:p>
        </p:txBody>
      </p:sp>
      <p:sp>
        <p:nvSpPr>
          <p:cNvPr id="132" name="TextBox 131">
            <a:extLst>
              <a:ext uri="{FF2B5EF4-FFF2-40B4-BE49-F238E27FC236}">
                <a16:creationId xmlns:a16="http://schemas.microsoft.com/office/drawing/2014/main" id="{FD907DCD-D307-D8AA-C747-C600703FCC37}"/>
              </a:ext>
            </a:extLst>
          </p:cNvPr>
          <p:cNvSpPr txBox="1"/>
          <p:nvPr/>
        </p:nvSpPr>
        <p:spPr>
          <a:xfrm>
            <a:off x="12400580" y="7649635"/>
            <a:ext cx="3858723" cy="923330"/>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dirty="0">
                <a:solidFill>
                  <a:srgbClr val="1C1A55"/>
                </a:solidFill>
                <a:latin typeface="Century Gothic" panose="020B0502020202020204" pitchFamily="34" charset="0"/>
              </a:rPr>
              <a:t>Analyzing and visualizing data patterns to understand its characteristics</a:t>
            </a:r>
            <a:endParaRPr lang="en-IN" dirty="0">
              <a:solidFill>
                <a:srgbClr val="1C1A55"/>
              </a:solidFill>
              <a:latin typeface="Century Gothic" panose="020B0502020202020204" pitchFamily="34" charset="0"/>
            </a:endParaRPr>
          </a:p>
        </p:txBody>
      </p:sp>
      <p:sp>
        <p:nvSpPr>
          <p:cNvPr id="133" name="TextBox 132">
            <a:extLst>
              <a:ext uri="{FF2B5EF4-FFF2-40B4-BE49-F238E27FC236}">
                <a16:creationId xmlns:a16="http://schemas.microsoft.com/office/drawing/2014/main" id="{53D2CF6B-DA64-6052-B490-A61A7B61D87B}"/>
              </a:ext>
            </a:extLst>
          </p:cNvPr>
          <p:cNvSpPr txBox="1"/>
          <p:nvPr/>
        </p:nvSpPr>
        <p:spPr>
          <a:xfrm>
            <a:off x="3328610" y="6123151"/>
            <a:ext cx="3813536" cy="923330"/>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dirty="0">
                <a:solidFill>
                  <a:srgbClr val="1C1A55"/>
                </a:solidFill>
                <a:latin typeface="Century Gothic" panose="020B0502020202020204" pitchFamily="34" charset="0"/>
              </a:rPr>
              <a:t>Preparing and cleaning data to enhance its quality and suitability</a:t>
            </a:r>
            <a:endParaRPr lang="en-IN" dirty="0">
              <a:solidFill>
                <a:srgbClr val="1C1A55"/>
              </a:solidFill>
              <a:latin typeface="Century Gothic" panose="020B0502020202020204" pitchFamily="34" charset="0"/>
            </a:endParaRPr>
          </a:p>
        </p:txBody>
      </p:sp>
      <p:sp>
        <p:nvSpPr>
          <p:cNvPr id="134" name="TextBox 133">
            <a:extLst>
              <a:ext uri="{FF2B5EF4-FFF2-40B4-BE49-F238E27FC236}">
                <a16:creationId xmlns:a16="http://schemas.microsoft.com/office/drawing/2014/main" id="{A4E2B7EB-3322-6939-4F16-0187AECE9596}"/>
              </a:ext>
            </a:extLst>
          </p:cNvPr>
          <p:cNvSpPr txBox="1"/>
          <p:nvPr/>
        </p:nvSpPr>
        <p:spPr>
          <a:xfrm>
            <a:off x="12507392" y="4069420"/>
            <a:ext cx="3709928" cy="87716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2550" dirty="0">
                <a:solidFill>
                  <a:srgbClr val="1C1A55"/>
                </a:solidFill>
              </a:rPr>
              <a:t>Split Train  And Test Data</a:t>
            </a:r>
          </a:p>
        </p:txBody>
      </p:sp>
      <p:sp>
        <p:nvSpPr>
          <p:cNvPr id="135" name="TextBox 134">
            <a:extLst>
              <a:ext uri="{FF2B5EF4-FFF2-40B4-BE49-F238E27FC236}">
                <a16:creationId xmlns:a16="http://schemas.microsoft.com/office/drawing/2014/main" id="{1F873878-DF2F-1D41-749B-2A690E71746F}"/>
              </a:ext>
            </a:extLst>
          </p:cNvPr>
          <p:cNvSpPr txBox="1"/>
          <p:nvPr/>
        </p:nvSpPr>
        <p:spPr>
          <a:xfrm>
            <a:off x="12442828" y="4968810"/>
            <a:ext cx="3813536"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dirty="0">
                <a:solidFill>
                  <a:srgbClr val="1C1A55"/>
                </a:solidFill>
                <a:latin typeface="Century Gothic" panose="020B0502020202020204" pitchFamily="34" charset="0"/>
              </a:rPr>
              <a:t>Dividing the dataset into training and testing sets to evaluate</a:t>
            </a:r>
            <a:endParaRPr lang="en-IN" dirty="0">
              <a:solidFill>
                <a:srgbClr val="1C1A55"/>
              </a:solidFill>
              <a:latin typeface="Century Gothic" panose="020B0502020202020204" pitchFamily="34" charset="0"/>
            </a:endParaRPr>
          </a:p>
        </p:txBody>
      </p:sp>
      <p:sp>
        <p:nvSpPr>
          <p:cNvPr id="136" name="TextBox 135">
            <a:extLst>
              <a:ext uri="{FF2B5EF4-FFF2-40B4-BE49-F238E27FC236}">
                <a16:creationId xmlns:a16="http://schemas.microsoft.com/office/drawing/2014/main" id="{90836DFA-58CE-8C24-5CC7-F2766E26BC7E}"/>
              </a:ext>
            </a:extLst>
          </p:cNvPr>
          <p:cNvSpPr txBox="1"/>
          <p:nvPr/>
        </p:nvSpPr>
        <p:spPr>
          <a:xfrm>
            <a:off x="3312368" y="2977922"/>
            <a:ext cx="3863463" cy="87716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2550" dirty="0">
                <a:solidFill>
                  <a:srgbClr val="1C1A55"/>
                </a:solidFill>
              </a:rPr>
              <a:t>Model Selection and </a:t>
            </a:r>
          </a:p>
          <a:p>
            <a:r>
              <a:rPr lang="en-US" sz="2550" dirty="0">
                <a:solidFill>
                  <a:srgbClr val="1C1A55"/>
                </a:solidFill>
              </a:rPr>
              <a:t>Model Training</a:t>
            </a:r>
          </a:p>
        </p:txBody>
      </p:sp>
      <p:sp>
        <p:nvSpPr>
          <p:cNvPr id="137" name="TextBox 136">
            <a:extLst>
              <a:ext uri="{FF2B5EF4-FFF2-40B4-BE49-F238E27FC236}">
                <a16:creationId xmlns:a16="http://schemas.microsoft.com/office/drawing/2014/main" id="{A345D7A0-1408-0FE5-DC8B-0F43CF400C6F}"/>
              </a:ext>
            </a:extLst>
          </p:cNvPr>
          <p:cNvSpPr txBox="1"/>
          <p:nvPr/>
        </p:nvSpPr>
        <p:spPr>
          <a:xfrm>
            <a:off x="3312368" y="3851483"/>
            <a:ext cx="3813536" cy="923330"/>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dirty="0">
                <a:solidFill>
                  <a:srgbClr val="1C1A55"/>
                </a:solidFill>
                <a:latin typeface="Century Gothic" panose="020B0502020202020204" pitchFamily="34" charset="0"/>
              </a:rPr>
              <a:t>Choosing a suitable machine learning algorithm and optimizing its parameters</a:t>
            </a:r>
            <a:endParaRPr lang="en-IN" dirty="0">
              <a:solidFill>
                <a:srgbClr val="1C1A55"/>
              </a:solidFill>
              <a:latin typeface="Century Gothic" panose="020B0502020202020204" pitchFamily="34" charset="0"/>
            </a:endParaRPr>
          </a:p>
        </p:txBody>
      </p:sp>
      <p:sp>
        <p:nvSpPr>
          <p:cNvPr id="138" name="TextBox 137">
            <a:extLst>
              <a:ext uri="{FF2B5EF4-FFF2-40B4-BE49-F238E27FC236}">
                <a16:creationId xmlns:a16="http://schemas.microsoft.com/office/drawing/2014/main" id="{0CCC8C7E-28F6-1E18-14D7-2F9F26D89E1B}"/>
              </a:ext>
            </a:extLst>
          </p:cNvPr>
          <p:cNvSpPr txBox="1"/>
          <p:nvPr/>
        </p:nvSpPr>
        <p:spPr>
          <a:xfrm>
            <a:off x="12443337" y="1491478"/>
            <a:ext cx="3863463" cy="484748"/>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2550" dirty="0">
                <a:solidFill>
                  <a:srgbClr val="1C1A55"/>
                </a:solidFill>
              </a:rPr>
              <a:t>Model Evaluation</a:t>
            </a:r>
          </a:p>
        </p:txBody>
      </p:sp>
      <p:sp>
        <p:nvSpPr>
          <p:cNvPr id="139" name="TextBox 138">
            <a:extLst>
              <a:ext uri="{FF2B5EF4-FFF2-40B4-BE49-F238E27FC236}">
                <a16:creationId xmlns:a16="http://schemas.microsoft.com/office/drawing/2014/main" id="{A09B762B-A20A-9423-0279-1E507BB3FDD6}"/>
              </a:ext>
            </a:extLst>
          </p:cNvPr>
          <p:cNvSpPr txBox="1"/>
          <p:nvPr/>
        </p:nvSpPr>
        <p:spPr>
          <a:xfrm>
            <a:off x="12457440" y="2113126"/>
            <a:ext cx="3831774" cy="923330"/>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dirty="0">
                <a:solidFill>
                  <a:srgbClr val="1C1A55"/>
                </a:solidFill>
                <a:latin typeface="Century Gothic" panose="020B0502020202020204" pitchFamily="34" charset="0"/>
              </a:rPr>
              <a:t>Assessing the performance of a machine learning model using metrics</a:t>
            </a:r>
            <a:endParaRPr lang="en-IN" dirty="0">
              <a:solidFill>
                <a:srgbClr val="1C1A55"/>
              </a:solidFill>
              <a:latin typeface="Century Gothic" panose="020B0502020202020204" pitchFamily="34" charset="0"/>
            </a:endParaRPr>
          </a:p>
        </p:txBody>
      </p:sp>
      <p:sp>
        <p:nvSpPr>
          <p:cNvPr id="140" name="TextBox 139">
            <a:extLst>
              <a:ext uri="{FF2B5EF4-FFF2-40B4-BE49-F238E27FC236}">
                <a16:creationId xmlns:a16="http://schemas.microsoft.com/office/drawing/2014/main" id="{FB8908B9-BD97-7730-EADB-65E589FF2C42}"/>
              </a:ext>
            </a:extLst>
          </p:cNvPr>
          <p:cNvSpPr txBox="1"/>
          <p:nvPr/>
        </p:nvSpPr>
        <p:spPr>
          <a:xfrm>
            <a:off x="3312366" y="668901"/>
            <a:ext cx="3863463" cy="484748"/>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2550" dirty="0">
                <a:solidFill>
                  <a:srgbClr val="1C1A55"/>
                </a:solidFill>
              </a:rPr>
              <a:t>Monitor and Update</a:t>
            </a:r>
          </a:p>
        </p:txBody>
      </p:sp>
      <p:sp>
        <p:nvSpPr>
          <p:cNvPr id="141" name="TextBox 140">
            <a:extLst>
              <a:ext uri="{FF2B5EF4-FFF2-40B4-BE49-F238E27FC236}">
                <a16:creationId xmlns:a16="http://schemas.microsoft.com/office/drawing/2014/main" id="{9FF9DF46-37EA-7140-4AA1-4A309666857C}"/>
              </a:ext>
            </a:extLst>
          </p:cNvPr>
          <p:cNvSpPr txBox="1"/>
          <p:nvPr/>
        </p:nvSpPr>
        <p:spPr>
          <a:xfrm>
            <a:off x="3311857" y="1214433"/>
            <a:ext cx="3876971" cy="923330"/>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dirty="0">
                <a:solidFill>
                  <a:srgbClr val="1C1A55"/>
                </a:solidFill>
                <a:latin typeface="Century Gothic" panose="020B0502020202020204" pitchFamily="34" charset="0"/>
              </a:rPr>
              <a:t>Continuously monitor the model's performance in the real-world scenario</a:t>
            </a:r>
            <a:endParaRPr lang="en-IN" dirty="0">
              <a:solidFill>
                <a:srgbClr val="1C1A55"/>
              </a:solidFill>
              <a:latin typeface="Century Gothic" panose="020B0502020202020204" pitchFamily="34" charset="0"/>
            </a:endParaRPr>
          </a:p>
        </p:txBody>
      </p:sp>
      <p:pic>
        <p:nvPicPr>
          <p:cNvPr id="2" name="Picture 1">
            <a:extLst>
              <a:ext uri="{FF2B5EF4-FFF2-40B4-BE49-F238E27FC236}">
                <a16:creationId xmlns:a16="http://schemas.microsoft.com/office/drawing/2014/main" id="{336E8D98-07EA-D5BA-AAE5-5E0C4ED0FC2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spTree>
    <p:extLst>
      <p:ext uri="{BB962C8B-B14F-4D97-AF65-F5344CB8AC3E}">
        <p14:creationId xmlns:p14="http://schemas.microsoft.com/office/powerpoint/2010/main" val="31397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CF07D7E4-15BB-6A2D-6D2A-D4BB701274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608423" y="328916"/>
            <a:ext cx="1182729" cy="1182729"/>
          </a:xfrm>
          <a:prstGeom prst="rect">
            <a:avLst/>
          </a:prstGeom>
        </p:spPr>
      </p:pic>
      <p:pic>
        <p:nvPicPr>
          <p:cNvPr id="2" name="Picture 1">
            <a:extLst>
              <a:ext uri="{FF2B5EF4-FFF2-40B4-BE49-F238E27FC236}">
                <a16:creationId xmlns:a16="http://schemas.microsoft.com/office/drawing/2014/main" id="{49D6135F-8F64-A457-CB35-63F51D41AB5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sp>
        <p:nvSpPr>
          <p:cNvPr id="5" name="TextBox 2">
            <a:extLst>
              <a:ext uri="{FF2B5EF4-FFF2-40B4-BE49-F238E27FC236}">
                <a16:creationId xmlns:a16="http://schemas.microsoft.com/office/drawing/2014/main" id="{73CAF186-72EA-4D52-9C0E-DC7E059B552B}"/>
              </a:ext>
            </a:extLst>
          </p:cNvPr>
          <p:cNvSpPr txBox="1"/>
          <p:nvPr/>
        </p:nvSpPr>
        <p:spPr>
          <a:xfrm>
            <a:off x="457200" y="419100"/>
            <a:ext cx="13042827" cy="927242"/>
          </a:xfrm>
          <a:prstGeom prst="rect">
            <a:avLst/>
          </a:prstGeom>
        </p:spPr>
        <p:txBody>
          <a:bodyPr lIns="0" tIns="0" rIns="0" bIns="0" rtlCol="0" anchor="t">
            <a:spAutoFit/>
          </a:bodyPr>
          <a:lstStyle/>
          <a:p>
            <a:pPr marL="0" lvl="0" indent="0">
              <a:lnSpc>
                <a:spcPts val="7672"/>
              </a:lnSpc>
              <a:spcBef>
                <a:spcPct val="0"/>
              </a:spcBef>
            </a:pPr>
            <a:r>
              <a:rPr lang="en-US" sz="6393" b="1" spc="479" dirty="0">
                <a:solidFill>
                  <a:srgbClr val="30032D"/>
                </a:solidFill>
                <a:latin typeface="HK Modular"/>
                <a:ea typeface="HK Modular"/>
                <a:cs typeface="HK Modular"/>
                <a:sym typeface="HK Modular"/>
              </a:rPr>
              <a:t>DATA OVERVIEW</a:t>
            </a:r>
          </a:p>
        </p:txBody>
      </p:sp>
      <p:sp>
        <p:nvSpPr>
          <p:cNvPr id="12" name="TextBox 11">
            <a:extLst>
              <a:ext uri="{FF2B5EF4-FFF2-40B4-BE49-F238E27FC236}">
                <a16:creationId xmlns:a16="http://schemas.microsoft.com/office/drawing/2014/main" id="{F0358789-5CC9-11F5-D8D0-F5B524A296FA}"/>
              </a:ext>
            </a:extLst>
          </p:cNvPr>
          <p:cNvSpPr txBox="1"/>
          <p:nvPr/>
        </p:nvSpPr>
        <p:spPr>
          <a:xfrm>
            <a:off x="457200" y="1562100"/>
            <a:ext cx="7239000" cy="747897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Step: 1 step = 1 hour.</a:t>
            </a:r>
          </a:p>
          <a:p>
            <a:endParaRPr lang="en-US" sz="2000" dirty="0">
              <a:latin typeface="Arial" panose="020B0604020202020204" pitchFamily="34" charset="0"/>
              <a:cs typeface="Arial" panose="020B0604020202020204" pitchFamily="34" charset="0"/>
            </a:endParaRPr>
          </a:p>
          <a:p>
            <a:r>
              <a:rPr lang="en-US" sz="2000" dirty="0">
                <a:solidFill>
                  <a:srgbClr val="000000"/>
                </a:solidFill>
                <a:latin typeface="Arial Bold" panose="020B0704020202020204" pitchFamily="34" charset="0"/>
                <a:cs typeface="Arial Bold" panose="020B0704020202020204" pitchFamily="34" charset="0"/>
              </a:rPr>
              <a:t>Type:</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CASH-IN: Deposit funds.</a:t>
            </a:r>
          </a:p>
          <a:p>
            <a:r>
              <a:rPr lang="en-US" sz="2000" dirty="0">
                <a:latin typeface="Arial" panose="020B0604020202020204" pitchFamily="34" charset="0"/>
                <a:cs typeface="Arial" panose="020B0604020202020204" pitchFamily="34" charset="0"/>
              </a:rPr>
              <a:t>CASH-OUT: Withdraw funds.</a:t>
            </a:r>
          </a:p>
          <a:p>
            <a:r>
              <a:rPr lang="en-US" sz="2000" dirty="0">
                <a:latin typeface="Arial" panose="020B0604020202020204" pitchFamily="34" charset="0"/>
                <a:cs typeface="Arial" panose="020B0604020202020204" pitchFamily="34" charset="0"/>
              </a:rPr>
              <a:t>DEBIT: Reduces balance (withdrawals/expenses).</a:t>
            </a:r>
          </a:p>
          <a:p>
            <a:r>
              <a:rPr lang="en-US" sz="2000" dirty="0">
                <a:latin typeface="Arial" panose="020B0604020202020204" pitchFamily="34" charset="0"/>
                <a:cs typeface="Arial" panose="020B0604020202020204" pitchFamily="34" charset="0"/>
              </a:rPr>
              <a:t>PAYMENT: Payment for goods/services.</a:t>
            </a:r>
          </a:p>
          <a:p>
            <a:r>
              <a:rPr lang="en-US" sz="2000" dirty="0">
                <a:latin typeface="Arial" panose="020B0604020202020204" pitchFamily="34" charset="0"/>
                <a:cs typeface="Arial" panose="020B0604020202020204" pitchFamily="34" charset="0"/>
              </a:rPr>
              <a:t>TRANSFER: Move funds between accounts.</a:t>
            </a:r>
          </a:p>
          <a:p>
            <a:endParaRPr lang="en-US" sz="2000" dirty="0">
              <a:solidFill>
                <a:srgbClr val="000000"/>
              </a:solidFill>
              <a:latin typeface="Arial Bold" panose="020B0704020202020204" pitchFamily="34" charset="0"/>
              <a:cs typeface="Arial Bold" panose="020B0704020202020204" pitchFamily="34" charset="0"/>
            </a:endParaRPr>
          </a:p>
          <a:p>
            <a:r>
              <a:rPr lang="en-US" sz="2000" dirty="0">
                <a:solidFill>
                  <a:srgbClr val="000000"/>
                </a:solidFill>
                <a:latin typeface="Arial Bold" panose="020B0704020202020204" pitchFamily="34" charset="0"/>
                <a:cs typeface="Arial Bold" panose="020B0704020202020204" pitchFamily="34" charset="0"/>
              </a:rPr>
              <a:t>Transaction Details: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Amount: Transaction value.</a:t>
            </a:r>
          </a:p>
          <a:p>
            <a:r>
              <a:rPr lang="en-US" sz="2000" dirty="0" err="1">
                <a:latin typeface="Arial" panose="020B0604020202020204" pitchFamily="34" charset="0"/>
                <a:cs typeface="Arial" panose="020B0604020202020204" pitchFamily="34" charset="0"/>
              </a:rPr>
              <a:t>nameOrig</a:t>
            </a:r>
            <a:r>
              <a:rPr lang="en-US" sz="2000" dirty="0">
                <a:latin typeface="Arial" panose="020B0604020202020204" pitchFamily="34" charset="0"/>
                <a:cs typeface="Arial" panose="020B0604020202020204" pitchFamily="34" charset="0"/>
              </a:rPr>
              <a:t>: Sender</a:t>
            </a:r>
          </a:p>
          <a:p>
            <a:r>
              <a:rPr lang="en-US" sz="2000" dirty="0" err="1">
                <a:latin typeface="Arial" panose="020B0604020202020204" pitchFamily="34" charset="0"/>
                <a:cs typeface="Arial" panose="020B0604020202020204" pitchFamily="34" charset="0"/>
              </a:rPr>
              <a:t>oldbalanceOrg</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newbalanceOrig</a:t>
            </a:r>
            <a:r>
              <a:rPr lang="en-US" sz="2000" dirty="0">
                <a:latin typeface="Arial" panose="020B0604020202020204" pitchFamily="34" charset="0"/>
                <a:cs typeface="Arial" panose="020B0604020202020204" pitchFamily="34" charset="0"/>
              </a:rPr>
              <a:t>: Sender’s balance before/after transaction.</a:t>
            </a:r>
          </a:p>
          <a:p>
            <a:r>
              <a:rPr lang="en-US" sz="2000" dirty="0" err="1">
                <a:latin typeface="Arial" panose="020B0604020202020204" pitchFamily="34" charset="0"/>
                <a:cs typeface="Arial" panose="020B0604020202020204" pitchFamily="34" charset="0"/>
              </a:rPr>
              <a:t>nameDest</a:t>
            </a:r>
            <a:r>
              <a:rPr lang="en-US" sz="2000" dirty="0">
                <a:latin typeface="Arial" panose="020B0604020202020204" pitchFamily="34" charset="0"/>
                <a:cs typeface="Arial" panose="020B0604020202020204" pitchFamily="34" charset="0"/>
              </a:rPr>
              <a:t>: Recipient.</a:t>
            </a:r>
          </a:p>
          <a:p>
            <a:r>
              <a:rPr lang="en-US" sz="2000" dirty="0" err="1">
                <a:latin typeface="Arial" panose="020B0604020202020204" pitchFamily="34" charset="0"/>
                <a:cs typeface="Arial" panose="020B0604020202020204" pitchFamily="34" charset="0"/>
              </a:rPr>
              <a:t>oldbalanceDest</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newbalanceDest</a:t>
            </a:r>
            <a:r>
              <a:rPr lang="en-US" sz="2000" dirty="0">
                <a:latin typeface="Arial" panose="020B0604020202020204" pitchFamily="34" charset="0"/>
                <a:cs typeface="Arial" panose="020B0604020202020204" pitchFamily="34" charset="0"/>
              </a:rPr>
              <a:t>: Recipient’s balance before/after transaction (not for merchants).</a:t>
            </a:r>
          </a:p>
          <a:p>
            <a:endParaRPr lang="en-US" sz="2000" dirty="0">
              <a:solidFill>
                <a:srgbClr val="000000"/>
              </a:solidFill>
              <a:latin typeface="Arial Bold" panose="020B0704020202020204" pitchFamily="34" charset="0"/>
              <a:cs typeface="Arial Bold" panose="020B0704020202020204" pitchFamily="34" charset="0"/>
            </a:endParaRPr>
          </a:p>
          <a:p>
            <a:r>
              <a:rPr lang="en-US" sz="2000" dirty="0">
                <a:solidFill>
                  <a:srgbClr val="000000"/>
                </a:solidFill>
                <a:latin typeface="Arial Bold" panose="020B0704020202020204" pitchFamily="34" charset="0"/>
                <a:cs typeface="Arial Bold" panose="020B0704020202020204" pitchFamily="34" charset="0"/>
              </a:rPr>
              <a:t>Fraud Indicator::</a:t>
            </a:r>
          </a:p>
          <a:p>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isFraud</a:t>
            </a:r>
            <a:r>
              <a:rPr lang="en-US" sz="2000" dirty="0">
                <a:latin typeface="Arial" panose="020B0604020202020204" pitchFamily="34" charset="0"/>
                <a:cs typeface="Arial" panose="020B0604020202020204" pitchFamily="34" charset="0"/>
              </a:rPr>
              <a:t>: Marks fraudulent transactions where agents transfer and cash out funds illegally.</a:t>
            </a:r>
          </a:p>
        </p:txBody>
      </p:sp>
      <p:pic>
        <p:nvPicPr>
          <p:cNvPr id="18" name="Picture 17">
            <a:extLst>
              <a:ext uri="{FF2B5EF4-FFF2-40B4-BE49-F238E27FC236}">
                <a16:creationId xmlns:a16="http://schemas.microsoft.com/office/drawing/2014/main" id="{46E3EC1E-22DD-7A51-754F-CB8E1AC06EA1}"/>
              </a:ext>
            </a:extLst>
          </p:cNvPr>
          <p:cNvPicPr>
            <a:picLocks noChangeAspect="1"/>
          </p:cNvPicPr>
          <p:nvPr/>
        </p:nvPicPr>
        <p:blipFill>
          <a:blip r:embed="rId4"/>
          <a:stretch>
            <a:fillRect/>
          </a:stretch>
        </p:blipFill>
        <p:spPr>
          <a:xfrm>
            <a:off x="11640586" y="1878358"/>
            <a:ext cx="3718882" cy="4275190"/>
          </a:xfrm>
          <a:prstGeom prst="rect">
            <a:avLst/>
          </a:prstGeom>
          <a:ln>
            <a:solidFill>
              <a:srgbClr val="1C1A55"/>
            </a:solidFill>
          </a:ln>
        </p:spPr>
      </p:pic>
      <p:pic>
        <p:nvPicPr>
          <p:cNvPr id="20" name="Picture 19">
            <a:extLst>
              <a:ext uri="{FF2B5EF4-FFF2-40B4-BE49-F238E27FC236}">
                <a16:creationId xmlns:a16="http://schemas.microsoft.com/office/drawing/2014/main" id="{A82853CC-4B8F-175B-8F50-10B35B276CD6}"/>
              </a:ext>
            </a:extLst>
          </p:cNvPr>
          <p:cNvPicPr>
            <a:picLocks noChangeAspect="1"/>
          </p:cNvPicPr>
          <p:nvPr/>
        </p:nvPicPr>
        <p:blipFill>
          <a:blip r:embed="rId5"/>
          <a:stretch>
            <a:fillRect/>
          </a:stretch>
        </p:blipFill>
        <p:spPr>
          <a:xfrm>
            <a:off x="7696200" y="6271047"/>
            <a:ext cx="10325995" cy="2453853"/>
          </a:xfrm>
          <a:prstGeom prst="rect">
            <a:avLst/>
          </a:prstGeom>
          <a:ln>
            <a:solidFill>
              <a:srgbClr val="1C1A55"/>
            </a:solidFill>
          </a:ln>
        </p:spPr>
      </p:pic>
    </p:spTree>
    <p:extLst>
      <p:ext uri="{BB962C8B-B14F-4D97-AF65-F5344CB8AC3E}">
        <p14:creationId xmlns:p14="http://schemas.microsoft.com/office/powerpoint/2010/main" val="3355244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B1E25-928E-4A2A-7C79-3A5DEA57B38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9D2BC285-EEED-1A08-51D6-EE11B99E9CF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sp>
        <p:nvSpPr>
          <p:cNvPr id="3" name="TextBox 2">
            <a:extLst>
              <a:ext uri="{FF2B5EF4-FFF2-40B4-BE49-F238E27FC236}">
                <a16:creationId xmlns:a16="http://schemas.microsoft.com/office/drawing/2014/main" id="{C627D70D-3E62-9B12-DBE8-9C10FA07340F}"/>
              </a:ext>
            </a:extLst>
          </p:cNvPr>
          <p:cNvSpPr txBox="1"/>
          <p:nvPr/>
        </p:nvSpPr>
        <p:spPr>
          <a:xfrm>
            <a:off x="457200" y="419100"/>
            <a:ext cx="17330798" cy="987450"/>
          </a:xfrm>
          <a:prstGeom prst="rect">
            <a:avLst/>
          </a:prstGeom>
        </p:spPr>
        <p:txBody>
          <a:bodyPr wrap="square" lIns="0" tIns="0" rIns="0" bIns="0" rtlCol="0" anchor="t">
            <a:spAutoFit/>
          </a:bodyPr>
          <a:lstStyle/>
          <a:p>
            <a:pPr marL="0" lvl="0" indent="0">
              <a:lnSpc>
                <a:spcPts val="7672"/>
              </a:lnSpc>
              <a:spcBef>
                <a:spcPct val="0"/>
              </a:spcBef>
            </a:pPr>
            <a:r>
              <a:rPr lang="en-US" sz="6393" b="1" spc="479" dirty="0">
                <a:solidFill>
                  <a:srgbClr val="30032D"/>
                </a:solidFill>
                <a:latin typeface="HK Modular"/>
                <a:ea typeface="HK Modular"/>
                <a:cs typeface="HK Modular"/>
                <a:sym typeface="HK Modular"/>
              </a:rPr>
              <a:t>EXPLORATORY DATA ANALYSIS</a:t>
            </a:r>
          </a:p>
        </p:txBody>
      </p:sp>
      <p:sp>
        <p:nvSpPr>
          <p:cNvPr id="6" name="TextBox 5">
            <a:extLst>
              <a:ext uri="{FF2B5EF4-FFF2-40B4-BE49-F238E27FC236}">
                <a16:creationId xmlns:a16="http://schemas.microsoft.com/office/drawing/2014/main" id="{1C0C031F-8DA8-B7F7-F7C9-285817088152}"/>
              </a:ext>
            </a:extLst>
          </p:cNvPr>
          <p:cNvSpPr txBox="1"/>
          <p:nvPr/>
        </p:nvSpPr>
        <p:spPr>
          <a:xfrm>
            <a:off x="990600" y="1535847"/>
            <a:ext cx="9158286" cy="9017853"/>
          </a:xfrm>
          <a:prstGeom prst="rect">
            <a:avLst/>
          </a:prstGeom>
          <a:noFill/>
        </p:spPr>
        <p:txBody>
          <a:bodyPr wrap="square">
            <a:spAutoFit/>
          </a:bodyPr>
          <a:lstStyle/>
          <a:p>
            <a:r>
              <a:rPr lang="en-US" sz="2000" dirty="0">
                <a:solidFill>
                  <a:srgbClr val="000000"/>
                </a:solidFill>
                <a:latin typeface="Arial Bold" panose="020B0704020202020204" pitchFamily="34" charset="0"/>
                <a:cs typeface="Arial Bold" panose="020B0704020202020204" pitchFamily="34" charset="0"/>
              </a:rPr>
              <a:t>What is EDA?</a:t>
            </a:r>
          </a:p>
          <a:p>
            <a:endParaRPr lang="en-US" sz="2000" dirty="0">
              <a:solidFill>
                <a:srgbClr val="000000"/>
              </a:solidFill>
              <a:latin typeface="Arial Bold" panose="020B0704020202020204" pitchFamily="34" charset="0"/>
              <a:cs typeface="Arial Bold" panose="020B0704020202020204" pitchFamily="34" charset="0"/>
            </a:endParaRPr>
          </a:p>
          <a:p>
            <a:r>
              <a:rPr lang="en-US" sz="2000" dirty="0">
                <a:latin typeface="Arial" panose="020B0604020202020204" pitchFamily="34" charset="0"/>
                <a:cs typeface="Arial" panose="020B0604020202020204" pitchFamily="34" charset="0"/>
              </a:rPr>
              <a:t>Exploratory Data Analysis (EDA) is the process of analyzing datasets to summarize their main characteristics, often using visual methods. It helps in understanding data patterns, spotting anomalies, checking assumptions, and determining relationships between variables before building predictive models. EDA is essential for ensuring data quality and making informed decisions during the modeling process.</a:t>
            </a:r>
          </a:p>
          <a:p>
            <a:endParaRPr lang="en-US" sz="2000" dirty="0">
              <a:latin typeface="Arial" panose="020B0604020202020204" pitchFamily="34" charset="0"/>
              <a:cs typeface="Arial" panose="020B0604020202020204" pitchFamily="34" charset="0"/>
            </a:endParaRPr>
          </a:p>
          <a:p>
            <a:r>
              <a:rPr lang="en-US" sz="2000" dirty="0">
                <a:solidFill>
                  <a:srgbClr val="000000"/>
                </a:solidFill>
                <a:latin typeface="Arial Bold" panose="020B0704020202020204" pitchFamily="34" charset="0"/>
                <a:cs typeface="Arial Bold" panose="020B0704020202020204" pitchFamily="34" charset="0"/>
              </a:rPr>
              <a:t>EDA typically involves:</a:t>
            </a:r>
          </a:p>
          <a:p>
            <a:endParaRPr lang="en-US" sz="2000" dirty="0">
              <a:solidFill>
                <a:srgbClr val="000000"/>
              </a:solidFill>
              <a:latin typeface="Arial Bold" panose="020B0704020202020204" pitchFamily="34" charset="0"/>
              <a:cs typeface="Arial Bold" panose="020B0704020202020204" pitchFamily="34" charset="0"/>
            </a:endParaRP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Summarizing main features of the dataset.</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Identifying patterns, trends, and relationships.</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Detecting outliers and missing data.</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Formulating hypotheses and assumptions for further analysis.</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Selecting appropriate variables for modeling.</a:t>
            </a:r>
          </a:p>
          <a:p>
            <a:pP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r>
              <a:rPr lang="en-US" sz="2000" dirty="0">
                <a:solidFill>
                  <a:srgbClr val="000000"/>
                </a:solidFill>
                <a:latin typeface="Arial Bold" panose="020B0704020202020204" pitchFamily="34" charset="0"/>
                <a:cs typeface="Arial Bold" panose="020B0704020202020204" pitchFamily="34" charset="0"/>
              </a:rPr>
              <a:t>Why EDA is Important</a:t>
            </a:r>
          </a:p>
          <a:p>
            <a:endParaRPr lang="en-US" sz="2000" dirty="0">
              <a:solidFill>
                <a:srgbClr val="000000"/>
              </a:solidFill>
              <a:latin typeface="Arial Bold" panose="020B0704020202020204" pitchFamily="34" charset="0"/>
              <a:cs typeface="Arial Bold" panose="020B0704020202020204" pitchFamily="34" charset="0"/>
            </a:endParaRP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Data Cleaning: </a:t>
            </a:r>
            <a:r>
              <a:rPr lang="en-US" sz="2000" dirty="0">
                <a:latin typeface="Arial" panose="020B0604020202020204" pitchFamily="34" charset="0"/>
                <a:cs typeface="Arial" panose="020B0604020202020204" pitchFamily="34" charset="0"/>
              </a:rPr>
              <a:t>Detect and handle missing values, duplicate data, and incorrect data entries.</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Insight Discovery: </a:t>
            </a:r>
            <a:r>
              <a:rPr lang="en-US" sz="2000" dirty="0">
                <a:latin typeface="Arial" panose="020B0604020202020204" pitchFamily="34" charset="0"/>
                <a:cs typeface="Arial" panose="020B0604020202020204" pitchFamily="34" charset="0"/>
              </a:rPr>
              <a:t>Reveal hidden patterns and relationships between variables.</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Model Preparation: </a:t>
            </a:r>
            <a:r>
              <a:rPr lang="en-US" sz="2000" dirty="0">
                <a:latin typeface="Arial" panose="020B0604020202020204" pitchFamily="34" charset="0"/>
                <a:cs typeface="Arial" panose="020B0604020202020204" pitchFamily="34" charset="0"/>
              </a:rPr>
              <a:t>Ensure that the dataset is suitable for machine learning by encoding categorical variables and scaling features.</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Risk Mitigation: </a:t>
            </a:r>
            <a:r>
              <a:rPr lang="en-US" sz="2000" dirty="0">
                <a:latin typeface="Arial" panose="020B0604020202020204" pitchFamily="34" charset="0"/>
                <a:cs typeface="Arial" panose="020B0604020202020204" pitchFamily="34" charset="0"/>
              </a:rPr>
              <a:t>Identify potential issues that may affect the accuracy of predictive models.</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pic>
        <p:nvPicPr>
          <p:cNvPr id="1026" name="Picture 2" descr="Exploratory Data Analysis in Predictive Modeling: Techniques &amp; Strategies">
            <a:extLst>
              <a:ext uri="{FF2B5EF4-FFF2-40B4-BE49-F238E27FC236}">
                <a16:creationId xmlns:a16="http://schemas.microsoft.com/office/drawing/2014/main" id="{60B1E95D-BDDA-0968-76D2-7E02E20F4F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5175" y="1714500"/>
            <a:ext cx="6400800" cy="7144893"/>
          </a:xfrm>
          <a:prstGeom prst="rect">
            <a:avLst/>
          </a:prstGeom>
          <a:noFill/>
          <a:ln>
            <a:solidFill>
              <a:srgbClr val="1C1A55"/>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208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C4A1A-8656-418E-88C5-66BF9FF3EFE9}"/>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1FAC7355-2345-A9E2-5A68-28CEDF12C271}"/>
              </a:ext>
            </a:extLst>
          </p:cNvPr>
          <p:cNvPicPr>
            <a:picLocks noChangeAspect="1"/>
          </p:cNvPicPr>
          <p:nvPr/>
        </p:nvPicPr>
        <p:blipFill>
          <a:blip r:embed="rId2"/>
          <a:stretch>
            <a:fillRect/>
          </a:stretch>
        </p:blipFill>
        <p:spPr>
          <a:xfrm>
            <a:off x="6762711" y="1562100"/>
            <a:ext cx="11033178" cy="7543800"/>
          </a:xfrm>
          <a:prstGeom prst="rect">
            <a:avLst/>
          </a:prstGeom>
        </p:spPr>
      </p:pic>
      <p:pic>
        <p:nvPicPr>
          <p:cNvPr id="2" name="Picture 1">
            <a:extLst>
              <a:ext uri="{FF2B5EF4-FFF2-40B4-BE49-F238E27FC236}">
                <a16:creationId xmlns:a16="http://schemas.microsoft.com/office/drawing/2014/main" id="{61C30CF1-2B87-798A-538A-3DF5B2543C4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sp>
        <p:nvSpPr>
          <p:cNvPr id="5" name="TextBox 4">
            <a:extLst>
              <a:ext uri="{FF2B5EF4-FFF2-40B4-BE49-F238E27FC236}">
                <a16:creationId xmlns:a16="http://schemas.microsoft.com/office/drawing/2014/main" id="{87FEDAA8-6F9D-0D59-83D0-3CE7845ED3AF}"/>
              </a:ext>
            </a:extLst>
          </p:cNvPr>
          <p:cNvSpPr txBox="1"/>
          <p:nvPr/>
        </p:nvSpPr>
        <p:spPr>
          <a:xfrm>
            <a:off x="457200" y="419100"/>
            <a:ext cx="17297400" cy="927242"/>
          </a:xfrm>
          <a:prstGeom prst="rect">
            <a:avLst/>
          </a:prstGeom>
        </p:spPr>
        <p:txBody>
          <a:bodyPr wrap="square" lIns="0" tIns="0" rIns="0" bIns="0" rtlCol="0" anchor="t">
            <a:spAutoFit/>
          </a:bodyPr>
          <a:lstStyle/>
          <a:p>
            <a:pPr marL="0" lvl="0" indent="0">
              <a:lnSpc>
                <a:spcPts val="7672"/>
              </a:lnSpc>
              <a:spcBef>
                <a:spcPct val="0"/>
              </a:spcBef>
            </a:pPr>
            <a:r>
              <a:rPr lang="en-US" sz="6393" b="1" spc="479" dirty="0">
                <a:solidFill>
                  <a:srgbClr val="30032D"/>
                </a:solidFill>
                <a:latin typeface="HK Modular"/>
                <a:ea typeface="HK Modular"/>
                <a:cs typeface="HK Modular"/>
                <a:sym typeface="HK Modular"/>
              </a:rPr>
              <a:t>EDA STEPS &amp; KEY FINDINGS</a:t>
            </a:r>
          </a:p>
        </p:txBody>
      </p:sp>
      <p:pic>
        <p:nvPicPr>
          <p:cNvPr id="11" name="Picture 10">
            <a:extLst>
              <a:ext uri="{FF2B5EF4-FFF2-40B4-BE49-F238E27FC236}">
                <a16:creationId xmlns:a16="http://schemas.microsoft.com/office/drawing/2014/main" id="{5AEDFEA4-89C8-DB41-6FC6-DD97536F3381}"/>
              </a:ext>
            </a:extLst>
          </p:cNvPr>
          <p:cNvPicPr>
            <a:picLocks noChangeAspect="1"/>
          </p:cNvPicPr>
          <p:nvPr/>
        </p:nvPicPr>
        <p:blipFill>
          <a:blip r:embed="rId4"/>
          <a:stretch>
            <a:fillRect/>
          </a:stretch>
        </p:blipFill>
        <p:spPr>
          <a:xfrm>
            <a:off x="13036128" y="1621738"/>
            <a:ext cx="2203872" cy="5121962"/>
          </a:xfrm>
          <a:prstGeom prst="rect">
            <a:avLst/>
          </a:prstGeom>
          <a:ln>
            <a:solidFill>
              <a:srgbClr val="1C1A55"/>
            </a:solidFill>
          </a:ln>
        </p:spPr>
      </p:pic>
      <p:sp>
        <p:nvSpPr>
          <p:cNvPr id="14" name="Content Placeholder 2">
            <a:extLst>
              <a:ext uri="{FF2B5EF4-FFF2-40B4-BE49-F238E27FC236}">
                <a16:creationId xmlns:a16="http://schemas.microsoft.com/office/drawing/2014/main" id="{8C40D45A-968D-F9A1-F2CC-69506BEAA801}"/>
              </a:ext>
            </a:extLst>
          </p:cNvPr>
          <p:cNvSpPr txBox="1">
            <a:spLocks/>
          </p:cNvSpPr>
          <p:nvPr/>
        </p:nvSpPr>
        <p:spPr>
          <a:xfrm>
            <a:off x="457200" y="2324100"/>
            <a:ext cx="6172200" cy="70485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0000"/>
                </a:solidFill>
                <a:latin typeface="Arial Bold" panose="020B0704020202020204" pitchFamily="34" charset="0"/>
                <a:cs typeface="Arial Bold" panose="020B0704020202020204" pitchFamily="34" charset="0"/>
              </a:rPr>
              <a:t>Techniques Used:</a:t>
            </a:r>
          </a:p>
          <a:p>
            <a:pPr marL="0" indent="0">
              <a:buNone/>
            </a:pPr>
            <a:endParaRPr lang="en-US" sz="2000" dirty="0">
              <a:solidFill>
                <a:srgbClr val="000000"/>
              </a:solidFill>
              <a:latin typeface="Arial Bold" panose="020B0704020202020204" pitchFamily="34" charset="0"/>
              <a:cs typeface="Arial Bold" panose="020B0704020202020204" pitchFamily="34" charset="0"/>
            </a:endParaRPr>
          </a:p>
          <a:p>
            <a:r>
              <a:rPr lang="en-US" sz="2000" dirty="0" err="1">
                <a:latin typeface="Arial" panose="020B0604020202020204" pitchFamily="34" charset="0"/>
                <a:cs typeface="Arial" panose="020B0604020202020204" pitchFamily="34" charset="0"/>
              </a:rPr>
              <a:t>df.shape</a:t>
            </a:r>
            <a:r>
              <a:rPr lang="en-US" sz="2000" dirty="0">
                <a:latin typeface="Arial" panose="020B0604020202020204" pitchFamily="34" charset="0"/>
                <a:cs typeface="Arial" panose="020B0604020202020204" pitchFamily="34" charset="0"/>
              </a:rPr>
              <a:t> to check dataset dimensions.</a:t>
            </a:r>
          </a:p>
          <a:p>
            <a:r>
              <a:rPr lang="en-US" sz="2000" dirty="0">
                <a:latin typeface="Arial" panose="020B0604020202020204" pitchFamily="34" charset="0"/>
                <a:cs typeface="Arial" panose="020B0604020202020204" pitchFamily="34" charset="0"/>
              </a:rPr>
              <a:t>df.info() for data types and non-null counts.</a:t>
            </a:r>
          </a:p>
          <a:p>
            <a:r>
              <a:rPr lang="en-US" sz="2000" dirty="0" err="1">
                <a:latin typeface="Arial" panose="020B0604020202020204" pitchFamily="34" charset="0"/>
                <a:cs typeface="Arial" panose="020B0604020202020204" pitchFamily="34" charset="0"/>
              </a:rPr>
              <a:t>df.head</a:t>
            </a:r>
            <a:r>
              <a:rPr lang="en-US" sz="2000" dirty="0">
                <a:latin typeface="Arial" panose="020B0604020202020204" pitchFamily="34" charset="0"/>
                <a:cs typeface="Arial" panose="020B0604020202020204" pitchFamily="34" charset="0"/>
              </a:rPr>
              <a:t>() to preview the first few rows.</a:t>
            </a:r>
          </a:p>
          <a:p>
            <a:r>
              <a:rPr lang="en-US" sz="2000" dirty="0" err="1">
                <a:latin typeface="Arial" panose="020B0604020202020204" pitchFamily="34" charset="0"/>
                <a:cs typeface="Arial" panose="020B0604020202020204" pitchFamily="34" charset="0"/>
              </a:rPr>
              <a:t>df.describe</a:t>
            </a:r>
            <a:r>
              <a:rPr lang="en-US" sz="2000" dirty="0">
                <a:latin typeface="Arial" panose="020B0604020202020204" pitchFamily="34" charset="0"/>
                <a:cs typeface="Arial" panose="020B0604020202020204" pitchFamily="34" charset="0"/>
              </a:rPr>
              <a:t>() for statistical summary.</a:t>
            </a:r>
          </a:p>
          <a:p>
            <a:r>
              <a:rPr lang="en-US" sz="2000" dirty="0" err="1">
                <a:latin typeface="Arial" panose="020B0604020202020204" pitchFamily="34" charset="0"/>
                <a:cs typeface="Arial" panose="020B0604020202020204" pitchFamily="34" charset="0"/>
              </a:rPr>
              <a:t>Df.isnull</a:t>
            </a:r>
            <a:r>
              <a:rPr lang="en-US" sz="2000" dirty="0">
                <a:latin typeface="Arial" panose="020B0604020202020204" pitchFamily="34" charset="0"/>
                <a:cs typeface="Arial" panose="020B0604020202020204" pitchFamily="34" charset="0"/>
              </a:rPr>
              <a:t>().sum() to detect missing values.</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r>
              <a:rPr lang="en-US" sz="2000" dirty="0">
                <a:solidFill>
                  <a:srgbClr val="000000"/>
                </a:solidFill>
                <a:latin typeface="Arial Bold" panose="020B0704020202020204" pitchFamily="34" charset="0"/>
                <a:cs typeface="Arial Bold" panose="020B0704020202020204" pitchFamily="34" charset="0"/>
              </a:rPr>
              <a:t>Findings:</a:t>
            </a: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dataset contains a sufficient number of rows and columns for analysis.</a:t>
            </a:r>
          </a:p>
          <a:p>
            <a:r>
              <a:rPr lang="en-US" sz="2000" dirty="0">
                <a:latin typeface="Arial" panose="020B0604020202020204" pitchFamily="34" charset="0"/>
                <a:cs typeface="Arial" panose="020B0604020202020204" pitchFamily="34" charset="0"/>
              </a:rPr>
              <a:t>All columns have appropriate data types, with no major data loading issues.</a:t>
            </a:r>
          </a:p>
          <a:p>
            <a:r>
              <a:rPr lang="en-US" sz="2000" dirty="0">
                <a:latin typeface="Arial" panose="020B0604020202020204" pitchFamily="34" charset="0"/>
                <a:cs typeface="Arial" panose="020B0604020202020204" pitchFamily="34" charset="0"/>
              </a:rPr>
              <a:t>The statistical summary provides an understanding of mean, standard deviation, and distribution of numeric columns.</a:t>
            </a:r>
          </a:p>
        </p:txBody>
      </p:sp>
    </p:spTree>
    <p:extLst>
      <p:ext uri="{BB962C8B-B14F-4D97-AF65-F5344CB8AC3E}">
        <p14:creationId xmlns:p14="http://schemas.microsoft.com/office/powerpoint/2010/main" val="898190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E5747-CCD9-2360-2CF1-408CF36C6D9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ED884A0-8816-2E27-E961-27C8085A1FF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306800" y="9586916"/>
            <a:ext cx="1785976" cy="462949"/>
          </a:xfrm>
          <a:prstGeom prst="rect">
            <a:avLst/>
          </a:prstGeom>
        </p:spPr>
      </p:pic>
      <p:sp>
        <p:nvSpPr>
          <p:cNvPr id="5" name="TextBox 4">
            <a:extLst>
              <a:ext uri="{FF2B5EF4-FFF2-40B4-BE49-F238E27FC236}">
                <a16:creationId xmlns:a16="http://schemas.microsoft.com/office/drawing/2014/main" id="{43EA975B-F60F-F440-4E82-AD22E3288909}"/>
              </a:ext>
            </a:extLst>
          </p:cNvPr>
          <p:cNvSpPr txBox="1"/>
          <p:nvPr/>
        </p:nvSpPr>
        <p:spPr>
          <a:xfrm>
            <a:off x="500066" y="2289931"/>
            <a:ext cx="9144000" cy="3139321"/>
          </a:xfrm>
          <a:prstGeom prst="rect">
            <a:avLst/>
          </a:prstGeom>
          <a:noFill/>
        </p:spPr>
        <p:txBody>
          <a:bodyPr wrap="square">
            <a:spAutoFit/>
          </a:bodyPr>
          <a:lstStyle/>
          <a:p>
            <a:r>
              <a:rPr lang="en-US" sz="2000" dirty="0">
                <a:solidFill>
                  <a:srgbClr val="000000"/>
                </a:solidFill>
                <a:latin typeface="Arial Bold" panose="020B0704020202020204" pitchFamily="34" charset="0"/>
                <a:cs typeface="Arial Bold" panose="020B0704020202020204" pitchFamily="34" charset="0"/>
              </a:rPr>
              <a:t>Techniques Used:</a:t>
            </a:r>
          </a:p>
          <a:p>
            <a:endParaRPr lang="en-US" dirty="0"/>
          </a:p>
          <a:p>
            <a:pPr>
              <a:buFont typeface="Arial" pitchFamily="34" charset="0"/>
              <a:buChar char="•"/>
            </a:pPr>
            <a:r>
              <a:rPr lang="en-US" sz="2000" dirty="0" err="1">
                <a:latin typeface="Arial" panose="020B0604020202020204" pitchFamily="34" charset="0"/>
                <a:cs typeface="Arial" panose="020B0604020202020204" pitchFamily="34" charset="0"/>
              </a:rPr>
              <a:t>df.corr</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numeric_only</a:t>
            </a:r>
            <a:r>
              <a:rPr lang="en-US" sz="2000" dirty="0">
                <a:latin typeface="Arial" panose="020B0604020202020204" pitchFamily="34" charset="0"/>
                <a:cs typeface="Arial" panose="020B0604020202020204" pitchFamily="34" charset="0"/>
              </a:rPr>
              <a:t>=True) to calculate correlations.</a:t>
            </a:r>
          </a:p>
          <a:p>
            <a:pPr>
              <a:buFont typeface="Arial" pitchFamily="34" charset="0"/>
              <a:buChar char="•"/>
            </a:pPr>
            <a:r>
              <a:rPr lang="en-US" sz="2000" dirty="0">
                <a:latin typeface="Arial" panose="020B0604020202020204" pitchFamily="34" charset="0"/>
                <a:cs typeface="Arial" panose="020B0604020202020204" pitchFamily="34" charset="0"/>
              </a:rPr>
              <a:t>Heatmap visualization (</a:t>
            </a:r>
            <a:r>
              <a:rPr lang="en-US" sz="2000" dirty="0" err="1">
                <a:latin typeface="Arial" panose="020B0604020202020204" pitchFamily="34" charset="0"/>
                <a:cs typeface="Arial" panose="020B0604020202020204" pitchFamily="34" charset="0"/>
              </a:rPr>
              <a:t>sns.heatmap</a:t>
            </a:r>
            <a:r>
              <a:rPr lang="en-US" sz="2000" dirty="0">
                <a:latin typeface="Arial" panose="020B0604020202020204" pitchFamily="34" charset="0"/>
                <a:cs typeface="Arial" panose="020B0604020202020204" pitchFamily="34" charset="0"/>
              </a:rPr>
              <a:t>) for correlation insights.</a:t>
            </a:r>
          </a:p>
          <a:p>
            <a:endParaRPr lang="en-US" sz="2000" dirty="0">
              <a:latin typeface="Arial" panose="020B0604020202020204" pitchFamily="34" charset="0"/>
              <a:cs typeface="Arial" panose="020B0604020202020204" pitchFamily="34" charset="0"/>
            </a:endParaRPr>
          </a:p>
          <a:p>
            <a:r>
              <a:rPr lang="en-US" sz="2000" dirty="0">
                <a:solidFill>
                  <a:srgbClr val="000000"/>
                </a:solidFill>
                <a:latin typeface="Arial Bold" panose="020B0704020202020204" pitchFamily="34" charset="0"/>
                <a:cs typeface="Arial Bold" panose="020B0704020202020204" pitchFamily="34" charset="0"/>
              </a:rPr>
              <a:t>Findings:</a:t>
            </a:r>
          </a:p>
          <a:p>
            <a:pPr>
              <a:buFont typeface="Arial" pitchFamily="34" charset="0"/>
              <a:buChar char="•"/>
            </a:pPr>
            <a:endParaRPr lang="en-US" sz="2000" dirty="0">
              <a:latin typeface="Arial" panose="020B0604020202020204" pitchFamily="34" charset="0"/>
              <a:cs typeface="Arial" panose="020B0604020202020204" pitchFamily="34" charset="0"/>
            </a:endParaRPr>
          </a:p>
          <a:p>
            <a:pPr>
              <a:buFont typeface="Arial" pitchFamily="34" charset="0"/>
              <a:buChar char="•"/>
            </a:pPr>
            <a:r>
              <a:rPr lang="en-US" sz="2000" dirty="0">
                <a:latin typeface="Arial" panose="020B0604020202020204" pitchFamily="34" charset="0"/>
                <a:cs typeface="Arial" panose="020B0604020202020204" pitchFamily="34" charset="0"/>
              </a:rPr>
              <a:t>The step feature shows a strong correlation with </a:t>
            </a:r>
            <a:r>
              <a:rPr lang="en-US" sz="2000" dirty="0" err="1">
                <a:latin typeface="Arial" panose="020B0604020202020204" pitchFamily="34" charset="0"/>
                <a:cs typeface="Arial" panose="020B0604020202020204" pitchFamily="34" charset="0"/>
              </a:rPr>
              <a:t>isFraud</a:t>
            </a:r>
            <a:r>
              <a:rPr lang="en-US" sz="2000" dirty="0">
                <a:latin typeface="Arial" panose="020B0604020202020204" pitchFamily="34" charset="0"/>
                <a:cs typeface="Arial" panose="020B0604020202020204" pitchFamily="34" charset="0"/>
              </a:rPr>
              <a:t>.</a:t>
            </a:r>
          </a:p>
          <a:p>
            <a:pPr>
              <a:buFont typeface="Arial" pitchFamily="34" charset="0"/>
              <a:buChar char="•"/>
            </a:pPr>
            <a:r>
              <a:rPr lang="en-US" sz="2000" dirty="0">
                <a:latin typeface="Arial" panose="020B0604020202020204" pitchFamily="34" charset="0"/>
                <a:cs typeface="Arial" panose="020B0604020202020204" pitchFamily="34" charset="0"/>
              </a:rPr>
              <a:t>The amount feature has a moderate correlation with </a:t>
            </a:r>
            <a:r>
              <a:rPr lang="en-US" sz="2000" dirty="0" err="1">
                <a:latin typeface="Arial" panose="020B0604020202020204" pitchFamily="34" charset="0"/>
                <a:cs typeface="Arial" panose="020B0604020202020204" pitchFamily="34" charset="0"/>
              </a:rPr>
              <a:t>isFraud</a:t>
            </a:r>
            <a:r>
              <a:rPr lang="en-US" sz="2000" dirty="0">
                <a:latin typeface="Arial" panose="020B0604020202020204" pitchFamily="34" charset="0"/>
                <a:cs typeface="Arial" panose="020B0604020202020204" pitchFamily="34" charset="0"/>
              </a:rPr>
              <a:t>.</a:t>
            </a:r>
          </a:p>
          <a:p>
            <a:pPr>
              <a:buFont typeface="Arial" pitchFamily="34" charset="0"/>
              <a:buChar char="•"/>
            </a:pPr>
            <a:r>
              <a:rPr lang="en-US" sz="2000" dirty="0">
                <a:latin typeface="Arial" panose="020B0604020202020204" pitchFamily="34" charset="0"/>
                <a:cs typeface="Arial" panose="020B0604020202020204" pitchFamily="34" charset="0"/>
              </a:rPr>
              <a:t>Certain transaction types also show patterns related to fraudulent activities.</a:t>
            </a:r>
          </a:p>
        </p:txBody>
      </p:sp>
      <p:pic>
        <p:nvPicPr>
          <p:cNvPr id="1026" name="Picture 2"/>
          <p:cNvPicPr>
            <a:picLocks noChangeAspect="1" noChangeArrowheads="1"/>
          </p:cNvPicPr>
          <p:nvPr/>
        </p:nvPicPr>
        <p:blipFill>
          <a:blip r:embed="rId3"/>
          <a:srcRect/>
          <a:stretch>
            <a:fillRect/>
          </a:stretch>
        </p:blipFill>
        <p:spPr bwMode="auto">
          <a:xfrm>
            <a:off x="857192" y="6143632"/>
            <a:ext cx="8667750" cy="3781425"/>
          </a:xfrm>
          <a:prstGeom prst="rect">
            <a:avLst/>
          </a:prstGeom>
          <a:noFill/>
          <a:ln w="9525">
            <a:solidFill>
              <a:srgbClr val="1C1A55"/>
            </a:solid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9786942" y="1857352"/>
            <a:ext cx="8229600" cy="6505575"/>
          </a:xfrm>
          <a:prstGeom prst="rect">
            <a:avLst/>
          </a:prstGeom>
          <a:noFill/>
          <a:ln w="9525">
            <a:solidFill>
              <a:srgbClr val="1C1A55"/>
            </a:solidFill>
            <a:miter lim="800000"/>
            <a:headEnd/>
            <a:tailEnd/>
          </a:ln>
          <a:effectLst/>
        </p:spPr>
      </p:pic>
      <p:sp>
        <p:nvSpPr>
          <p:cNvPr id="6" name="TextBox 5">
            <a:extLst>
              <a:ext uri="{FF2B5EF4-FFF2-40B4-BE49-F238E27FC236}">
                <a16:creationId xmlns:a16="http://schemas.microsoft.com/office/drawing/2014/main" id="{87FEDAA8-6F9D-0D59-83D0-3CE7845ED3AF}"/>
              </a:ext>
            </a:extLst>
          </p:cNvPr>
          <p:cNvSpPr txBox="1"/>
          <p:nvPr/>
        </p:nvSpPr>
        <p:spPr>
          <a:xfrm>
            <a:off x="457200" y="419100"/>
            <a:ext cx="17297400" cy="927242"/>
          </a:xfrm>
          <a:prstGeom prst="rect">
            <a:avLst/>
          </a:prstGeom>
        </p:spPr>
        <p:txBody>
          <a:bodyPr wrap="square" lIns="0" tIns="0" rIns="0" bIns="0" rtlCol="0" anchor="t">
            <a:spAutoFit/>
          </a:bodyPr>
          <a:lstStyle/>
          <a:p>
            <a:pPr marL="0" lvl="0" indent="0">
              <a:lnSpc>
                <a:spcPts val="7672"/>
              </a:lnSpc>
              <a:spcBef>
                <a:spcPct val="0"/>
              </a:spcBef>
            </a:pPr>
            <a:r>
              <a:rPr lang="en-US" sz="6393" b="1" spc="479" dirty="0">
                <a:solidFill>
                  <a:srgbClr val="30032D"/>
                </a:solidFill>
                <a:latin typeface="HK Modular"/>
                <a:ea typeface="HK Modular"/>
                <a:cs typeface="HK Modular"/>
                <a:sym typeface="HK Modular"/>
              </a:rPr>
              <a:t>CORRELATION ANALYSIS</a:t>
            </a:r>
          </a:p>
        </p:txBody>
      </p:sp>
    </p:spTree>
    <p:extLst>
      <p:ext uri="{BB962C8B-B14F-4D97-AF65-F5344CB8AC3E}">
        <p14:creationId xmlns:p14="http://schemas.microsoft.com/office/powerpoint/2010/main" val="1886304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TotalTime>
  <Words>2178</Words>
  <Application>Microsoft Office PowerPoint</Application>
  <PresentationFormat>Custom</PresentationFormat>
  <Paragraphs>287</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Bold</vt:lpstr>
      <vt:lpstr>Calibri</vt:lpstr>
      <vt:lpstr>Century</vt:lpstr>
      <vt:lpstr>Century Gothic</vt:lpstr>
      <vt:lpstr>Goudy Old Style</vt:lpstr>
      <vt:lpstr>HK Grotesk Medium</vt:lpstr>
      <vt:lpstr>HK Modular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Purple Gradient Modern Elegant Technology Keynote Presentation</dc:title>
  <dc:creator>Kedharish ravi</dc:creator>
  <cp:lastModifiedBy>Kedharish ravi</cp:lastModifiedBy>
  <cp:revision>38</cp:revision>
  <dcterms:created xsi:type="dcterms:W3CDTF">2006-08-16T00:00:00Z</dcterms:created>
  <dcterms:modified xsi:type="dcterms:W3CDTF">2025-02-21T14:38:58Z</dcterms:modified>
  <dc:identifier>DAGfmuCZfFk</dc:identifier>
</cp:coreProperties>
</file>