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64" r:id="rId4"/>
    <p:sldId id="292" r:id="rId5"/>
    <p:sldId id="291" r:id="rId6"/>
    <p:sldId id="268" r:id="rId7"/>
    <p:sldId id="272" r:id="rId8"/>
    <p:sldId id="281" r:id="rId9"/>
    <p:sldId id="282" r:id="rId10"/>
    <p:sldId id="283" r:id="rId11"/>
    <p:sldId id="284" r:id="rId12"/>
    <p:sldId id="275" r:id="rId13"/>
    <p:sldId id="276" r:id="rId14"/>
    <p:sldId id="278" r:id="rId15"/>
    <p:sldId id="279" r:id="rId16"/>
    <p:sldId id="293" r:id="rId17"/>
    <p:sldId id="290" r:id="rId18"/>
    <p:sldId id="262" r:id="rId19"/>
    <p:sldId id="289" r:id="rId20"/>
    <p:sldId id="285" r:id="rId21"/>
    <p:sldId id="287" r:id="rId22"/>
    <p:sldId id="288" r:id="rId23"/>
    <p:sldId id="29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C6CED4"/>
    <a:srgbClr val="EAEFF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EEFF5-DFDD-4269-8758-ED79286E982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0E2B2-0D73-4EC3-A228-1E21B3947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7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8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2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7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A7A0B-E2D5-48D8-8FB5-5C60205E5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1383958"/>
            <a:ext cx="10515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0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8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8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622854"/>
            <a:ext cx="10515600" cy="455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4A52-149A-4224-86D2-07F03D2F6AA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7A0B-E2D5-48D8-8FB5-5C60205E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8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 Presentation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2017-20845 </a:t>
            </a:r>
            <a:r>
              <a:rPr lang="en-US" altLang="ko-KR" dirty="0" err="1"/>
              <a:t>Wonjae</a:t>
            </a:r>
            <a:r>
              <a:rPr lang="en-US" altLang="ko-KR" dirty="0"/>
              <a:t> Jang</a:t>
            </a:r>
          </a:p>
          <a:p>
            <a:r>
              <a:rPr lang="en-US" altLang="ko-KR" dirty="0"/>
              <a:t>2018-25193 </a:t>
            </a:r>
            <a:r>
              <a:rPr lang="en-US" altLang="ko-KR" dirty="0" err="1"/>
              <a:t>Dongwan</a:t>
            </a:r>
            <a:r>
              <a:rPr lang="en-US" altLang="ko-KR" dirty="0"/>
              <a:t> Kang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00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Control Flow Graph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5459301" y="1500341"/>
            <a:ext cx="3302947" cy="500933"/>
            <a:chOff x="4386188" y="1717481"/>
            <a:chExt cx="3302947" cy="500933"/>
          </a:xfrm>
        </p:grpSpPr>
        <p:pic>
          <p:nvPicPr>
            <p:cNvPr id="4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441995" y="2157933"/>
            <a:ext cx="3302947" cy="492982"/>
            <a:chOff x="4386188" y="2242268"/>
            <a:chExt cx="3302947" cy="492982"/>
          </a:xfrm>
        </p:grpSpPr>
        <p:pic>
          <p:nvPicPr>
            <p:cNvPr id="51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092515" y="2385866"/>
            <a:ext cx="3302947" cy="858741"/>
            <a:chOff x="4386188" y="2767054"/>
            <a:chExt cx="3302947" cy="85874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8" b="58855"/>
            <a:stretch/>
          </p:blipFill>
          <p:spPr bwMode="auto">
            <a:xfrm>
              <a:off x="4386188" y="2767054"/>
              <a:ext cx="3302947" cy="85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4386188" y="2767054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058250" y="3526230"/>
            <a:ext cx="3302947" cy="1033670"/>
            <a:chOff x="4386188" y="3657600"/>
            <a:chExt cx="3302947" cy="1033670"/>
          </a:xfrm>
        </p:grpSpPr>
        <p:pic>
          <p:nvPicPr>
            <p:cNvPr id="57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64" b="38102"/>
            <a:stretch/>
          </p:blipFill>
          <p:spPr bwMode="auto">
            <a:xfrm>
              <a:off x="4386188" y="3657600"/>
              <a:ext cx="3302947" cy="103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4386188" y="365760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447058" y="3685904"/>
            <a:ext cx="3302947" cy="834887"/>
            <a:chOff x="4386188" y="4731026"/>
            <a:chExt cx="3302947" cy="834887"/>
          </a:xfrm>
        </p:grpSpPr>
        <p:pic>
          <p:nvPicPr>
            <p:cNvPr id="60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73" b="21064"/>
            <a:stretch/>
          </p:blipFill>
          <p:spPr bwMode="auto">
            <a:xfrm>
              <a:off x="4386188" y="4731026"/>
              <a:ext cx="3302947" cy="83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4386188" y="4731026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795584" y="5001197"/>
            <a:ext cx="3302947" cy="659958"/>
            <a:chOff x="4386188" y="5605670"/>
            <a:chExt cx="3302947" cy="659958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10" b="7434"/>
            <a:stretch/>
          </p:blipFill>
          <p:spPr bwMode="auto">
            <a:xfrm>
              <a:off x="4386188" y="5605670"/>
              <a:ext cx="3302947" cy="6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4386188" y="560567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489265" y="6117363"/>
            <a:ext cx="3302947" cy="188842"/>
            <a:chOff x="4386188" y="6281530"/>
            <a:chExt cx="3302947" cy="188842"/>
          </a:xfrm>
        </p:grpSpPr>
        <p:pic>
          <p:nvPicPr>
            <p:cNvPr id="6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직사각형 66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구부러진 연결선 12"/>
          <p:cNvCxnSpPr>
            <a:stCxn id="51" idx="2"/>
            <a:endCxn id="66" idx="0"/>
          </p:cNvCxnSpPr>
          <p:nvPr/>
        </p:nvCxnSpPr>
        <p:spPr>
          <a:xfrm rot="16200000" flipH="1">
            <a:off x="2383880" y="4360504"/>
            <a:ext cx="3466448" cy="4727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48" idx="2"/>
            <a:endCxn id="51" idx="0"/>
          </p:cNvCxnSpPr>
          <p:nvPr/>
        </p:nvCxnSpPr>
        <p:spPr>
          <a:xfrm rot="5400000">
            <a:off x="5523793" y="570950"/>
            <a:ext cx="156659" cy="301730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51" idx="2"/>
            <a:endCxn id="54" idx="0"/>
          </p:cNvCxnSpPr>
          <p:nvPr/>
        </p:nvCxnSpPr>
        <p:spPr>
          <a:xfrm rot="5400000" flipH="1" flipV="1">
            <a:off x="5786204" y="693131"/>
            <a:ext cx="265049" cy="3650520"/>
          </a:xfrm>
          <a:prstGeom prst="curvedConnector5">
            <a:avLst>
              <a:gd name="adj1" fmla="val -86248"/>
              <a:gd name="adj2" fmla="val 50000"/>
              <a:gd name="adj3" fmla="val 18624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54" idx="2"/>
            <a:endCxn id="57" idx="0"/>
          </p:cNvCxnSpPr>
          <p:nvPr/>
        </p:nvCxnSpPr>
        <p:spPr>
          <a:xfrm rot="5400000">
            <a:off x="6086046" y="1868286"/>
            <a:ext cx="281623" cy="30342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7" idx="2"/>
            <a:endCxn id="63" idx="0"/>
          </p:cNvCxnSpPr>
          <p:nvPr/>
        </p:nvCxnSpPr>
        <p:spPr>
          <a:xfrm rot="16200000" flipH="1">
            <a:off x="5357743" y="3911881"/>
            <a:ext cx="441297" cy="1737334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0" idx="2"/>
            <a:endCxn id="63" idx="0"/>
          </p:cNvCxnSpPr>
          <p:nvPr/>
        </p:nvCxnSpPr>
        <p:spPr>
          <a:xfrm rot="5400000">
            <a:off x="7032592" y="3935257"/>
            <a:ext cx="480406" cy="165147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54" idx="2"/>
            <a:endCxn id="60" idx="0"/>
          </p:cNvCxnSpPr>
          <p:nvPr/>
        </p:nvCxnSpPr>
        <p:spPr>
          <a:xfrm rot="16200000" flipH="1">
            <a:off x="7700612" y="3287983"/>
            <a:ext cx="441297" cy="35454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63" idx="2"/>
            <a:endCxn id="51" idx="0"/>
          </p:cNvCxnSpPr>
          <p:nvPr/>
        </p:nvCxnSpPr>
        <p:spPr>
          <a:xfrm rot="5400000" flipH="1">
            <a:off x="3518653" y="2732750"/>
            <a:ext cx="3503222" cy="2353589"/>
          </a:xfrm>
          <a:prstGeom prst="curvedConnector5">
            <a:avLst>
              <a:gd name="adj1" fmla="val -6525"/>
              <a:gd name="adj2" fmla="val 179881"/>
              <a:gd name="adj3" fmla="val 10652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Reaching Analysis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282446" y="1433444"/>
            <a:ext cx="3302947" cy="500933"/>
            <a:chOff x="4386188" y="1717481"/>
            <a:chExt cx="3302947" cy="500933"/>
          </a:xfrm>
        </p:grpSpPr>
        <p:pic>
          <p:nvPicPr>
            <p:cNvPr id="4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97442" y="2218845"/>
            <a:ext cx="3302947" cy="492982"/>
            <a:chOff x="4386188" y="2242268"/>
            <a:chExt cx="3302947" cy="492982"/>
          </a:xfrm>
        </p:grpSpPr>
        <p:pic>
          <p:nvPicPr>
            <p:cNvPr id="51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33919" y="2271043"/>
            <a:ext cx="3302947" cy="858741"/>
            <a:chOff x="4386188" y="2767054"/>
            <a:chExt cx="3302947" cy="85874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8" b="58855"/>
            <a:stretch/>
          </p:blipFill>
          <p:spPr bwMode="auto">
            <a:xfrm>
              <a:off x="4386188" y="2767054"/>
              <a:ext cx="3302947" cy="85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4386188" y="2767054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09556" y="3571541"/>
            <a:ext cx="3302947" cy="1033670"/>
            <a:chOff x="4386188" y="3657600"/>
            <a:chExt cx="3302947" cy="1033670"/>
          </a:xfrm>
        </p:grpSpPr>
        <p:pic>
          <p:nvPicPr>
            <p:cNvPr id="57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64" b="38102"/>
            <a:stretch/>
          </p:blipFill>
          <p:spPr bwMode="auto">
            <a:xfrm>
              <a:off x="4386188" y="3657600"/>
              <a:ext cx="3302947" cy="103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4386188" y="365760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33919" y="3670932"/>
            <a:ext cx="3302947" cy="834887"/>
            <a:chOff x="4386188" y="4731026"/>
            <a:chExt cx="3302947" cy="834887"/>
          </a:xfrm>
        </p:grpSpPr>
        <p:pic>
          <p:nvPicPr>
            <p:cNvPr id="60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73" b="21064"/>
            <a:stretch/>
          </p:blipFill>
          <p:spPr bwMode="auto">
            <a:xfrm>
              <a:off x="4386188" y="4731026"/>
              <a:ext cx="3302947" cy="83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4386188" y="4731026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911576" y="5046659"/>
            <a:ext cx="3302947" cy="659958"/>
            <a:chOff x="4386188" y="5605670"/>
            <a:chExt cx="3302947" cy="659958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10" b="7434"/>
            <a:stretch/>
          </p:blipFill>
          <p:spPr bwMode="auto">
            <a:xfrm>
              <a:off x="4386188" y="5605670"/>
              <a:ext cx="3302947" cy="6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4386188" y="560567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299447" y="6169525"/>
            <a:ext cx="3302947" cy="188842"/>
            <a:chOff x="4386188" y="6281530"/>
            <a:chExt cx="3302947" cy="188842"/>
          </a:xfrm>
        </p:grpSpPr>
        <p:pic>
          <p:nvPicPr>
            <p:cNvPr id="6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직사각형 66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구부러진 연결선 12"/>
          <p:cNvCxnSpPr>
            <a:stCxn id="51" idx="2"/>
            <a:endCxn id="66" idx="0"/>
          </p:cNvCxnSpPr>
          <p:nvPr/>
        </p:nvCxnSpPr>
        <p:spPr>
          <a:xfrm rot="16200000" flipH="1">
            <a:off x="821069" y="4039673"/>
            <a:ext cx="3457698" cy="802005"/>
          </a:xfrm>
          <a:prstGeom prst="curvedConnector3">
            <a:avLst>
              <a:gd name="adj1" fmla="val 2906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48" idx="2"/>
            <a:endCxn id="51" idx="0"/>
          </p:cNvCxnSpPr>
          <p:nvPr/>
        </p:nvCxnSpPr>
        <p:spPr>
          <a:xfrm rot="5400000">
            <a:off x="2899184" y="1184109"/>
            <a:ext cx="284468" cy="178500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51" idx="2"/>
            <a:endCxn id="54" idx="0"/>
          </p:cNvCxnSpPr>
          <p:nvPr/>
        </p:nvCxnSpPr>
        <p:spPr>
          <a:xfrm rot="5400000" flipH="1" flipV="1">
            <a:off x="3646762" y="773196"/>
            <a:ext cx="440784" cy="3436477"/>
          </a:xfrm>
          <a:prstGeom prst="curvedConnector5">
            <a:avLst>
              <a:gd name="adj1" fmla="val -51862"/>
              <a:gd name="adj2" fmla="val 50000"/>
              <a:gd name="adj3" fmla="val 1518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54" idx="2"/>
            <a:endCxn id="57" idx="0"/>
          </p:cNvCxnSpPr>
          <p:nvPr/>
        </p:nvCxnSpPr>
        <p:spPr>
          <a:xfrm rot="5400000">
            <a:off x="3652334" y="1638481"/>
            <a:ext cx="441757" cy="342436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7" idx="2"/>
            <a:endCxn id="63" idx="0"/>
          </p:cNvCxnSpPr>
          <p:nvPr/>
        </p:nvCxnSpPr>
        <p:spPr>
          <a:xfrm rot="16200000" flipH="1">
            <a:off x="2641316" y="4124925"/>
            <a:ext cx="441448" cy="140202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0" idx="2"/>
            <a:endCxn id="63" idx="0"/>
          </p:cNvCxnSpPr>
          <p:nvPr/>
        </p:nvCxnSpPr>
        <p:spPr>
          <a:xfrm rot="5400000">
            <a:off x="4303802" y="3765068"/>
            <a:ext cx="540840" cy="202234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54" idx="2"/>
            <a:endCxn id="60" idx="0"/>
          </p:cNvCxnSpPr>
          <p:nvPr/>
        </p:nvCxnSpPr>
        <p:spPr>
          <a:xfrm rot="5400000">
            <a:off x="5314819" y="3400358"/>
            <a:ext cx="541148" cy="1270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63" idx="2"/>
            <a:endCxn id="51" idx="0"/>
          </p:cNvCxnSpPr>
          <p:nvPr/>
        </p:nvCxnSpPr>
        <p:spPr>
          <a:xfrm rot="5400000" flipH="1">
            <a:off x="1112097" y="3255664"/>
            <a:ext cx="3487772" cy="1414134"/>
          </a:xfrm>
          <a:prstGeom prst="curvedConnector5">
            <a:avLst>
              <a:gd name="adj1" fmla="val -6554"/>
              <a:gd name="adj2" fmla="val 199945"/>
              <a:gd name="adj3" fmla="val 10655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54594"/>
              </p:ext>
            </p:extLst>
          </p:nvPr>
        </p:nvGraphicFramePr>
        <p:xfrm>
          <a:off x="7607734" y="4575336"/>
          <a:ext cx="401003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66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411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input    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      constant       input       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71016"/>
                  </a:ext>
                </a:extLst>
              </a:tr>
              <a:tr h="204116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IN[B]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OUT[B]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1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0000 0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1110 0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2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3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4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5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6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1100</a:t>
                      </a:r>
                      <a:r>
                        <a:rPr lang="en-US" altLang="ko-KR" sz="1050" baseline="0" dirty="0"/>
                        <a:t>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7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59" y="2573979"/>
            <a:ext cx="3319752" cy="51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59" y="3154558"/>
            <a:ext cx="3575013" cy="3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14561" y="2026735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Data-flow Equations</a:t>
            </a:r>
            <a:endParaRPr lang="ko-KR" altLang="en-US" sz="2400" dirty="0"/>
          </a:p>
        </p:txBody>
      </p:sp>
      <p:cxnSp>
        <p:nvCxnSpPr>
          <p:cNvPr id="18" name="구부러진 연결선 17"/>
          <p:cNvCxnSpPr>
            <a:endCxn id="31" idx="0"/>
          </p:cNvCxnSpPr>
          <p:nvPr/>
        </p:nvCxnSpPr>
        <p:spPr>
          <a:xfrm>
            <a:off x="4528524" y="1506071"/>
            <a:ext cx="4728549" cy="30991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endCxn id="69" idx="0"/>
          </p:cNvCxnSpPr>
          <p:nvPr/>
        </p:nvCxnSpPr>
        <p:spPr>
          <a:xfrm>
            <a:off x="4248085" y="1703294"/>
            <a:ext cx="5425396" cy="2901917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70" idx="0"/>
          </p:cNvCxnSpPr>
          <p:nvPr/>
        </p:nvCxnSpPr>
        <p:spPr>
          <a:xfrm>
            <a:off x="4649857" y="1846729"/>
            <a:ext cx="5601889" cy="275848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endCxn id="71" idx="0"/>
          </p:cNvCxnSpPr>
          <p:nvPr/>
        </p:nvCxnSpPr>
        <p:spPr>
          <a:xfrm>
            <a:off x="6115282" y="2711826"/>
            <a:ext cx="4811051" cy="1893385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endCxn id="72" idx="0"/>
          </p:cNvCxnSpPr>
          <p:nvPr/>
        </p:nvCxnSpPr>
        <p:spPr>
          <a:xfrm flipV="1">
            <a:off x="3998633" y="4605211"/>
            <a:ext cx="7388655" cy="858741"/>
          </a:xfrm>
          <a:prstGeom prst="curvedConnector4">
            <a:avLst>
              <a:gd name="adj1" fmla="val 49070"/>
              <a:gd name="adj2" fmla="val 12662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119660" y="4605211"/>
            <a:ext cx="274825" cy="2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536068" y="4605211"/>
            <a:ext cx="274825" cy="2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114333" y="4605211"/>
            <a:ext cx="274825" cy="2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88920" y="4605211"/>
            <a:ext cx="274825" cy="2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1249875" y="4605211"/>
            <a:ext cx="274825" cy="2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47"/>
          <a:stretch/>
        </p:blipFill>
        <p:spPr bwMode="auto">
          <a:xfrm>
            <a:off x="1309099" y="1532437"/>
            <a:ext cx="3302947" cy="1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7"/>
          <a:stretch/>
        </p:blipFill>
        <p:spPr bwMode="auto">
          <a:xfrm>
            <a:off x="1309099" y="6499252"/>
            <a:ext cx="3302947" cy="1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309099" y="1736420"/>
            <a:ext cx="3302947" cy="500933"/>
            <a:chOff x="4386188" y="1717481"/>
            <a:chExt cx="3302947" cy="500933"/>
          </a:xfrm>
        </p:grpSpPr>
        <p:pic>
          <p:nvPicPr>
            <p:cNvPr id="40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309099" y="2261207"/>
            <a:ext cx="3302947" cy="492982"/>
            <a:chOff x="4386188" y="2242268"/>
            <a:chExt cx="3302947" cy="492982"/>
          </a:xfrm>
        </p:grpSpPr>
        <p:pic>
          <p:nvPicPr>
            <p:cNvPr id="4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309099" y="2785993"/>
            <a:ext cx="3302947" cy="858741"/>
            <a:chOff x="4386188" y="2767054"/>
            <a:chExt cx="3302947" cy="858741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8" b="58855"/>
            <a:stretch/>
          </p:blipFill>
          <p:spPr bwMode="auto">
            <a:xfrm>
              <a:off x="4386188" y="2767054"/>
              <a:ext cx="3302947" cy="85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4386188" y="2767054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309099" y="3676539"/>
            <a:ext cx="3302947" cy="1033670"/>
            <a:chOff x="4386188" y="3657600"/>
            <a:chExt cx="3302947" cy="1033670"/>
          </a:xfrm>
        </p:grpSpPr>
        <p:pic>
          <p:nvPicPr>
            <p:cNvPr id="49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64" b="38102"/>
            <a:stretch/>
          </p:blipFill>
          <p:spPr bwMode="auto">
            <a:xfrm>
              <a:off x="4386188" y="3657600"/>
              <a:ext cx="3302947" cy="103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4386188" y="365760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309099" y="4749965"/>
            <a:ext cx="3302947" cy="834887"/>
            <a:chOff x="4386188" y="4731026"/>
            <a:chExt cx="3302947" cy="834887"/>
          </a:xfrm>
        </p:grpSpPr>
        <p:pic>
          <p:nvPicPr>
            <p:cNvPr id="52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73" b="21064"/>
            <a:stretch/>
          </p:blipFill>
          <p:spPr bwMode="auto">
            <a:xfrm>
              <a:off x="4386188" y="4731026"/>
              <a:ext cx="3302947" cy="83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4386188" y="4731026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309099" y="5624609"/>
            <a:ext cx="3302947" cy="659958"/>
            <a:chOff x="4386188" y="5605670"/>
            <a:chExt cx="3302947" cy="659958"/>
          </a:xfrm>
        </p:grpSpPr>
        <p:pic>
          <p:nvPicPr>
            <p:cNvPr id="5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10" b="7434"/>
            <a:stretch/>
          </p:blipFill>
          <p:spPr bwMode="auto">
            <a:xfrm>
              <a:off x="4386188" y="5605670"/>
              <a:ext cx="3302947" cy="6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>
              <a:off x="4386188" y="560567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309099" y="6300469"/>
            <a:ext cx="3302947" cy="188842"/>
            <a:chOff x="4386188" y="6281530"/>
            <a:chExt cx="3302947" cy="188842"/>
          </a:xfrm>
        </p:grpSpPr>
        <p:pic>
          <p:nvPicPr>
            <p:cNvPr id="5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Replace constant valuable with the constant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29774" y="3656974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constant=1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29775" y="4705540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constant=1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29770" y="6265348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constant=1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29771" y="1677722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29771" y="2246240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constant=1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18920" y="3295397"/>
            <a:ext cx="617262" cy="180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044313" y="2930627"/>
            <a:ext cx="585457" cy="180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96000" y="2103585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availableDef</a:t>
            </a:r>
            <a:r>
              <a:rPr lang="en-US" altLang="ko-KR" dirty="0"/>
              <a:t> = IN[B] </a:t>
            </a:r>
            <a:r>
              <a:rPr lang="ko-KR" altLang="en-US" dirty="0"/>
              <a:t>∩ </a:t>
            </a:r>
            <a:r>
              <a:rPr lang="en-US" altLang="ko-KR" dirty="0"/>
              <a:t>OUT[B] – </a:t>
            </a:r>
            <a:r>
              <a:rPr lang="en-US" altLang="ko-KR" dirty="0" err="1"/>
              <a:t>Def</a:t>
            </a:r>
            <a:r>
              <a:rPr lang="en-US" altLang="ko-KR" baseline="-25000" dirty="0" err="1"/>
              <a:t>overlapedName</a:t>
            </a:r>
            <a:endParaRPr lang="en-US" altLang="ko-KR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02839"/>
              </p:ext>
            </p:extLst>
          </p:nvPr>
        </p:nvGraphicFramePr>
        <p:xfrm>
          <a:off x="5906224" y="3561876"/>
          <a:ext cx="53460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500">
                  <a:extLst>
                    <a:ext uri="{9D8B030D-6E8A-4147-A177-3AD203B41FA5}">
                      <a16:colId xmlns:a16="http://schemas.microsoft.com/office/drawing/2014/main" val="366854367"/>
                    </a:ext>
                  </a:extLst>
                </a:gridCol>
              </a:tblGrid>
              <a:tr h="20411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input    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      constant       input       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471016"/>
                  </a:ext>
                </a:extLst>
              </a:tr>
              <a:tr h="204116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IN[B]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OUT[B]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IN[B}</a:t>
                      </a:r>
                      <a:r>
                        <a:rPr lang="ko-KR" altLang="en-US" sz="1050" dirty="0"/>
                        <a:t> ∩ </a:t>
                      </a:r>
                      <a:r>
                        <a:rPr lang="en-US" altLang="ko-KR" sz="1050" dirty="0"/>
                        <a:t>OUT[B]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1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0000 0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1110 0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0000 0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2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3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</a:t>
                      </a:r>
                      <a:r>
                        <a:rPr lang="en-US" altLang="ko-KR" sz="1050" baseline="0" dirty="0"/>
                        <a:t>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4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5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6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1100</a:t>
                      </a:r>
                      <a:r>
                        <a:rPr lang="en-US" altLang="ko-KR" sz="1050" baseline="0" dirty="0"/>
                        <a:t>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0100 1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r>
                        <a:rPr lang="en-US" altLang="ko-KR" sz="1050" baseline="-25000" dirty="0"/>
                        <a:t>7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1111 1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629771" y="5603129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309098" y="2790366"/>
            <a:ext cx="3302947" cy="851652"/>
            <a:chOff x="304715" y="3697236"/>
            <a:chExt cx="3302947" cy="851652"/>
          </a:xfrm>
        </p:grpSpPr>
        <p:sp>
          <p:nvSpPr>
            <p:cNvPr id="12" name="직사각형 11"/>
            <p:cNvSpPr/>
            <p:nvPr/>
          </p:nvSpPr>
          <p:spPr>
            <a:xfrm>
              <a:off x="304715" y="3697236"/>
              <a:ext cx="3302947" cy="851652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04715" y="3697236"/>
              <a:ext cx="3054350" cy="851651"/>
              <a:chOff x="1211892" y="2938393"/>
              <a:chExt cx="3054350" cy="851651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694" b="59244"/>
              <a:stretch/>
            </p:blipFill>
            <p:spPr bwMode="auto">
              <a:xfrm>
                <a:off x="1211892" y="2938393"/>
                <a:ext cx="3054350" cy="851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1211892" y="2938393"/>
                <a:ext cx="159023" cy="188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3629774" y="2804816"/>
            <a:ext cx="1562431" cy="20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constant=1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2" grpId="0" animBg="1"/>
      <p:bldP spid="33" grpId="0" animBg="1"/>
      <p:bldP spid="7" grpId="0" animBg="1"/>
      <p:bldP spid="81" grpId="0" animBg="1"/>
      <p:bldP spid="3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Constance Folding &amp; </a:t>
            </a:r>
            <a:r>
              <a:rPr lang="en-US" altLang="ko-KR" dirty="0" err="1"/>
              <a:t>Deadcode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47"/>
          <a:stretch/>
        </p:blipFill>
        <p:spPr bwMode="auto">
          <a:xfrm>
            <a:off x="1309099" y="1532437"/>
            <a:ext cx="3302947" cy="1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7"/>
          <a:stretch/>
        </p:blipFill>
        <p:spPr bwMode="auto">
          <a:xfrm>
            <a:off x="1309099" y="6499252"/>
            <a:ext cx="3302947" cy="1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309099" y="1736420"/>
            <a:ext cx="3302947" cy="500933"/>
            <a:chOff x="4386188" y="1717481"/>
            <a:chExt cx="3302947" cy="500933"/>
          </a:xfrm>
        </p:grpSpPr>
        <p:pic>
          <p:nvPicPr>
            <p:cNvPr id="4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309099" y="2261207"/>
            <a:ext cx="3302947" cy="492982"/>
            <a:chOff x="4386188" y="2242268"/>
            <a:chExt cx="3302947" cy="492982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309099" y="3676539"/>
            <a:ext cx="3302947" cy="1033670"/>
            <a:chOff x="4386188" y="3657600"/>
            <a:chExt cx="3302947" cy="1033670"/>
          </a:xfrm>
        </p:grpSpPr>
        <p:pic>
          <p:nvPicPr>
            <p:cNvPr id="49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64" b="38102"/>
            <a:stretch/>
          </p:blipFill>
          <p:spPr bwMode="auto">
            <a:xfrm>
              <a:off x="4386188" y="3657600"/>
              <a:ext cx="3302947" cy="103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4386188" y="365760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309099" y="4749965"/>
            <a:ext cx="3302947" cy="834887"/>
            <a:chOff x="4386188" y="4731026"/>
            <a:chExt cx="3302947" cy="834887"/>
          </a:xfrm>
        </p:grpSpPr>
        <p:pic>
          <p:nvPicPr>
            <p:cNvPr id="52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73" b="21064"/>
            <a:stretch/>
          </p:blipFill>
          <p:spPr bwMode="auto">
            <a:xfrm>
              <a:off x="4386188" y="4731026"/>
              <a:ext cx="3302947" cy="83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4386188" y="4731026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309099" y="5624609"/>
            <a:ext cx="3302947" cy="659958"/>
            <a:chOff x="4386188" y="5605670"/>
            <a:chExt cx="3302947" cy="659958"/>
          </a:xfrm>
        </p:grpSpPr>
        <p:pic>
          <p:nvPicPr>
            <p:cNvPr id="5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10" b="7434"/>
            <a:stretch/>
          </p:blipFill>
          <p:spPr bwMode="auto">
            <a:xfrm>
              <a:off x="4386188" y="5605670"/>
              <a:ext cx="3302947" cy="6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>
              <a:off x="4386188" y="560567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309099" y="6300469"/>
            <a:ext cx="3302947" cy="188842"/>
            <a:chOff x="4386188" y="6281530"/>
            <a:chExt cx="3302947" cy="188842"/>
          </a:xfrm>
        </p:grpSpPr>
        <p:pic>
          <p:nvPicPr>
            <p:cNvPr id="5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309098" y="2790366"/>
            <a:ext cx="3302947" cy="851652"/>
            <a:chOff x="304715" y="3697236"/>
            <a:chExt cx="3302947" cy="851652"/>
          </a:xfrm>
        </p:grpSpPr>
        <p:sp>
          <p:nvSpPr>
            <p:cNvPr id="61" name="직사각형 60"/>
            <p:cNvSpPr/>
            <p:nvPr/>
          </p:nvSpPr>
          <p:spPr>
            <a:xfrm>
              <a:off x="304715" y="3697236"/>
              <a:ext cx="3302947" cy="851652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04715" y="3697236"/>
              <a:ext cx="3054350" cy="851651"/>
              <a:chOff x="1211892" y="2938393"/>
              <a:chExt cx="3054350" cy="851651"/>
            </a:xfrm>
          </p:grpSpPr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694" b="59244"/>
              <a:stretch/>
            </p:blipFill>
            <p:spPr bwMode="auto">
              <a:xfrm>
                <a:off x="1211892" y="2938393"/>
                <a:ext cx="3054350" cy="851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직사각형 63"/>
              <p:cNvSpPr/>
              <p:nvPr/>
            </p:nvSpPr>
            <p:spPr>
              <a:xfrm>
                <a:off x="1211892" y="2938393"/>
                <a:ext cx="159023" cy="188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188057" y="2569860"/>
            <a:ext cx="6185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Binary/Unary Operation &amp;&amp; Change to Constant</a:t>
            </a:r>
          </a:p>
          <a:p>
            <a:r>
              <a:rPr lang="en-US" altLang="ko-KR" sz="2000" dirty="0"/>
              <a:t> -&gt; Calculate it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006600" y="2979208"/>
            <a:ext cx="1422400" cy="16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025650" y="3323098"/>
            <a:ext cx="1022350" cy="16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25650" y="2979207"/>
            <a:ext cx="1403350" cy="16404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rgbClr val="C6CED4"/>
                </a:solidFill>
              </a:rPr>
              <a:t>assign     t0 &lt;- 2 </a:t>
            </a:r>
            <a:endParaRPr lang="ko-KR" altLang="en-US" sz="1200" dirty="0">
              <a:solidFill>
                <a:srgbClr val="C6CED4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88057" y="4532143"/>
            <a:ext cx="5781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Conditional Branch &amp;&amp; Changed to Constant</a:t>
            </a:r>
          </a:p>
          <a:p>
            <a:r>
              <a:rPr lang="en-US" altLang="ko-KR" sz="2000" dirty="0"/>
              <a:t> -&gt; Fix it</a:t>
            </a:r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>
          <a:xfrm>
            <a:off x="2636720" y="3323097"/>
            <a:ext cx="411279" cy="16404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rgbClr val="C6CED4"/>
                </a:solidFill>
              </a:rPr>
              <a:t>True</a:t>
            </a:r>
            <a:endParaRPr lang="ko-KR" altLang="en-US" sz="1200" dirty="0">
              <a:solidFill>
                <a:srgbClr val="C6CED4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309098" y="2784081"/>
            <a:ext cx="3304318" cy="842683"/>
            <a:chOff x="5223115" y="2919181"/>
            <a:chExt cx="3304318" cy="842683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4"/>
            <a:srcRect t="24754" b="58888"/>
            <a:stretch/>
          </p:blipFill>
          <p:spPr>
            <a:xfrm>
              <a:off x="5223115" y="2919181"/>
              <a:ext cx="3304318" cy="842683"/>
            </a:xfrm>
            <a:prstGeom prst="rect">
              <a:avLst/>
            </a:prstGeom>
          </p:spPr>
        </p:pic>
        <p:sp>
          <p:nvSpPr>
            <p:cNvPr id="78" name="직사각형 77"/>
            <p:cNvSpPr/>
            <p:nvPr/>
          </p:nvSpPr>
          <p:spPr>
            <a:xfrm>
              <a:off x="5223115" y="29191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150524" y="1830841"/>
            <a:ext cx="6132455" cy="4012124"/>
            <a:chOff x="5060950" y="2450049"/>
            <a:chExt cx="5619959" cy="3676826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0950" y="2450049"/>
              <a:ext cx="5619959" cy="36768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3" name="직선 연결선 82"/>
            <p:cNvCxnSpPr/>
            <p:nvPr/>
          </p:nvCxnSpPr>
          <p:spPr>
            <a:xfrm flipH="1">
              <a:off x="9189598" y="3849045"/>
              <a:ext cx="127221" cy="1590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직사각형 105"/>
          <p:cNvSpPr/>
          <p:nvPr/>
        </p:nvSpPr>
        <p:spPr>
          <a:xfrm>
            <a:off x="8575829" y="3487139"/>
            <a:ext cx="2672179" cy="1045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6"/>
          <a:srcRect b="923"/>
          <a:stretch/>
        </p:blipFill>
        <p:spPr>
          <a:xfrm>
            <a:off x="1252859" y="2753239"/>
            <a:ext cx="3359187" cy="35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5" grpId="0" animBg="1"/>
      <p:bldP spid="9" grpId="0" animBg="1"/>
      <p:bldP spid="66" grpId="0"/>
      <p:bldP spid="68" grpId="0" animBg="1"/>
      <p:bldP spid="1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/>
          <a:srcRect b="923"/>
          <a:stretch/>
        </p:blipFill>
        <p:spPr>
          <a:xfrm>
            <a:off x="1252859" y="2753239"/>
            <a:ext cx="3359187" cy="3515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Constance Folding &amp; </a:t>
            </a:r>
            <a:r>
              <a:rPr lang="en-US" altLang="ko-KR" dirty="0" err="1"/>
              <a:t>Deadcode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47"/>
          <a:stretch/>
        </p:blipFill>
        <p:spPr bwMode="auto">
          <a:xfrm>
            <a:off x="1309099" y="1532437"/>
            <a:ext cx="3302947" cy="1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7"/>
          <a:stretch/>
        </p:blipFill>
        <p:spPr bwMode="auto">
          <a:xfrm>
            <a:off x="1309099" y="6499252"/>
            <a:ext cx="3302947" cy="1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309099" y="1736420"/>
            <a:ext cx="3302947" cy="500933"/>
            <a:chOff x="4386188" y="1717481"/>
            <a:chExt cx="3302947" cy="500933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09099" y="2261207"/>
            <a:ext cx="3302947" cy="492982"/>
            <a:chOff x="4386188" y="2242268"/>
            <a:chExt cx="3302947" cy="492982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309099" y="5624609"/>
            <a:ext cx="159023" cy="18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309099" y="6300469"/>
            <a:ext cx="3302947" cy="188842"/>
            <a:chOff x="4386188" y="6281530"/>
            <a:chExt cx="3302947" cy="188842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061882" y="1704617"/>
            <a:ext cx="1452283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3126392"/>
            <a:ext cx="4121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For each assignment</a:t>
            </a:r>
          </a:p>
          <a:p>
            <a:r>
              <a:rPr lang="en-US" altLang="ko-KR" sz="2800" dirty="0"/>
              <a:t>Check if it is used</a:t>
            </a:r>
          </a:p>
          <a:p>
            <a:r>
              <a:rPr lang="en-US" altLang="ko-KR" sz="2800" dirty="0"/>
              <a:t>	if not -&gt; Delete it!</a:t>
            </a:r>
            <a:endParaRPr lang="ko-KR" altLang="en-US" sz="2800" dirty="0"/>
          </a:p>
        </p:txBody>
      </p:sp>
      <p:sp>
        <p:nvSpPr>
          <p:cNvPr id="40" name="직사각형 39"/>
          <p:cNvSpPr/>
          <p:nvPr/>
        </p:nvSpPr>
        <p:spPr>
          <a:xfrm>
            <a:off x="2061882" y="1744374"/>
            <a:ext cx="1452283" cy="13242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061882" y="1876797"/>
            <a:ext cx="1452283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61882" y="2029362"/>
            <a:ext cx="1524000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1882" y="2081005"/>
            <a:ext cx="1524000" cy="13242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61882" y="2931147"/>
            <a:ext cx="1524000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061882" y="3096172"/>
            <a:ext cx="1524000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061882" y="5902872"/>
            <a:ext cx="1524000" cy="22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61882" y="2972923"/>
            <a:ext cx="1524000" cy="19290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3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0" grpId="0" animBg="1"/>
      <p:bldP spid="41" grpId="0" animBg="1"/>
      <p:bldP spid="41" grpId="1" animBg="1"/>
      <p:bldP spid="46" grpId="0" animBg="1"/>
      <p:bldP spid="46" grpId="1" animBg="1"/>
      <p:bldP spid="47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2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Constance Folding &amp; </a:t>
            </a:r>
            <a:r>
              <a:rPr lang="en-US" altLang="ko-KR" dirty="0" err="1"/>
              <a:t>Deadcode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9" y="1458595"/>
            <a:ext cx="3054350" cy="53022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74" y="2777090"/>
            <a:ext cx="3021448" cy="266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줄무늬가 있는 오른쪽 화살표 14"/>
          <p:cNvSpPr/>
          <p:nvPr/>
        </p:nvSpPr>
        <p:spPr>
          <a:xfrm>
            <a:off x="5766569" y="3811544"/>
            <a:ext cx="691764" cy="59635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0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Evaluation of Constant Prop. &amp; </a:t>
            </a:r>
            <a:r>
              <a:rPr lang="en-US" altLang="ko-KR" sz="3600" dirty="0" err="1"/>
              <a:t>Deadcode</a:t>
            </a:r>
            <a:r>
              <a:rPr lang="en-US" altLang="ko-KR" sz="3600" dirty="0"/>
              <a:t> Eli. </a:t>
            </a:r>
            <a:endParaRPr lang="ko-KR" altLang="en-US" sz="3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96435"/>
              </p:ext>
            </p:extLst>
          </p:nvPr>
        </p:nvGraphicFramePr>
        <p:xfrm>
          <a:off x="1756792" y="3072249"/>
          <a:ext cx="8674472" cy="177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618">
                  <a:extLst>
                    <a:ext uri="{9D8B030D-6E8A-4147-A177-3AD203B41FA5}">
                      <a16:colId xmlns:a16="http://schemas.microsoft.com/office/drawing/2014/main" val="1870044105"/>
                    </a:ext>
                  </a:extLst>
                </a:gridCol>
                <a:gridCol w="2168618">
                  <a:extLst>
                    <a:ext uri="{9D8B030D-6E8A-4147-A177-3AD203B41FA5}">
                      <a16:colId xmlns:a16="http://schemas.microsoft.com/office/drawing/2014/main" val="54770001"/>
                    </a:ext>
                  </a:extLst>
                </a:gridCol>
                <a:gridCol w="2168618">
                  <a:extLst>
                    <a:ext uri="{9D8B030D-6E8A-4147-A177-3AD203B41FA5}">
                      <a16:colId xmlns:a16="http://schemas.microsoft.com/office/drawing/2014/main" val="1597614926"/>
                    </a:ext>
                  </a:extLst>
                </a:gridCol>
                <a:gridCol w="2168618">
                  <a:extLst>
                    <a:ext uri="{9D8B030D-6E8A-4147-A177-3AD203B41FA5}">
                      <a16:colId xmlns:a16="http://schemas.microsoft.com/office/drawing/2014/main" val="2613512647"/>
                    </a:ext>
                  </a:extLst>
                </a:gridCol>
              </a:tblGrid>
              <a:tr h="591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Constant Prop.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Deadcode</a:t>
                      </a:r>
                      <a:r>
                        <a:rPr lang="en-US" altLang="ko-KR" baseline="0" dirty="0"/>
                        <a:t> Eli.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976320"/>
                  </a:ext>
                </a:extLst>
              </a:tr>
              <a:tr h="591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1.6944s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1.5466s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1.4846s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659676"/>
                  </a:ext>
                </a:extLst>
              </a:tr>
              <a:tr h="591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Speedup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9.56%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14.1%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87153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89BE0C-C6DC-CE4D-9D40-7CB013AA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854"/>
            <a:ext cx="10515600" cy="4554109"/>
          </a:xfrm>
        </p:spPr>
        <p:txBody>
          <a:bodyPr/>
          <a:lstStyle/>
          <a:p>
            <a:r>
              <a:rPr lang="en-US" altLang="ko-KR" dirty="0"/>
              <a:t>Average of 5 times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13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Ongoing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Minor Bug Fix</a:t>
            </a:r>
          </a:p>
          <a:p>
            <a:endParaRPr lang="en-US" altLang="ko-KR" dirty="0"/>
          </a:p>
          <a:p>
            <a:r>
              <a:rPr lang="en-US" altLang="ko-KR" dirty="0"/>
              <a:t>Merge </a:t>
            </a:r>
            <a:r>
              <a:rPr lang="en-US" altLang="ko-KR" dirty="0" err="1"/>
              <a:t>Inlining</a:t>
            </a:r>
            <a:r>
              <a:rPr lang="en-US" altLang="ko-KR" dirty="0"/>
              <a:t> and Constant Prop. &amp; </a:t>
            </a:r>
            <a:r>
              <a:rPr lang="en-US" altLang="ko-KR" dirty="0" err="1"/>
              <a:t>Deadcode</a:t>
            </a:r>
            <a:r>
              <a:rPr lang="en-US" altLang="ko-KR" dirty="0"/>
              <a:t> Eli.</a:t>
            </a:r>
          </a:p>
          <a:p>
            <a:endParaRPr lang="en-US" altLang="ko-KR" dirty="0"/>
          </a:p>
          <a:p>
            <a:r>
              <a:rPr lang="en-US" altLang="ko-KR" dirty="0"/>
              <a:t>Write Final Report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8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4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3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progress</a:t>
            </a:r>
            <a:endParaRPr lang="ko-KR" altLang="en-US" dirty="0"/>
          </a:p>
        </p:txBody>
      </p:sp>
      <p:sp>
        <p:nvSpPr>
          <p:cNvPr id="5" name="오각형 4"/>
          <p:cNvSpPr/>
          <p:nvPr/>
        </p:nvSpPr>
        <p:spPr>
          <a:xfrm>
            <a:off x="767300" y="2437075"/>
            <a:ext cx="2439063" cy="12002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Analysis of </a:t>
            </a:r>
            <a:r>
              <a:rPr lang="en-US" altLang="ko-KR" dirty="0" err="1"/>
              <a:t>SnuPLc</a:t>
            </a:r>
            <a:endParaRPr lang="ko-KR" altLang="en-US" dirty="0"/>
          </a:p>
        </p:txBody>
      </p:sp>
      <p:sp>
        <p:nvSpPr>
          <p:cNvPr id="6" name="오각형 5"/>
          <p:cNvSpPr/>
          <p:nvPr/>
        </p:nvSpPr>
        <p:spPr>
          <a:xfrm>
            <a:off x="3656937" y="2437075"/>
            <a:ext cx="2439063" cy="12002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Planning &amp; Design</a:t>
            </a:r>
            <a:endParaRPr lang="ko-KR" altLang="en-US" dirty="0"/>
          </a:p>
        </p:txBody>
      </p:sp>
      <p:sp>
        <p:nvSpPr>
          <p:cNvPr id="7" name="오각형 6"/>
          <p:cNvSpPr/>
          <p:nvPr/>
        </p:nvSpPr>
        <p:spPr>
          <a:xfrm>
            <a:off x="6546574" y="2437075"/>
            <a:ext cx="2439063" cy="12002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Function </a:t>
            </a:r>
            <a:r>
              <a:rPr lang="en-US" altLang="ko-KR" dirty="0" err="1"/>
              <a:t>Inlining</a:t>
            </a:r>
            <a:endParaRPr lang="ko-KR" altLang="en-US" dirty="0"/>
          </a:p>
        </p:txBody>
      </p:sp>
      <p:sp>
        <p:nvSpPr>
          <p:cNvPr id="8" name="오각형 7"/>
          <p:cNvSpPr/>
          <p:nvPr/>
        </p:nvSpPr>
        <p:spPr>
          <a:xfrm>
            <a:off x="3206363" y="4937996"/>
            <a:ext cx="2455712" cy="12084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Constant Propagation</a:t>
            </a:r>
            <a:endParaRPr lang="ko-KR" altLang="en-US" dirty="0"/>
          </a:p>
        </p:txBody>
      </p:sp>
      <p:sp>
        <p:nvSpPr>
          <p:cNvPr id="9" name="오각형 8"/>
          <p:cNvSpPr/>
          <p:nvPr/>
        </p:nvSpPr>
        <p:spPr>
          <a:xfrm>
            <a:off x="6079351" y="4937996"/>
            <a:ext cx="2455712" cy="12084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Deadcode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sp>
        <p:nvSpPr>
          <p:cNvPr id="10" name="오각형 9"/>
          <p:cNvSpPr/>
          <p:nvPr/>
        </p:nvSpPr>
        <p:spPr>
          <a:xfrm>
            <a:off x="8985637" y="4937996"/>
            <a:ext cx="2455712" cy="12084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Completion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3690" y="2210463"/>
            <a:ext cx="828194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9087513" y="4166222"/>
            <a:ext cx="365344" cy="42347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452857" y="4166222"/>
            <a:ext cx="83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Now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99215" y="4715538"/>
            <a:ext cx="828194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각형 16"/>
          <p:cNvSpPr/>
          <p:nvPr/>
        </p:nvSpPr>
        <p:spPr>
          <a:xfrm>
            <a:off x="3220191" y="4937996"/>
            <a:ext cx="5314871" cy="1208469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Constant Propagation</a:t>
            </a:r>
          </a:p>
          <a:p>
            <a:pPr algn="ctr"/>
            <a:r>
              <a:rPr lang="en-US" altLang="ko-KR" dirty="0"/>
              <a:t> &amp; </a:t>
            </a:r>
          </a:p>
          <a:p>
            <a:pPr algn="ctr"/>
            <a:r>
              <a:rPr lang="en-US" altLang="ko-KR" dirty="0"/>
              <a:t>Dead Code Elimination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5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Appendix. Midterm slides for </a:t>
            </a:r>
            <a:r>
              <a:rPr lang="en-US" altLang="ko-KR" dirty="0" err="1"/>
              <a:t>Inlining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9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9" y="2223259"/>
            <a:ext cx="2987606" cy="405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9227" y="1618089"/>
            <a:ext cx="652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process each function and each function call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025224" y="2500685"/>
            <a:ext cx="4401047" cy="3337577"/>
            <a:chOff x="6098650" y="2103120"/>
            <a:chExt cx="4401047" cy="3337577"/>
          </a:xfrm>
        </p:grpSpPr>
        <p:sp>
          <p:nvSpPr>
            <p:cNvPr id="4" name="직사각형 3"/>
            <p:cNvSpPr/>
            <p:nvPr/>
          </p:nvSpPr>
          <p:spPr>
            <a:xfrm>
              <a:off x="6098650" y="2103120"/>
              <a:ext cx="1880484" cy="34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fNode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9482" y="3073178"/>
              <a:ext cx="1498821" cy="349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89482" y="4238071"/>
              <a:ext cx="1498821" cy="349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89482" y="4981509"/>
              <a:ext cx="1498821" cy="349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79456" y="2103120"/>
              <a:ext cx="1920241" cy="34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fCallNode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790166" y="2627905"/>
              <a:ext cx="1498821" cy="3498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F()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790166" y="3073178"/>
              <a:ext cx="1498821" cy="3498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F()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790166" y="3534353"/>
              <a:ext cx="1498821" cy="3498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G()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90166" y="4238071"/>
              <a:ext cx="1498821" cy="3498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G()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26480" y="2512612"/>
              <a:ext cx="4321534" cy="1486894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26480" y="4118776"/>
              <a:ext cx="4321534" cy="56851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26480" y="4872179"/>
              <a:ext cx="4321534" cy="56851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구부러진 연결선 27"/>
            <p:cNvCxnSpPr>
              <a:stCxn id="21" idx="3"/>
              <a:endCxn id="26" idx="3"/>
            </p:cNvCxnSpPr>
            <p:nvPr/>
          </p:nvCxnSpPr>
          <p:spPr>
            <a:xfrm>
              <a:off x="10288987" y="2802834"/>
              <a:ext cx="159027" cy="1600201"/>
            </a:xfrm>
            <a:prstGeom prst="curvedConnector3">
              <a:avLst>
                <a:gd name="adj1" fmla="val 518748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구부러진 연결선 31"/>
            <p:cNvCxnSpPr>
              <a:stCxn id="22" idx="3"/>
              <a:endCxn id="26" idx="3"/>
            </p:cNvCxnSpPr>
            <p:nvPr/>
          </p:nvCxnSpPr>
          <p:spPr>
            <a:xfrm>
              <a:off x="10288987" y="3248107"/>
              <a:ext cx="159027" cy="1154928"/>
            </a:xfrm>
            <a:prstGeom prst="curvedConnector3">
              <a:avLst>
                <a:gd name="adj1" fmla="val 316249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구부러진 연결선 36"/>
            <p:cNvCxnSpPr>
              <a:stCxn id="23" idx="3"/>
              <a:endCxn id="27" idx="3"/>
            </p:cNvCxnSpPr>
            <p:nvPr/>
          </p:nvCxnSpPr>
          <p:spPr>
            <a:xfrm>
              <a:off x="10288987" y="3709282"/>
              <a:ext cx="159027" cy="1447156"/>
            </a:xfrm>
            <a:prstGeom prst="curvedConnector3">
              <a:avLst>
                <a:gd name="adj1" fmla="val 546247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구부러진 연결선 41"/>
            <p:cNvCxnSpPr>
              <a:stCxn id="24" idx="3"/>
              <a:endCxn id="27" idx="3"/>
            </p:cNvCxnSpPr>
            <p:nvPr/>
          </p:nvCxnSpPr>
          <p:spPr>
            <a:xfrm>
              <a:off x="10288987" y="4413000"/>
              <a:ext cx="159027" cy="743438"/>
            </a:xfrm>
            <a:prstGeom prst="curvedConnector3">
              <a:avLst>
                <a:gd name="adj1" fmla="val 341249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57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50" y="1500367"/>
            <a:ext cx="4431169" cy="426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91" y="2104155"/>
            <a:ext cx="4600078" cy="30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en-US" altLang="ko-KR" dirty="0" err="1"/>
              <a:t>Inlining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4887" y="4630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1598" y="2767055"/>
            <a:ext cx="3812652" cy="3498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94997" y="3379304"/>
            <a:ext cx="4198290" cy="608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10137" y="4750905"/>
            <a:ext cx="2786934" cy="43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로 구부러진 화살표 8"/>
          <p:cNvSpPr/>
          <p:nvPr/>
        </p:nvSpPr>
        <p:spPr>
          <a:xfrm rot="16411782">
            <a:off x="3697821" y="3809516"/>
            <a:ext cx="2057027" cy="521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5689158" y="3486643"/>
            <a:ext cx="691764" cy="59635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5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Evaluation of Constant Prop. &amp; </a:t>
            </a:r>
            <a:r>
              <a:rPr lang="en-US" altLang="ko-KR" sz="3600" dirty="0" err="1"/>
              <a:t>Deadcode</a:t>
            </a:r>
            <a:r>
              <a:rPr lang="en-US" altLang="ko-KR" sz="3600" dirty="0"/>
              <a:t> Eli.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2776"/>
          <a:stretch/>
        </p:blipFill>
        <p:spPr>
          <a:xfrm>
            <a:off x="2707227" y="1736021"/>
            <a:ext cx="3228975" cy="4327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7928"/>
          <a:stretch/>
        </p:blipFill>
        <p:spPr>
          <a:xfrm>
            <a:off x="6293805" y="2157273"/>
            <a:ext cx="3228975" cy="31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3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process of Function </a:t>
            </a:r>
            <a:r>
              <a:rPr lang="en-US" altLang="ko-KR" dirty="0" err="1"/>
              <a:t>Inlining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2983" y="15902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Scan target positions &amp; function code blocks</a:t>
            </a:r>
            <a:endParaRPr lang="ko-KR" altLang="en-US" sz="2000" dirty="0"/>
          </a:p>
        </p:txBody>
      </p:sp>
      <p:sp>
        <p:nvSpPr>
          <p:cNvPr id="11" name="아래쪽 화살표 10"/>
          <p:cNvSpPr/>
          <p:nvPr/>
        </p:nvSpPr>
        <p:spPr>
          <a:xfrm>
            <a:off x="5829632" y="2628393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42983" y="43404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Replace the function call with the code block</a:t>
            </a:r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2342983" y="29653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Generate new variables for parameters &amp; local variables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2342983" y="57155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Assign return variables to destination operand</a:t>
            </a:r>
            <a:endParaRPr lang="ko-KR" altLang="en-US" sz="2000" dirty="0"/>
          </a:p>
        </p:txBody>
      </p:sp>
      <p:sp>
        <p:nvSpPr>
          <p:cNvPr id="17" name="아래쪽 화살표 16"/>
          <p:cNvSpPr/>
          <p:nvPr/>
        </p:nvSpPr>
        <p:spPr>
          <a:xfrm>
            <a:off x="5829632" y="4003493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5829632" y="5378592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으로 구부러진 화살표 9"/>
          <p:cNvSpPr/>
          <p:nvPr/>
        </p:nvSpPr>
        <p:spPr>
          <a:xfrm rot="10800000">
            <a:off x="960295" y="1824824"/>
            <a:ext cx="1224501" cy="4575976"/>
          </a:xfrm>
          <a:prstGeom prst="curvedLeftArrow">
            <a:avLst>
              <a:gd name="adj1" fmla="val 25000"/>
              <a:gd name="adj2" fmla="val 52564"/>
              <a:gd name="adj3" fmla="val 25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9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Function </a:t>
            </a:r>
            <a:r>
              <a:rPr lang="en-US" altLang="ko-KR" dirty="0" err="1"/>
              <a:t>Inlining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09775"/>
            <a:ext cx="4591050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50142"/>
            <a:ext cx="3228975" cy="2000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5" y="2009775"/>
            <a:ext cx="1943100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25" y="4781550"/>
            <a:ext cx="2209800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1640443"/>
            <a:ext cx="246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Symbol Table of Main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8188" y="1640443"/>
            <a:ext cx="23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Symbol Table of test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4411528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Body of Main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8125" y="4412218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Body of </a:t>
            </a:r>
            <a:r>
              <a:rPr lang="en-US" altLang="ko-KR" dirty="0" err="1"/>
              <a:t>teset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3125" y="5681662"/>
            <a:ext cx="1133475" cy="314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25" y="2931557"/>
            <a:ext cx="1800225" cy="5048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125" y="5838825"/>
            <a:ext cx="2371725" cy="3524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23251" y="20004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</a:t>
            </a:r>
            <a:r>
              <a:rPr lang="en-US" altLang="ko-KR" dirty="0" err="1"/>
              <a:t>vars</a:t>
            </a:r>
            <a:endParaRPr lang="en-US" altLang="ko-KR" dirty="0"/>
          </a:p>
          <a:p>
            <a:r>
              <a:rPr lang="en-US" altLang="ko-KR" dirty="0"/>
              <a:t>* -&gt; i0_*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43125" y="5848350"/>
            <a:ext cx="1133475" cy="147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3381375" y="5838825"/>
            <a:ext cx="4476750" cy="952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90900" y="5995987"/>
            <a:ext cx="4467225" cy="19526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/>
          <a:srcRect t="10941" b="10939"/>
          <a:stretch/>
        </p:blipFill>
        <p:spPr>
          <a:xfrm>
            <a:off x="1641583" y="5654553"/>
            <a:ext cx="1876425" cy="1562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10423251" y="2000414"/>
            <a:ext cx="108074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All </a:t>
            </a:r>
            <a:r>
              <a:rPr lang="en-US" altLang="ko-KR" dirty="0" err="1"/>
              <a:t>vars</a:t>
            </a:r>
            <a:endParaRPr lang="en-US" altLang="ko-KR" dirty="0"/>
          </a:p>
          <a:p>
            <a:r>
              <a:rPr lang="en-US" altLang="ko-KR" dirty="0"/>
              <a:t>* -&gt; i1_*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23251" y="2000414"/>
            <a:ext cx="108074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All </a:t>
            </a:r>
            <a:r>
              <a:rPr lang="en-US" altLang="ko-KR" dirty="0" err="1"/>
              <a:t>vars</a:t>
            </a:r>
            <a:endParaRPr lang="en-US" altLang="ko-KR" dirty="0"/>
          </a:p>
          <a:p>
            <a:r>
              <a:rPr lang="en-US" altLang="ko-KR" dirty="0"/>
              <a:t>* -&gt; i2_*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8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13449 L -0.00117 -0.0004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69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13125 L 3.125E-6 -3.33333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5332 0.1384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17" grpId="0"/>
      <p:bldP spid="18" grpId="0" animBg="1"/>
      <p:bldP spid="2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Our Technic to Prevent Code Explosion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22854"/>
            <a:ext cx="10515600" cy="4554109"/>
          </a:xfrm>
        </p:spPr>
        <p:txBody>
          <a:bodyPr/>
          <a:lstStyle/>
          <a:p>
            <a:r>
              <a:rPr lang="en-US" altLang="ko-KR" dirty="0"/>
              <a:t>Score, then inline one at once in order of score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398221" y="4630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4"/>
          <a:stretch/>
        </p:blipFill>
        <p:spPr bwMode="auto">
          <a:xfrm>
            <a:off x="1633269" y="2532491"/>
            <a:ext cx="2389490" cy="404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3301" y="2532491"/>
            <a:ext cx="455305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Score = 1/</a:t>
            </a:r>
            <a:r>
              <a:rPr lang="en-US" altLang="ko-KR" sz="1400" b="1" dirty="0" err="1"/>
              <a:t>code_length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Factor =	1 		by default</a:t>
            </a:r>
          </a:p>
          <a:p>
            <a:r>
              <a:rPr lang="en-US" altLang="ko-KR" sz="1400" b="1" dirty="0"/>
              <a:t>	3 * Factor 		in function scope</a:t>
            </a:r>
          </a:p>
          <a:p>
            <a:r>
              <a:rPr lang="en-US" altLang="ko-KR" sz="1400" b="1" dirty="0"/>
              <a:t>	5 * Factor		in while scope</a:t>
            </a:r>
          </a:p>
          <a:p>
            <a:endParaRPr lang="en-US" altLang="ko-KR" sz="1400" b="1" dirty="0"/>
          </a:p>
          <a:p>
            <a:r>
              <a:rPr lang="en-US" altLang="ko-KR" sz="1400" b="1" dirty="0" err="1"/>
              <a:t>Length_limitation</a:t>
            </a:r>
            <a:r>
              <a:rPr lang="en-US" altLang="ko-KR" sz="1400" b="1" dirty="0"/>
              <a:t> = origin size of </a:t>
            </a:r>
            <a:r>
              <a:rPr lang="en-US" altLang="ko-KR" sz="1400" b="1" dirty="0" err="1"/>
              <a:t>CodeBlock</a:t>
            </a:r>
            <a:r>
              <a:rPr lang="en-US" altLang="ko-KR" sz="1400" b="1" dirty="0"/>
              <a:t> x 2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47905" y="4251530"/>
            <a:ext cx="484384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Factors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90875" y="3219450"/>
            <a:ext cx="401602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28925" y="3667125"/>
            <a:ext cx="401602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57450" y="4105275"/>
            <a:ext cx="401602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47975" y="5238750"/>
            <a:ext cx="401602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486525" y="3219450"/>
            <a:ext cx="2819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486525" y="3648075"/>
            <a:ext cx="3086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86525" y="3429000"/>
            <a:ext cx="3362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347905" y="47876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Line 4 F() in double loop : 	5*5 = 25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47905" y="52622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Line 6 F() in single loop : 		5    = 5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47905" y="57368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Line 8 G() : 			1    = 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347905" y="6211371"/>
            <a:ext cx="488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Line 13 G() in loop in </a:t>
            </a:r>
            <a:r>
              <a:rPr lang="en-US" altLang="ko-KR" dirty="0" err="1"/>
              <a:t>funcion</a:t>
            </a:r>
            <a:r>
              <a:rPr lang="en-US" altLang="ko-KR" dirty="0"/>
              <a:t>: 	3*5 =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9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Inlining</a:t>
            </a:r>
            <a:r>
              <a:rPr lang="en-US" altLang="ko-KR" dirty="0"/>
              <a:t> Result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9404" y="1677725"/>
            <a:ext cx="628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Compiler Optimization result with simple program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15835"/>
              </p:ext>
            </p:extLst>
          </p:nvPr>
        </p:nvGraphicFramePr>
        <p:xfrm>
          <a:off x="3741532" y="2433172"/>
          <a:ext cx="6805872" cy="142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7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Running</a:t>
                      </a:r>
                      <a:r>
                        <a:rPr lang="en-US" altLang="ko-KR" baseline="0" dirty="0"/>
                        <a:t>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TAC code</a:t>
                      </a:r>
                      <a:r>
                        <a:rPr lang="en-US" altLang="ko-KR" baseline="0" dirty="0"/>
                        <a:t> 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compiled with basic </a:t>
                      </a:r>
                      <a:r>
                        <a:rPr lang="en-US" altLang="ko-KR" baseline="0" dirty="0" err="1"/>
                        <a:t>snuplc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5064 </a:t>
                      </a:r>
                      <a:r>
                        <a:rPr lang="en-US" altLang="ko-KR" dirty="0" err="1"/>
                        <a:t>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1281 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compiled with 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3931 </a:t>
                      </a:r>
                      <a:r>
                        <a:rPr lang="en-US" altLang="ko-KR" dirty="0" err="1"/>
                        <a:t>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1401 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2650" y="4416950"/>
            <a:ext cx="6007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Performance of running time : 	29%</a:t>
            </a:r>
            <a:r>
              <a:rPr lang="en-US" altLang="ko-KR" sz="2400" b="1" dirty="0">
                <a:solidFill>
                  <a:srgbClr val="FF0000"/>
                </a:solidFill>
              </a:rPr>
              <a:t>↑</a:t>
            </a:r>
          </a:p>
          <a:p>
            <a:r>
              <a:rPr lang="en-US" altLang="ko-KR" sz="2400" dirty="0"/>
              <a:t>TAC code size : 			 9%</a:t>
            </a:r>
            <a:r>
              <a:rPr lang="en-US" altLang="ko-KR" sz="2400" b="1" dirty="0">
                <a:solidFill>
                  <a:srgbClr val="FF0000"/>
                </a:solidFill>
              </a:rPr>
              <a:t>↑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19" y="1677725"/>
            <a:ext cx="2396723" cy="23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0"/>
          <a:stretch/>
        </p:blipFill>
        <p:spPr bwMode="auto">
          <a:xfrm>
            <a:off x="890419" y="4240475"/>
            <a:ext cx="2399628" cy="160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59"/>
          <a:stretch/>
        </p:blipFill>
        <p:spPr bwMode="auto">
          <a:xfrm>
            <a:off x="890418" y="5844850"/>
            <a:ext cx="2396723" cy="78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88141" y="2330078"/>
            <a:ext cx="923365" cy="242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88141" y="4921638"/>
            <a:ext cx="1389530" cy="32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822410" y="4012108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Basic process of Constant Prop. </a:t>
            </a:r>
            <a:br>
              <a:rPr lang="en-US" altLang="ko-KR" dirty="0"/>
            </a:br>
            <a:r>
              <a:rPr lang="en-US" altLang="ko-KR" dirty="0"/>
              <a:t>                   and </a:t>
            </a:r>
            <a:r>
              <a:rPr lang="en-US" altLang="ko-KR" dirty="0" err="1"/>
              <a:t>Deadcode</a:t>
            </a:r>
            <a:r>
              <a:rPr lang="en-US" altLang="ko-KR" dirty="0"/>
              <a:t> Eli.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5119" y="4630189"/>
            <a:ext cx="221162" cy="51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2047428" y="15902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Build Control Flow Graph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047427" y="28129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Generating new variables for parameters &amp; local variables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2047428" y="40356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Replacing the function call with the code block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2047428" y="52583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Assigning destination operand, with return variable </a:t>
            </a:r>
            <a:endParaRPr lang="ko-KR" altLang="en-US" sz="2000" dirty="0"/>
          </a:p>
        </p:txBody>
      </p:sp>
      <p:sp>
        <p:nvSpPr>
          <p:cNvPr id="11" name="아래쪽 화살표 10"/>
          <p:cNvSpPr/>
          <p:nvPr/>
        </p:nvSpPr>
        <p:spPr>
          <a:xfrm>
            <a:off x="5534077" y="2564296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47428" y="28129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Reaching Analysis</a:t>
            </a:r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2047428" y="40356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Replace constant valuable with the constant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2047428" y="5258362"/>
            <a:ext cx="7506034" cy="91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Eliminate </a:t>
            </a:r>
            <a:r>
              <a:rPr lang="en-US" altLang="ko-KR" sz="2000" dirty="0" err="1"/>
              <a:t>DeadCode</a:t>
            </a:r>
            <a:endParaRPr lang="ko-KR" altLang="en-US" sz="2000" dirty="0"/>
          </a:p>
        </p:txBody>
      </p:sp>
      <p:sp>
        <p:nvSpPr>
          <p:cNvPr id="17" name="아래쪽 화살표 16"/>
          <p:cNvSpPr/>
          <p:nvPr/>
        </p:nvSpPr>
        <p:spPr>
          <a:xfrm>
            <a:off x="5534077" y="3764943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5534077" y="5040660"/>
            <a:ext cx="532737" cy="214685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으로 구부러진 화살표 4"/>
          <p:cNvSpPr/>
          <p:nvPr/>
        </p:nvSpPr>
        <p:spPr>
          <a:xfrm rot="10800000">
            <a:off x="818979" y="1824824"/>
            <a:ext cx="1224501" cy="4047212"/>
          </a:xfrm>
          <a:prstGeom prst="curvedLeftArrow">
            <a:avLst>
              <a:gd name="adj1" fmla="val 25000"/>
              <a:gd name="adj2" fmla="val 52564"/>
              <a:gd name="adj3" fmla="val 25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Control Flow Graph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47"/>
          <a:stretch/>
        </p:blipFill>
        <p:spPr bwMode="auto">
          <a:xfrm>
            <a:off x="4386188" y="1513498"/>
            <a:ext cx="3302947" cy="1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" b="86269"/>
          <a:stretch/>
        </p:blipFill>
        <p:spPr bwMode="auto">
          <a:xfrm>
            <a:off x="4386188" y="1717481"/>
            <a:ext cx="3302947" cy="50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6" b="76201"/>
          <a:stretch/>
        </p:blipFill>
        <p:spPr bwMode="auto">
          <a:xfrm>
            <a:off x="4386188" y="2242268"/>
            <a:ext cx="3302947" cy="49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8" b="58855"/>
          <a:stretch/>
        </p:blipFill>
        <p:spPr bwMode="auto">
          <a:xfrm>
            <a:off x="4386188" y="2767054"/>
            <a:ext cx="3302947" cy="85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4" b="38102"/>
          <a:stretch/>
        </p:blipFill>
        <p:spPr bwMode="auto">
          <a:xfrm>
            <a:off x="4386188" y="3657600"/>
            <a:ext cx="3302947" cy="103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3" b="21064"/>
          <a:stretch/>
        </p:blipFill>
        <p:spPr bwMode="auto">
          <a:xfrm>
            <a:off x="4386188" y="4731026"/>
            <a:ext cx="3302947" cy="83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10" b="7434"/>
          <a:stretch/>
        </p:blipFill>
        <p:spPr bwMode="auto">
          <a:xfrm>
            <a:off x="4386188" y="5605670"/>
            <a:ext cx="3302947" cy="65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75" b="3873"/>
          <a:stretch/>
        </p:blipFill>
        <p:spPr bwMode="auto">
          <a:xfrm>
            <a:off x="4386188" y="6281530"/>
            <a:ext cx="3302947" cy="16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7"/>
          <a:stretch/>
        </p:blipFill>
        <p:spPr bwMode="auto">
          <a:xfrm>
            <a:off x="4386188" y="6480313"/>
            <a:ext cx="3302947" cy="1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88" y="1513496"/>
            <a:ext cx="3302947" cy="513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5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Control Flow Graph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47"/>
          <a:stretch/>
        </p:blipFill>
        <p:spPr bwMode="auto">
          <a:xfrm>
            <a:off x="4386188" y="1513498"/>
            <a:ext cx="3302947" cy="1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7"/>
          <a:stretch/>
        </p:blipFill>
        <p:spPr bwMode="auto">
          <a:xfrm>
            <a:off x="4386188" y="6480313"/>
            <a:ext cx="3302947" cy="1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386188" y="1717481"/>
            <a:ext cx="3302947" cy="500933"/>
            <a:chOff x="4386188" y="1717481"/>
            <a:chExt cx="3302947" cy="500933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3" b="86269"/>
            <a:stretch/>
          </p:blipFill>
          <p:spPr bwMode="auto">
            <a:xfrm>
              <a:off x="4386188" y="1717481"/>
              <a:ext cx="3302947" cy="50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4386188" y="1717481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386188" y="2242268"/>
            <a:ext cx="3302947" cy="492982"/>
            <a:chOff x="4386188" y="2242268"/>
            <a:chExt cx="3302947" cy="492982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6" b="76201"/>
            <a:stretch/>
          </p:blipFill>
          <p:spPr bwMode="auto">
            <a:xfrm>
              <a:off x="4386188" y="2242268"/>
              <a:ext cx="3302947" cy="49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4386188" y="2242268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386188" y="2767054"/>
            <a:ext cx="3302947" cy="858741"/>
            <a:chOff x="4386188" y="2767054"/>
            <a:chExt cx="3302947" cy="85874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8" b="58855"/>
            <a:stretch/>
          </p:blipFill>
          <p:spPr bwMode="auto">
            <a:xfrm>
              <a:off x="4386188" y="2767054"/>
              <a:ext cx="3302947" cy="85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4386188" y="2767054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386188" y="3657600"/>
            <a:ext cx="3302947" cy="1033670"/>
            <a:chOff x="4386188" y="3657600"/>
            <a:chExt cx="3302947" cy="1033670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64" b="38102"/>
            <a:stretch/>
          </p:blipFill>
          <p:spPr bwMode="auto">
            <a:xfrm>
              <a:off x="4386188" y="3657600"/>
              <a:ext cx="3302947" cy="103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4386188" y="365760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386188" y="4731026"/>
            <a:ext cx="3302947" cy="834887"/>
            <a:chOff x="4386188" y="4731026"/>
            <a:chExt cx="3302947" cy="834887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73" b="21064"/>
            <a:stretch/>
          </p:blipFill>
          <p:spPr bwMode="auto">
            <a:xfrm>
              <a:off x="4386188" y="4731026"/>
              <a:ext cx="3302947" cy="83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4386188" y="4731026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386188" y="5605670"/>
            <a:ext cx="3302947" cy="659958"/>
            <a:chOff x="4386188" y="5605670"/>
            <a:chExt cx="3302947" cy="659958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10" b="7434"/>
            <a:stretch/>
          </p:blipFill>
          <p:spPr bwMode="auto">
            <a:xfrm>
              <a:off x="4386188" y="5605670"/>
              <a:ext cx="3302947" cy="65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4386188" y="560567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386188" y="6281530"/>
            <a:ext cx="3302947" cy="188842"/>
            <a:chOff x="4386188" y="6281530"/>
            <a:chExt cx="3302947" cy="188842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75" b="3873"/>
            <a:stretch/>
          </p:blipFill>
          <p:spPr bwMode="auto">
            <a:xfrm>
              <a:off x="4386188" y="6281530"/>
              <a:ext cx="3302947" cy="16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4386188" y="6281530"/>
              <a:ext cx="159023" cy="188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27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08763 -0.0298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15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15924 -0.0120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60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14037 -0.0562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28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10807 -0.018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94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16901 -0.15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-7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0.03321 -0.0898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-44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15573 -0.0252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86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3319</TotalTime>
  <Words>561</Words>
  <Application>Microsoft Office PowerPoint</Application>
  <PresentationFormat>와이드스크린</PresentationFormat>
  <Paragraphs>222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Final Presentation </vt:lpstr>
      <vt:lpstr>Project progress</vt:lpstr>
      <vt:lpstr>Basic process of Function Inlining</vt:lpstr>
      <vt:lpstr>Example of Function Inlining</vt:lpstr>
      <vt:lpstr>Our Technic to Prevent Code Explosion</vt:lpstr>
      <vt:lpstr>Inlining Result</vt:lpstr>
      <vt:lpstr>Basic process of Constant Prop.                     and Deadcode Eli.</vt:lpstr>
      <vt:lpstr>Build Control Flow Graph</vt:lpstr>
      <vt:lpstr>Build Control Flow Graph</vt:lpstr>
      <vt:lpstr>Build Control Flow Graph</vt:lpstr>
      <vt:lpstr>Reaching Analysis</vt:lpstr>
      <vt:lpstr>Replace constant valuable with the constant</vt:lpstr>
      <vt:lpstr>Constance Folding &amp; Deadcode Elimination</vt:lpstr>
      <vt:lpstr>Constance Folding &amp; Deadcode Elimination</vt:lpstr>
      <vt:lpstr>Constance Folding &amp; Deadcode Elimination</vt:lpstr>
      <vt:lpstr>Evaluation of Constant Prop. &amp; Deadcode Eli. </vt:lpstr>
      <vt:lpstr>Ongoing Work</vt:lpstr>
      <vt:lpstr>Thanks</vt:lpstr>
      <vt:lpstr>PowerPoint 프레젠테이션</vt:lpstr>
      <vt:lpstr>Appendix. Midterm slides for Inlining</vt:lpstr>
      <vt:lpstr>Data Structure</vt:lpstr>
      <vt:lpstr>function Inlining</vt:lpstr>
      <vt:lpstr>Evaluation of Constant Prop. &amp; Deadcode Eli.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Windows 사용자</dc:creator>
  <cp:lastModifiedBy>Windows 사용자</cp:lastModifiedBy>
  <cp:revision>95</cp:revision>
  <dcterms:created xsi:type="dcterms:W3CDTF">2018-09-18T10:15:42Z</dcterms:created>
  <dcterms:modified xsi:type="dcterms:W3CDTF">2018-12-10T03:35:07Z</dcterms:modified>
</cp:coreProperties>
</file>