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77" r:id="rId6"/>
    <p:sldId id="282" r:id="rId7"/>
    <p:sldId id="283" r:id="rId8"/>
    <p:sldId id="271" r:id="rId9"/>
    <p:sldId id="284" r:id="rId10"/>
    <p:sldId id="270" r:id="rId11"/>
    <p:sldId id="285" r:id="rId12"/>
    <p:sldId id="278" r:id="rId13"/>
    <p:sldId id="261" r:id="rId14"/>
    <p:sldId id="281" r:id="rId15"/>
    <p:sldId id="262" r:id="rId16"/>
    <p:sldId id="269" r:id="rId17"/>
    <p:sldId id="279" r:id="rId18"/>
    <p:sldId id="287" r:id="rId19"/>
    <p:sldId id="291" r:id="rId20"/>
    <p:sldId id="286" r:id="rId21"/>
    <p:sldId id="268" r:id="rId22"/>
    <p:sldId id="289" r:id="rId23"/>
    <p:sldId id="290" r:id="rId24"/>
    <p:sldId id="272" r:id="rId25"/>
    <p:sldId id="273"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ay\Downloads\PieChart_symbols_283648.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WEIGHTS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216910312568485E-2"/>
          <c:y val="0.13754967982749364"/>
          <c:w val="0.86210484605168591"/>
          <c:h val="0.82640398166255413"/>
        </c:manualLayout>
      </c:layout>
      <c:pie3DChart>
        <c:varyColors val="1"/>
        <c:ser>
          <c:idx val="0"/>
          <c:order val="0"/>
          <c:tx>
            <c:strRef>
              <c:f>PieChart_symbols_283648!$B$1</c:f>
              <c:strCache>
                <c:ptCount val="1"/>
                <c:pt idx="0">
                  <c:v>Value</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2682-4D3C-BE6D-06C825496815}"/>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2682-4D3C-BE6D-06C825496815}"/>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2682-4D3C-BE6D-06C825496815}"/>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2682-4D3C-BE6D-06C825496815}"/>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2682-4D3C-BE6D-06C825496815}"/>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2682-4D3C-BE6D-06C825496815}"/>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2682-4D3C-BE6D-06C825496815}"/>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2682-4D3C-BE6D-06C825496815}"/>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2682-4D3C-BE6D-06C825496815}"/>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2682-4D3C-BE6D-06C825496815}"/>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2682-4D3C-BE6D-06C825496815}"/>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2682-4D3C-BE6D-06C825496815}"/>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2682-4D3C-BE6D-06C825496815}"/>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2682-4D3C-BE6D-06C825496815}"/>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2682-4D3C-BE6D-06C825496815}"/>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2682-4D3C-BE6D-06C825496815}"/>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1-2682-4D3C-BE6D-06C825496815}"/>
              </c:ext>
            </c:extLst>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3-2682-4D3C-BE6D-06C825496815}"/>
              </c:ext>
            </c:extLst>
          </c:dPt>
          <c:dPt>
            <c:idx val="18"/>
            <c:bubble3D val="0"/>
            <c:spPr>
              <a:solidFill>
                <a:schemeClr val="accent1">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2682-4D3C-BE6D-06C825496815}"/>
              </c:ext>
            </c:extLst>
          </c:dPt>
          <c:dPt>
            <c:idx val="19"/>
            <c:bubble3D val="0"/>
            <c:spPr>
              <a:solidFill>
                <a:schemeClr val="accent2">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2682-4D3C-BE6D-06C825496815}"/>
              </c:ext>
            </c:extLst>
          </c:dPt>
          <c:dPt>
            <c:idx val="20"/>
            <c:bubble3D val="0"/>
            <c:spPr>
              <a:solidFill>
                <a:schemeClr val="accent3">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2682-4D3C-BE6D-06C825496815}"/>
              </c:ext>
            </c:extLst>
          </c:dPt>
          <c:dPt>
            <c:idx val="2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2682-4D3C-BE6D-06C825496815}"/>
              </c:ext>
            </c:extLst>
          </c:dPt>
          <c:dPt>
            <c:idx val="22"/>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2682-4D3C-BE6D-06C825496815}"/>
              </c:ext>
            </c:extLst>
          </c:dPt>
          <c:dPt>
            <c:idx val="23"/>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2682-4D3C-BE6D-06C825496815}"/>
              </c:ext>
            </c:extLst>
          </c:dPt>
          <c:dPt>
            <c:idx val="24"/>
            <c:bubble3D val="0"/>
            <c:spPr>
              <a:solidFill>
                <a:schemeClr val="accent1">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2682-4D3C-BE6D-06C82549681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PieChart_symbols_283648!$A$2:$A$26</c:f>
              <c:strCache>
                <c:ptCount val="25"/>
                <c:pt idx="0">
                  <c:v>NFLX </c:v>
                </c:pt>
                <c:pt idx="1">
                  <c:v>SPY </c:v>
                </c:pt>
                <c:pt idx="2">
                  <c:v>ATO </c:v>
                </c:pt>
                <c:pt idx="3">
                  <c:v>HSY </c:v>
                </c:pt>
                <c:pt idx="4">
                  <c:v>CSGP </c:v>
                </c:pt>
                <c:pt idx="5">
                  <c:v>MA </c:v>
                </c:pt>
                <c:pt idx="6">
                  <c:v>DE </c:v>
                </c:pt>
                <c:pt idx="7">
                  <c:v>EIX </c:v>
                </c:pt>
                <c:pt idx="8">
                  <c:v>ZTS </c:v>
                </c:pt>
                <c:pt idx="9">
                  <c:v>NUE </c:v>
                </c:pt>
                <c:pt idx="10">
                  <c:v>SCH </c:v>
                </c:pt>
                <c:pt idx="11">
                  <c:v>STLD </c:v>
                </c:pt>
                <c:pt idx="12">
                  <c:v>WMT </c:v>
                </c:pt>
                <c:pt idx="13">
                  <c:v>KO </c:v>
                </c:pt>
                <c:pt idx="14">
                  <c:v>WU </c:v>
                </c:pt>
                <c:pt idx="15">
                  <c:v>LEN </c:v>
                </c:pt>
                <c:pt idx="16">
                  <c:v>OMC </c:v>
                </c:pt>
                <c:pt idx="17">
                  <c:v>HES </c:v>
                </c:pt>
                <c:pt idx="18">
                  <c:v>COST </c:v>
                </c:pt>
                <c:pt idx="19">
                  <c:v>IT </c:v>
                </c:pt>
                <c:pt idx="20">
                  <c:v>AMAT </c:v>
                </c:pt>
                <c:pt idx="21">
                  <c:v>CAT </c:v>
                </c:pt>
                <c:pt idx="22">
                  <c:v>ADBE </c:v>
                </c:pt>
                <c:pt idx="23">
                  <c:v>CMG </c:v>
                </c:pt>
                <c:pt idx="24">
                  <c:v>LLY </c:v>
                </c:pt>
              </c:strCache>
            </c:strRef>
          </c:cat>
          <c:val>
            <c:numRef>
              <c:f>PieChart_symbols_283648!$B$2:$B$26</c:f>
              <c:numCache>
                <c:formatCode>General</c:formatCode>
                <c:ptCount val="25"/>
                <c:pt idx="0">
                  <c:v>2.17</c:v>
                </c:pt>
                <c:pt idx="1">
                  <c:v>22.25</c:v>
                </c:pt>
                <c:pt idx="2">
                  <c:v>0.6</c:v>
                </c:pt>
                <c:pt idx="3">
                  <c:v>0.53</c:v>
                </c:pt>
                <c:pt idx="4">
                  <c:v>0.45</c:v>
                </c:pt>
                <c:pt idx="5">
                  <c:v>1.92</c:v>
                </c:pt>
                <c:pt idx="6">
                  <c:v>2.13</c:v>
                </c:pt>
                <c:pt idx="7">
                  <c:v>0.36</c:v>
                </c:pt>
                <c:pt idx="8">
                  <c:v>0.87</c:v>
                </c:pt>
                <c:pt idx="9">
                  <c:v>0.78</c:v>
                </c:pt>
                <c:pt idx="10">
                  <c:v>0.28000000000000003</c:v>
                </c:pt>
                <c:pt idx="11">
                  <c:v>0.52</c:v>
                </c:pt>
                <c:pt idx="12">
                  <c:v>0.79</c:v>
                </c:pt>
                <c:pt idx="13">
                  <c:v>0.31</c:v>
                </c:pt>
                <c:pt idx="14">
                  <c:v>0.06</c:v>
                </c:pt>
                <c:pt idx="15">
                  <c:v>0.62</c:v>
                </c:pt>
                <c:pt idx="16">
                  <c:v>0.48</c:v>
                </c:pt>
                <c:pt idx="17">
                  <c:v>0.68</c:v>
                </c:pt>
                <c:pt idx="18">
                  <c:v>1.06</c:v>
                </c:pt>
                <c:pt idx="19">
                  <c:v>1.79</c:v>
                </c:pt>
                <c:pt idx="20">
                  <c:v>0.7</c:v>
                </c:pt>
                <c:pt idx="21">
                  <c:v>1.24</c:v>
                </c:pt>
                <c:pt idx="22">
                  <c:v>2.44</c:v>
                </c:pt>
                <c:pt idx="23">
                  <c:v>10.61</c:v>
                </c:pt>
                <c:pt idx="24">
                  <c:v>46.35</c:v>
                </c:pt>
              </c:numCache>
            </c:numRef>
          </c:val>
          <c:extLst>
            <c:ext xmlns:c16="http://schemas.microsoft.com/office/drawing/2014/chart" uri="{C3380CC4-5D6E-409C-BE32-E72D297353CC}">
              <c16:uniqueId val="{00000032-2682-4D3C-BE6D-06C825496815}"/>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67FDE-1637-49D3-813D-E7D198BD1265}" type="doc">
      <dgm:prSet loTypeId="urn:microsoft.com/office/officeart/2005/8/layout/orgChart1" loCatId="hierarchy" qsTypeId="urn:microsoft.com/office/officeart/2005/8/quickstyle/3d1" qsCatId="3D" csTypeId="urn:microsoft.com/office/officeart/2005/8/colors/accent3_5" csCatId="accent3" phldr="1"/>
      <dgm:spPr/>
      <dgm:t>
        <a:bodyPr/>
        <a:lstStyle/>
        <a:p>
          <a:endParaRPr lang="en-IN"/>
        </a:p>
      </dgm:t>
    </dgm:pt>
    <dgm:pt modelId="{74F37123-75F2-4547-BCA2-321060BD36B5}">
      <dgm:prSet phldrT="[Text]"/>
      <dgm:spPr/>
      <dgm:t>
        <a:bodyPr/>
        <a:lstStyle/>
        <a:p>
          <a:r>
            <a:rPr lang="en-IN" b="1" dirty="0">
              <a:solidFill>
                <a:schemeClr val="tx1"/>
              </a:solidFill>
              <a:latin typeface="Times New Roman" panose="02020603050405020304" pitchFamily="18" charset="0"/>
              <a:cs typeface="Times New Roman" panose="02020603050405020304" pitchFamily="18" charset="0"/>
            </a:rPr>
            <a:t>PRODUCTS AND SERVICES </a:t>
          </a:r>
        </a:p>
      </dgm:t>
    </dgm:pt>
    <dgm:pt modelId="{3E15BEDF-E210-4D8D-A5A4-C988F951F83B}" type="parTrans" cxnId="{5A8BFA99-6A6B-47AE-AE68-46BC739EFC6E}">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6A906D86-CBFF-4F80-B32D-62CECB104433}" type="sibTrans" cxnId="{5A8BFA99-6A6B-47AE-AE68-46BC739EFC6E}">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A309D96C-0A7C-4202-AE28-7136AAB7F3ED}">
      <dgm:prSet phldrT="[Text]"/>
      <dgm:spPr/>
      <dgm:t>
        <a:bodyPr/>
        <a:lstStyle/>
        <a:p>
          <a:r>
            <a:rPr lang="en-IN" b="1" dirty="0">
              <a:solidFill>
                <a:schemeClr val="tx1"/>
              </a:solidFill>
              <a:latin typeface="Times New Roman" panose="02020603050405020304" pitchFamily="18" charset="0"/>
              <a:cs typeface="Times New Roman" panose="02020603050405020304" pitchFamily="18" charset="0"/>
            </a:rPr>
            <a:t>DIABETES PRODUCTS</a:t>
          </a:r>
        </a:p>
      </dgm:t>
    </dgm:pt>
    <dgm:pt modelId="{AA9C1D19-5CAA-44A3-8CB6-6267D03E8C65}" type="parTrans" cxnId="{ECCB45A8-8F32-4107-A2D5-8AD219895F32}">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BB4B1DE6-3638-4755-BD3D-3A55F83CB2A1}" type="sibTrans" cxnId="{ECCB45A8-8F32-4107-A2D5-8AD219895F32}">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52FE3532-4B89-4643-B238-AA118CBA2CC5}">
      <dgm:prSet phldrT="[Text]"/>
      <dgm:spPr/>
      <dgm:t>
        <a:bodyPr/>
        <a:lstStyle/>
        <a:p>
          <a:r>
            <a:rPr lang="en-IN" b="1" dirty="0">
              <a:solidFill>
                <a:schemeClr val="tx1"/>
              </a:solidFill>
              <a:latin typeface="Times New Roman" panose="02020603050405020304" pitchFamily="18" charset="0"/>
              <a:cs typeface="Times New Roman" panose="02020603050405020304" pitchFamily="18" charset="0"/>
            </a:rPr>
            <a:t>ONCOLOGY PRODUCTS</a:t>
          </a:r>
        </a:p>
      </dgm:t>
    </dgm:pt>
    <dgm:pt modelId="{0BBB51D1-6FFD-44F7-B096-33EE4AEF3546}" type="parTrans" cxnId="{3626918D-B854-4C71-B125-67D60A718D24}">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2868D211-070B-46A5-B82D-71E9BFE6EC46}" type="sibTrans" cxnId="{3626918D-B854-4C71-B125-67D60A718D24}">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72520AC1-CD23-40E5-8C19-8B67F7FEA0C8}">
      <dgm:prSet phldrT="[Text]"/>
      <dgm:spPr/>
      <dgm:t>
        <a:bodyPr/>
        <a:lstStyle/>
        <a:p>
          <a:r>
            <a:rPr lang="en-IN" b="1" dirty="0">
              <a:solidFill>
                <a:schemeClr val="tx1"/>
              </a:solidFill>
              <a:latin typeface="Times New Roman" panose="02020603050405020304" pitchFamily="18" charset="0"/>
              <a:cs typeface="Times New Roman" panose="02020603050405020304" pitchFamily="18" charset="0"/>
            </a:rPr>
            <a:t>IMMUNOLOGY PRODUCTS</a:t>
          </a:r>
        </a:p>
      </dgm:t>
    </dgm:pt>
    <dgm:pt modelId="{2996B041-F106-4AE5-8291-CF3858E5064A}" type="parTrans" cxnId="{665BCF6C-6E10-4A71-9242-5A35A2B59AF6}">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EAFDEE6A-80EF-48A6-BB30-6DC2A243AD31}" type="sibTrans" cxnId="{665BCF6C-6E10-4A71-9242-5A35A2B59AF6}">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E7C02FDD-667C-4395-A2DF-F2399828FFBE}">
      <dgm:prSet phldrT="[Text]"/>
      <dgm:spPr/>
      <dgm:t>
        <a:bodyPr/>
        <a:lstStyle/>
        <a:p>
          <a:r>
            <a:rPr lang="en-IN" b="1" dirty="0">
              <a:solidFill>
                <a:schemeClr val="tx1"/>
              </a:solidFill>
              <a:latin typeface="Times New Roman" panose="02020603050405020304" pitchFamily="18" charset="0"/>
              <a:cs typeface="Times New Roman" panose="02020603050405020304" pitchFamily="18" charset="0"/>
            </a:rPr>
            <a:t>NEUROSCIENCE PRODUCTS</a:t>
          </a:r>
        </a:p>
      </dgm:t>
    </dgm:pt>
    <dgm:pt modelId="{AF838FC9-9EA5-47AC-99A8-EA0D359F586A}" type="parTrans" cxnId="{1AA539E7-DF23-4869-8C60-95A986F0FF27}">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D6058E3D-ADB5-40EF-9E4A-087C95269A77}" type="sibTrans" cxnId="{1AA539E7-DF23-4869-8C60-95A986F0FF27}">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4B121D6E-817F-4369-A2A9-0203E8C4E258}">
      <dgm:prSet phldrT="[Text]"/>
      <dgm:spPr/>
      <dgm:t>
        <a:bodyPr/>
        <a:lstStyle/>
        <a:p>
          <a:r>
            <a:rPr lang="en-IN" b="1" dirty="0">
              <a:solidFill>
                <a:schemeClr val="tx1"/>
              </a:solidFill>
              <a:latin typeface="Times New Roman" panose="02020603050405020304" pitchFamily="18" charset="0"/>
              <a:cs typeface="Times New Roman" panose="02020603050405020304" pitchFamily="18" charset="0"/>
            </a:rPr>
            <a:t>OTHER PRODUCTS AND THERAPIES</a:t>
          </a:r>
        </a:p>
      </dgm:t>
    </dgm:pt>
    <dgm:pt modelId="{A2092B95-3D97-4A48-B9CD-BD8361854A85}" type="parTrans" cxnId="{2FA912F0-60FB-4B15-AAE8-F4DE64696D54}">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FCB24CBF-8FF5-442F-8BF9-46AB4ED726FB}" type="sibTrans" cxnId="{2FA912F0-60FB-4B15-AAE8-F4DE64696D54}">
      <dgm:prSet/>
      <dgm:spPr/>
      <dgm:t>
        <a:bodyPr/>
        <a:lstStyle/>
        <a:p>
          <a:endParaRPr lang="en-IN" b="1">
            <a:solidFill>
              <a:schemeClr val="tx1"/>
            </a:solidFill>
            <a:latin typeface="Times New Roman" panose="02020603050405020304" pitchFamily="18" charset="0"/>
            <a:cs typeface="Times New Roman" panose="02020603050405020304" pitchFamily="18" charset="0"/>
          </a:endParaRPr>
        </a:p>
      </dgm:t>
    </dgm:pt>
    <dgm:pt modelId="{B6741C10-EAA7-4F6D-B4C6-E4474BF20F59}" type="pres">
      <dgm:prSet presAssocID="{A0767FDE-1637-49D3-813D-E7D198BD1265}" presName="hierChild1" presStyleCnt="0">
        <dgm:presLayoutVars>
          <dgm:orgChart val="1"/>
          <dgm:chPref val="1"/>
          <dgm:dir/>
          <dgm:animOne val="branch"/>
          <dgm:animLvl val="lvl"/>
          <dgm:resizeHandles/>
        </dgm:presLayoutVars>
      </dgm:prSet>
      <dgm:spPr/>
    </dgm:pt>
    <dgm:pt modelId="{DD7323C9-3D3C-49C2-9387-46659F9D2637}" type="pres">
      <dgm:prSet presAssocID="{74F37123-75F2-4547-BCA2-321060BD36B5}" presName="hierRoot1" presStyleCnt="0">
        <dgm:presLayoutVars>
          <dgm:hierBranch val="init"/>
        </dgm:presLayoutVars>
      </dgm:prSet>
      <dgm:spPr/>
    </dgm:pt>
    <dgm:pt modelId="{7DC7B37B-F926-4922-A5DA-ABE1CD6862ED}" type="pres">
      <dgm:prSet presAssocID="{74F37123-75F2-4547-BCA2-321060BD36B5}" presName="rootComposite1" presStyleCnt="0"/>
      <dgm:spPr/>
    </dgm:pt>
    <dgm:pt modelId="{6C62B48B-2C60-490E-A957-AD1FC0B34E39}" type="pres">
      <dgm:prSet presAssocID="{74F37123-75F2-4547-BCA2-321060BD36B5}" presName="rootText1" presStyleLbl="node0" presStyleIdx="0" presStyleCnt="1">
        <dgm:presLayoutVars>
          <dgm:chPref val="3"/>
        </dgm:presLayoutVars>
      </dgm:prSet>
      <dgm:spPr/>
    </dgm:pt>
    <dgm:pt modelId="{6A09B115-7A9B-428C-9E9C-914E69F3E679}" type="pres">
      <dgm:prSet presAssocID="{74F37123-75F2-4547-BCA2-321060BD36B5}" presName="rootConnector1" presStyleLbl="node1" presStyleIdx="0" presStyleCnt="0"/>
      <dgm:spPr/>
    </dgm:pt>
    <dgm:pt modelId="{74954E9E-3231-46F1-86A6-C2586152A7FC}" type="pres">
      <dgm:prSet presAssocID="{74F37123-75F2-4547-BCA2-321060BD36B5}" presName="hierChild2" presStyleCnt="0"/>
      <dgm:spPr/>
    </dgm:pt>
    <dgm:pt modelId="{C05CE477-1835-4CC9-AAB5-5FC7270B35C0}" type="pres">
      <dgm:prSet presAssocID="{AA9C1D19-5CAA-44A3-8CB6-6267D03E8C65}" presName="Name37" presStyleLbl="parChTrans1D2" presStyleIdx="0" presStyleCnt="5"/>
      <dgm:spPr/>
    </dgm:pt>
    <dgm:pt modelId="{DA045953-45C4-48A3-9555-EFFA62ED539E}" type="pres">
      <dgm:prSet presAssocID="{A309D96C-0A7C-4202-AE28-7136AAB7F3ED}" presName="hierRoot2" presStyleCnt="0">
        <dgm:presLayoutVars>
          <dgm:hierBranch val="init"/>
        </dgm:presLayoutVars>
      </dgm:prSet>
      <dgm:spPr/>
    </dgm:pt>
    <dgm:pt modelId="{20647375-35D4-4447-B3CB-2E72D6E61229}" type="pres">
      <dgm:prSet presAssocID="{A309D96C-0A7C-4202-AE28-7136AAB7F3ED}" presName="rootComposite" presStyleCnt="0"/>
      <dgm:spPr/>
    </dgm:pt>
    <dgm:pt modelId="{ED85A128-72A8-4710-ADF4-18D74DA14009}" type="pres">
      <dgm:prSet presAssocID="{A309D96C-0A7C-4202-AE28-7136AAB7F3ED}" presName="rootText" presStyleLbl="node2" presStyleIdx="0" presStyleCnt="5">
        <dgm:presLayoutVars>
          <dgm:chPref val="3"/>
        </dgm:presLayoutVars>
      </dgm:prSet>
      <dgm:spPr/>
    </dgm:pt>
    <dgm:pt modelId="{B7D18038-E52A-46CF-976E-10011E1925ED}" type="pres">
      <dgm:prSet presAssocID="{A309D96C-0A7C-4202-AE28-7136AAB7F3ED}" presName="rootConnector" presStyleLbl="node2" presStyleIdx="0" presStyleCnt="5"/>
      <dgm:spPr/>
    </dgm:pt>
    <dgm:pt modelId="{33955F82-F61E-4A1E-A1B0-5BDA7455281E}" type="pres">
      <dgm:prSet presAssocID="{A309D96C-0A7C-4202-AE28-7136AAB7F3ED}" presName="hierChild4" presStyleCnt="0"/>
      <dgm:spPr/>
    </dgm:pt>
    <dgm:pt modelId="{0AE8E596-2520-4F5C-929F-DE96CC97ED88}" type="pres">
      <dgm:prSet presAssocID="{A309D96C-0A7C-4202-AE28-7136AAB7F3ED}" presName="hierChild5" presStyleCnt="0"/>
      <dgm:spPr/>
    </dgm:pt>
    <dgm:pt modelId="{D14ADA83-384E-45D6-86D8-6DF48883F0B1}" type="pres">
      <dgm:prSet presAssocID="{0BBB51D1-6FFD-44F7-B096-33EE4AEF3546}" presName="Name37" presStyleLbl="parChTrans1D2" presStyleIdx="1" presStyleCnt="5"/>
      <dgm:spPr/>
    </dgm:pt>
    <dgm:pt modelId="{56C62387-5AB4-421A-A9DD-229F1F175B6E}" type="pres">
      <dgm:prSet presAssocID="{52FE3532-4B89-4643-B238-AA118CBA2CC5}" presName="hierRoot2" presStyleCnt="0">
        <dgm:presLayoutVars>
          <dgm:hierBranch val="init"/>
        </dgm:presLayoutVars>
      </dgm:prSet>
      <dgm:spPr/>
    </dgm:pt>
    <dgm:pt modelId="{0F53896E-44A1-4FEE-B0FD-7AE9AE194893}" type="pres">
      <dgm:prSet presAssocID="{52FE3532-4B89-4643-B238-AA118CBA2CC5}" presName="rootComposite" presStyleCnt="0"/>
      <dgm:spPr/>
    </dgm:pt>
    <dgm:pt modelId="{6065F52D-48F1-4C98-9475-6F55F564B837}" type="pres">
      <dgm:prSet presAssocID="{52FE3532-4B89-4643-B238-AA118CBA2CC5}" presName="rootText" presStyleLbl="node2" presStyleIdx="1" presStyleCnt="5">
        <dgm:presLayoutVars>
          <dgm:chPref val="3"/>
        </dgm:presLayoutVars>
      </dgm:prSet>
      <dgm:spPr/>
    </dgm:pt>
    <dgm:pt modelId="{ACBEEDBD-256F-488E-AB27-FA5921C6DB3C}" type="pres">
      <dgm:prSet presAssocID="{52FE3532-4B89-4643-B238-AA118CBA2CC5}" presName="rootConnector" presStyleLbl="node2" presStyleIdx="1" presStyleCnt="5"/>
      <dgm:spPr/>
    </dgm:pt>
    <dgm:pt modelId="{2FFAF09F-5725-4443-B4A9-F385591FA8DA}" type="pres">
      <dgm:prSet presAssocID="{52FE3532-4B89-4643-B238-AA118CBA2CC5}" presName="hierChild4" presStyleCnt="0"/>
      <dgm:spPr/>
    </dgm:pt>
    <dgm:pt modelId="{2A739079-262B-459E-AA5E-8C7B68CBAAA7}" type="pres">
      <dgm:prSet presAssocID="{52FE3532-4B89-4643-B238-AA118CBA2CC5}" presName="hierChild5" presStyleCnt="0"/>
      <dgm:spPr/>
    </dgm:pt>
    <dgm:pt modelId="{79E8EFB2-E811-4FBA-8959-F55B957D6387}" type="pres">
      <dgm:prSet presAssocID="{2996B041-F106-4AE5-8291-CF3858E5064A}" presName="Name37" presStyleLbl="parChTrans1D2" presStyleIdx="2" presStyleCnt="5"/>
      <dgm:spPr/>
    </dgm:pt>
    <dgm:pt modelId="{F6AB5635-3418-48A7-8133-5F804279C4D8}" type="pres">
      <dgm:prSet presAssocID="{72520AC1-CD23-40E5-8C19-8B67F7FEA0C8}" presName="hierRoot2" presStyleCnt="0">
        <dgm:presLayoutVars>
          <dgm:hierBranch val="init"/>
        </dgm:presLayoutVars>
      </dgm:prSet>
      <dgm:spPr/>
    </dgm:pt>
    <dgm:pt modelId="{E36799AF-4A47-4962-ABA1-B5AB268945C9}" type="pres">
      <dgm:prSet presAssocID="{72520AC1-CD23-40E5-8C19-8B67F7FEA0C8}" presName="rootComposite" presStyleCnt="0"/>
      <dgm:spPr/>
    </dgm:pt>
    <dgm:pt modelId="{49284142-EA83-4075-A370-A350AA135B10}" type="pres">
      <dgm:prSet presAssocID="{72520AC1-CD23-40E5-8C19-8B67F7FEA0C8}" presName="rootText" presStyleLbl="node2" presStyleIdx="2" presStyleCnt="5">
        <dgm:presLayoutVars>
          <dgm:chPref val="3"/>
        </dgm:presLayoutVars>
      </dgm:prSet>
      <dgm:spPr/>
    </dgm:pt>
    <dgm:pt modelId="{E12C64A9-5600-4BE5-8EF9-0688E6EB383C}" type="pres">
      <dgm:prSet presAssocID="{72520AC1-CD23-40E5-8C19-8B67F7FEA0C8}" presName="rootConnector" presStyleLbl="node2" presStyleIdx="2" presStyleCnt="5"/>
      <dgm:spPr/>
    </dgm:pt>
    <dgm:pt modelId="{49F673BA-A52A-4F9A-A6A5-6D83F8782A7D}" type="pres">
      <dgm:prSet presAssocID="{72520AC1-CD23-40E5-8C19-8B67F7FEA0C8}" presName="hierChild4" presStyleCnt="0"/>
      <dgm:spPr/>
    </dgm:pt>
    <dgm:pt modelId="{6DA6C33F-1589-45AC-A5F7-D8A25BAB27E3}" type="pres">
      <dgm:prSet presAssocID="{72520AC1-CD23-40E5-8C19-8B67F7FEA0C8}" presName="hierChild5" presStyleCnt="0"/>
      <dgm:spPr/>
    </dgm:pt>
    <dgm:pt modelId="{54FE7A4B-9062-4C2F-A79D-6CCED462D3A7}" type="pres">
      <dgm:prSet presAssocID="{AF838FC9-9EA5-47AC-99A8-EA0D359F586A}" presName="Name37" presStyleLbl="parChTrans1D2" presStyleIdx="3" presStyleCnt="5"/>
      <dgm:spPr/>
    </dgm:pt>
    <dgm:pt modelId="{F2FA96CE-A8A7-45CA-B87C-15C51AA6B8E3}" type="pres">
      <dgm:prSet presAssocID="{E7C02FDD-667C-4395-A2DF-F2399828FFBE}" presName="hierRoot2" presStyleCnt="0">
        <dgm:presLayoutVars>
          <dgm:hierBranch val="init"/>
        </dgm:presLayoutVars>
      </dgm:prSet>
      <dgm:spPr/>
    </dgm:pt>
    <dgm:pt modelId="{09DE3F7F-3CF3-40DD-97C6-2EBFD5C39872}" type="pres">
      <dgm:prSet presAssocID="{E7C02FDD-667C-4395-A2DF-F2399828FFBE}" presName="rootComposite" presStyleCnt="0"/>
      <dgm:spPr/>
    </dgm:pt>
    <dgm:pt modelId="{78FEF703-7F78-482E-A270-04E96F14F6F5}" type="pres">
      <dgm:prSet presAssocID="{E7C02FDD-667C-4395-A2DF-F2399828FFBE}" presName="rootText" presStyleLbl="node2" presStyleIdx="3" presStyleCnt="5">
        <dgm:presLayoutVars>
          <dgm:chPref val="3"/>
        </dgm:presLayoutVars>
      </dgm:prSet>
      <dgm:spPr/>
    </dgm:pt>
    <dgm:pt modelId="{15D735AB-43DD-4287-A8B8-5B4A32FF4987}" type="pres">
      <dgm:prSet presAssocID="{E7C02FDD-667C-4395-A2DF-F2399828FFBE}" presName="rootConnector" presStyleLbl="node2" presStyleIdx="3" presStyleCnt="5"/>
      <dgm:spPr/>
    </dgm:pt>
    <dgm:pt modelId="{6CFD8A24-BFF5-4D6B-9582-B36FF4C4B758}" type="pres">
      <dgm:prSet presAssocID="{E7C02FDD-667C-4395-A2DF-F2399828FFBE}" presName="hierChild4" presStyleCnt="0"/>
      <dgm:spPr/>
    </dgm:pt>
    <dgm:pt modelId="{6A247734-D92C-461B-AAEF-80B4631FF0D0}" type="pres">
      <dgm:prSet presAssocID="{E7C02FDD-667C-4395-A2DF-F2399828FFBE}" presName="hierChild5" presStyleCnt="0"/>
      <dgm:spPr/>
    </dgm:pt>
    <dgm:pt modelId="{79B1EC0C-36CE-401F-AEB4-0EAC21D6C5FC}" type="pres">
      <dgm:prSet presAssocID="{A2092B95-3D97-4A48-B9CD-BD8361854A85}" presName="Name37" presStyleLbl="parChTrans1D2" presStyleIdx="4" presStyleCnt="5"/>
      <dgm:spPr/>
    </dgm:pt>
    <dgm:pt modelId="{E301D7A8-C9A7-4BC5-8998-5015AC9F3A43}" type="pres">
      <dgm:prSet presAssocID="{4B121D6E-817F-4369-A2A9-0203E8C4E258}" presName="hierRoot2" presStyleCnt="0">
        <dgm:presLayoutVars>
          <dgm:hierBranch val="init"/>
        </dgm:presLayoutVars>
      </dgm:prSet>
      <dgm:spPr/>
    </dgm:pt>
    <dgm:pt modelId="{8DE4BF59-15E2-4A52-BBFE-A3F653E69402}" type="pres">
      <dgm:prSet presAssocID="{4B121D6E-817F-4369-A2A9-0203E8C4E258}" presName="rootComposite" presStyleCnt="0"/>
      <dgm:spPr/>
    </dgm:pt>
    <dgm:pt modelId="{56B6B6B4-1320-4B80-9F94-BAA282FCD839}" type="pres">
      <dgm:prSet presAssocID="{4B121D6E-817F-4369-A2A9-0203E8C4E258}" presName="rootText" presStyleLbl="node2" presStyleIdx="4" presStyleCnt="5">
        <dgm:presLayoutVars>
          <dgm:chPref val="3"/>
        </dgm:presLayoutVars>
      </dgm:prSet>
      <dgm:spPr/>
    </dgm:pt>
    <dgm:pt modelId="{AE8203A6-BC8A-4627-AEDB-4777D95230DA}" type="pres">
      <dgm:prSet presAssocID="{4B121D6E-817F-4369-A2A9-0203E8C4E258}" presName="rootConnector" presStyleLbl="node2" presStyleIdx="4" presStyleCnt="5"/>
      <dgm:spPr/>
    </dgm:pt>
    <dgm:pt modelId="{2C49A1FA-8FA1-472D-B43A-0E5A8AA69AFE}" type="pres">
      <dgm:prSet presAssocID="{4B121D6E-817F-4369-A2A9-0203E8C4E258}" presName="hierChild4" presStyleCnt="0"/>
      <dgm:spPr/>
    </dgm:pt>
    <dgm:pt modelId="{C6CC2EB1-9267-4D70-B45B-1DC6B57E9E64}" type="pres">
      <dgm:prSet presAssocID="{4B121D6E-817F-4369-A2A9-0203E8C4E258}" presName="hierChild5" presStyleCnt="0"/>
      <dgm:spPr/>
    </dgm:pt>
    <dgm:pt modelId="{C4EC1276-0010-4079-BB23-6AFA1FC8FE67}" type="pres">
      <dgm:prSet presAssocID="{74F37123-75F2-4547-BCA2-321060BD36B5}" presName="hierChild3" presStyleCnt="0"/>
      <dgm:spPr/>
    </dgm:pt>
  </dgm:ptLst>
  <dgm:cxnLst>
    <dgm:cxn modelId="{841EE911-161A-46F3-9AC7-3922DC852F9F}" type="presOf" srcId="{72520AC1-CD23-40E5-8C19-8B67F7FEA0C8}" destId="{49284142-EA83-4075-A370-A350AA135B10}" srcOrd="0" destOrd="0" presId="urn:microsoft.com/office/officeart/2005/8/layout/orgChart1"/>
    <dgm:cxn modelId="{1D4AB226-2630-429C-9C63-EE565DA27707}" type="presOf" srcId="{AF838FC9-9EA5-47AC-99A8-EA0D359F586A}" destId="{54FE7A4B-9062-4C2F-A79D-6CCED462D3A7}" srcOrd="0" destOrd="0" presId="urn:microsoft.com/office/officeart/2005/8/layout/orgChart1"/>
    <dgm:cxn modelId="{78025D29-EBC9-4BE1-AC6A-F1F0D67B5A03}" type="presOf" srcId="{0BBB51D1-6FFD-44F7-B096-33EE4AEF3546}" destId="{D14ADA83-384E-45D6-86D8-6DF48883F0B1}" srcOrd="0" destOrd="0" presId="urn:microsoft.com/office/officeart/2005/8/layout/orgChart1"/>
    <dgm:cxn modelId="{F34E502E-127A-4030-B0B0-8285D2F16694}" type="presOf" srcId="{A0767FDE-1637-49D3-813D-E7D198BD1265}" destId="{B6741C10-EAA7-4F6D-B4C6-E4474BF20F59}" srcOrd="0" destOrd="0" presId="urn:microsoft.com/office/officeart/2005/8/layout/orgChart1"/>
    <dgm:cxn modelId="{728B7732-71E7-403E-A874-0D4D8383301E}" type="presOf" srcId="{A2092B95-3D97-4A48-B9CD-BD8361854A85}" destId="{79B1EC0C-36CE-401F-AEB4-0EAC21D6C5FC}" srcOrd="0" destOrd="0" presId="urn:microsoft.com/office/officeart/2005/8/layout/orgChart1"/>
    <dgm:cxn modelId="{CD5F783C-CF81-4CFC-AD4E-DC8408360933}" type="presOf" srcId="{2996B041-F106-4AE5-8291-CF3858E5064A}" destId="{79E8EFB2-E811-4FBA-8959-F55B957D6387}" srcOrd="0" destOrd="0" presId="urn:microsoft.com/office/officeart/2005/8/layout/orgChart1"/>
    <dgm:cxn modelId="{85520E41-2F10-492F-B93F-9DDA4D19B9E0}" type="presOf" srcId="{72520AC1-CD23-40E5-8C19-8B67F7FEA0C8}" destId="{E12C64A9-5600-4BE5-8EF9-0688E6EB383C}" srcOrd="1" destOrd="0" presId="urn:microsoft.com/office/officeart/2005/8/layout/orgChart1"/>
    <dgm:cxn modelId="{86205544-C5E0-4236-A101-9629175330FD}" type="presOf" srcId="{74F37123-75F2-4547-BCA2-321060BD36B5}" destId="{6C62B48B-2C60-490E-A957-AD1FC0B34E39}" srcOrd="0" destOrd="0" presId="urn:microsoft.com/office/officeart/2005/8/layout/orgChart1"/>
    <dgm:cxn modelId="{7778C368-57D7-437A-A314-FBF290086F9C}" type="presOf" srcId="{52FE3532-4B89-4643-B238-AA118CBA2CC5}" destId="{6065F52D-48F1-4C98-9475-6F55F564B837}" srcOrd="0" destOrd="0" presId="urn:microsoft.com/office/officeart/2005/8/layout/orgChart1"/>
    <dgm:cxn modelId="{665BCF6C-6E10-4A71-9242-5A35A2B59AF6}" srcId="{74F37123-75F2-4547-BCA2-321060BD36B5}" destId="{72520AC1-CD23-40E5-8C19-8B67F7FEA0C8}" srcOrd="2" destOrd="0" parTransId="{2996B041-F106-4AE5-8291-CF3858E5064A}" sibTransId="{EAFDEE6A-80EF-48A6-BB30-6DC2A243AD31}"/>
    <dgm:cxn modelId="{622F8459-48AE-407D-BD9A-3375F8BBF909}" type="presOf" srcId="{E7C02FDD-667C-4395-A2DF-F2399828FFBE}" destId="{15D735AB-43DD-4287-A8B8-5B4A32FF4987}" srcOrd="1" destOrd="0" presId="urn:microsoft.com/office/officeart/2005/8/layout/orgChart1"/>
    <dgm:cxn modelId="{6040C37B-3658-40E9-A3CC-4686C1679BDB}" type="presOf" srcId="{A309D96C-0A7C-4202-AE28-7136AAB7F3ED}" destId="{ED85A128-72A8-4710-ADF4-18D74DA14009}" srcOrd="0" destOrd="0" presId="urn:microsoft.com/office/officeart/2005/8/layout/orgChart1"/>
    <dgm:cxn modelId="{3626918D-B854-4C71-B125-67D60A718D24}" srcId="{74F37123-75F2-4547-BCA2-321060BD36B5}" destId="{52FE3532-4B89-4643-B238-AA118CBA2CC5}" srcOrd="1" destOrd="0" parTransId="{0BBB51D1-6FFD-44F7-B096-33EE4AEF3546}" sibTransId="{2868D211-070B-46A5-B82D-71E9BFE6EC46}"/>
    <dgm:cxn modelId="{5A8BFA99-6A6B-47AE-AE68-46BC739EFC6E}" srcId="{A0767FDE-1637-49D3-813D-E7D198BD1265}" destId="{74F37123-75F2-4547-BCA2-321060BD36B5}" srcOrd="0" destOrd="0" parTransId="{3E15BEDF-E210-4D8D-A5A4-C988F951F83B}" sibTransId="{6A906D86-CBFF-4F80-B32D-62CECB104433}"/>
    <dgm:cxn modelId="{ECCB45A8-8F32-4107-A2D5-8AD219895F32}" srcId="{74F37123-75F2-4547-BCA2-321060BD36B5}" destId="{A309D96C-0A7C-4202-AE28-7136AAB7F3ED}" srcOrd="0" destOrd="0" parTransId="{AA9C1D19-5CAA-44A3-8CB6-6267D03E8C65}" sibTransId="{BB4B1DE6-3638-4755-BD3D-3A55F83CB2A1}"/>
    <dgm:cxn modelId="{D6FBBFAB-5BA4-444C-9386-A8689156D3B1}" type="presOf" srcId="{E7C02FDD-667C-4395-A2DF-F2399828FFBE}" destId="{78FEF703-7F78-482E-A270-04E96F14F6F5}" srcOrd="0" destOrd="0" presId="urn:microsoft.com/office/officeart/2005/8/layout/orgChart1"/>
    <dgm:cxn modelId="{D53E2EB8-BAC1-4F25-B756-599B3F381005}" type="presOf" srcId="{A309D96C-0A7C-4202-AE28-7136AAB7F3ED}" destId="{B7D18038-E52A-46CF-976E-10011E1925ED}" srcOrd="1" destOrd="0" presId="urn:microsoft.com/office/officeart/2005/8/layout/orgChart1"/>
    <dgm:cxn modelId="{FB1F90C0-D1B6-4749-A6B9-49644D013854}" type="presOf" srcId="{4B121D6E-817F-4369-A2A9-0203E8C4E258}" destId="{AE8203A6-BC8A-4627-AEDB-4777D95230DA}" srcOrd="1" destOrd="0" presId="urn:microsoft.com/office/officeart/2005/8/layout/orgChart1"/>
    <dgm:cxn modelId="{4610B1C9-D9D5-48CC-9A64-3E0EF3976A34}" type="presOf" srcId="{52FE3532-4B89-4643-B238-AA118CBA2CC5}" destId="{ACBEEDBD-256F-488E-AB27-FA5921C6DB3C}" srcOrd="1" destOrd="0" presId="urn:microsoft.com/office/officeart/2005/8/layout/orgChart1"/>
    <dgm:cxn modelId="{1FF0CDD6-2D10-4864-A57F-9AD6ABFA2EE0}" type="presOf" srcId="{4B121D6E-817F-4369-A2A9-0203E8C4E258}" destId="{56B6B6B4-1320-4B80-9F94-BAA282FCD839}" srcOrd="0" destOrd="0" presId="urn:microsoft.com/office/officeart/2005/8/layout/orgChart1"/>
    <dgm:cxn modelId="{1AA539E7-DF23-4869-8C60-95A986F0FF27}" srcId="{74F37123-75F2-4547-BCA2-321060BD36B5}" destId="{E7C02FDD-667C-4395-A2DF-F2399828FFBE}" srcOrd="3" destOrd="0" parTransId="{AF838FC9-9EA5-47AC-99A8-EA0D359F586A}" sibTransId="{D6058E3D-ADB5-40EF-9E4A-087C95269A77}"/>
    <dgm:cxn modelId="{05EEBAEC-6965-4180-B218-1011EE47C080}" type="presOf" srcId="{AA9C1D19-5CAA-44A3-8CB6-6267D03E8C65}" destId="{C05CE477-1835-4CC9-AAB5-5FC7270B35C0}" srcOrd="0" destOrd="0" presId="urn:microsoft.com/office/officeart/2005/8/layout/orgChart1"/>
    <dgm:cxn modelId="{2FA912F0-60FB-4B15-AAE8-F4DE64696D54}" srcId="{74F37123-75F2-4547-BCA2-321060BD36B5}" destId="{4B121D6E-817F-4369-A2A9-0203E8C4E258}" srcOrd="4" destOrd="0" parTransId="{A2092B95-3D97-4A48-B9CD-BD8361854A85}" sibTransId="{FCB24CBF-8FF5-442F-8BF9-46AB4ED726FB}"/>
    <dgm:cxn modelId="{6687AAF5-B676-4443-A709-11A0B52321B3}" type="presOf" srcId="{74F37123-75F2-4547-BCA2-321060BD36B5}" destId="{6A09B115-7A9B-428C-9E9C-914E69F3E679}" srcOrd="1" destOrd="0" presId="urn:microsoft.com/office/officeart/2005/8/layout/orgChart1"/>
    <dgm:cxn modelId="{7B676BF0-0E77-4446-B5C1-5CFCB3C9B0DC}" type="presParOf" srcId="{B6741C10-EAA7-4F6D-B4C6-E4474BF20F59}" destId="{DD7323C9-3D3C-49C2-9387-46659F9D2637}" srcOrd="0" destOrd="0" presId="urn:microsoft.com/office/officeart/2005/8/layout/orgChart1"/>
    <dgm:cxn modelId="{89630B3E-255F-40C5-BAE9-CA412661A219}" type="presParOf" srcId="{DD7323C9-3D3C-49C2-9387-46659F9D2637}" destId="{7DC7B37B-F926-4922-A5DA-ABE1CD6862ED}" srcOrd="0" destOrd="0" presId="urn:microsoft.com/office/officeart/2005/8/layout/orgChart1"/>
    <dgm:cxn modelId="{0AE1B675-FE51-423E-9DA2-E6341DF6032C}" type="presParOf" srcId="{7DC7B37B-F926-4922-A5DA-ABE1CD6862ED}" destId="{6C62B48B-2C60-490E-A957-AD1FC0B34E39}" srcOrd="0" destOrd="0" presId="urn:microsoft.com/office/officeart/2005/8/layout/orgChart1"/>
    <dgm:cxn modelId="{B628C6B8-56B3-49C3-B6EE-DC75B6F9D6D0}" type="presParOf" srcId="{7DC7B37B-F926-4922-A5DA-ABE1CD6862ED}" destId="{6A09B115-7A9B-428C-9E9C-914E69F3E679}" srcOrd="1" destOrd="0" presId="urn:microsoft.com/office/officeart/2005/8/layout/orgChart1"/>
    <dgm:cxn modelId="{B1A103AA-E7E6-4F91-A667-B35C551C92AF}" type="presParOf" srcId="{DD7323C9-3D3C-49C2-9387-46659F9D2637}" destId="{74954E9E-3231-46F1-86A6-C2586152A7FC}" srcOrd="1" destOrd="0" presId="urn:microsoft.com/office/officeart/2005/8/layout/orgChart1"/>
    <dgm:cxn modelId="{D15F92CB-657F-482F-BDE5-99974BAE1D13}" type="presParOf" srcId="{74954E9E-3231-46F1-86A6-C2586152A7FC}" destId="{C05CE477-1835-4CC9-AAB5-5FC7270B35C0}" srcOrd="0" destOrd="0" presId="urn:microsoft.com/office/officeart/2005/8/layout/orgChart1"/>
    <dgm:cxn modelId="{52C6825A-CD7F-4C8A-AE62-A5BEF4D25DFF}" type="presParOf" srcId="{74954E9E-3231-46F1-86A6-C2586152A7FC}" destId="{DA045953-45C4-48A3-9555-EFFA62ED539E}" srcOrd="1" destOrd="0" presId="urn:microsoft.com/office/officeart/2005/8/layout/orgChart1"/>
    <dgm:cxn modelId="{963AA812-1E7B-4AFB-8D17-F1C6A04FFF3E}" type="presParOf" srcId="{DA045953-45C4-48A3-9555-EFFA62ED539E}" destId="{20647375-35D4-4447-B3CB-2E72D6E61229}" srcOrd="0" destOrd="0" presId="urn:microsoft.com/office/officeart/2005/8/layout/orgChart1"/>
    <dgm:cxn modelId="{91409AE6-8E3B-428C-BFA9-67971FBC3261}" type="presParOf" srcId="{20647375-35D4-4447-B3CB-2E72D6E61229}" destId="{ED85A128-72A8-4710-ADF4-18D74DA14009}" srcOrd="0" destOrd="0" presId="urn:microsoft.com/office/officeart/2005/8/layout/orgChart1"/>
    <dgm:cxn modelId="{0FEDEF56-AF5D-4232-903F-B56A6B8AAF25}" type="presParOf" srcId="{20647375-35D4-4447-B3CB-2E72D6E61229}" destId="{B7D18038-E52A-46CF-976E-10011E1925ED}" srcOrd="1" destOrd="0" presId="urn:microsoft.com/office/officeart/2005/8/layout/orgChart1"/>
    <dgm:cxn modelId="{1A143407-99FD-4364-BFCC-3CB5100B087D}" type="presParOf" srcId="{DA045953-45C4-48A3-9555-EFFA62ED539E}" destId="{33955F82-F61E-4A1E-A1B0-5BDA7455281E}" srcOrd="1" destOrd="0" presId="urn:microsoft.com/office/officeart/2005/8/layout/orgChart1"/>
    <dgm:cxn modelId="{07988377-AF57-4B27-9016-56C20C309EAF}" type="presParOf" srcId="{DA045953-45C4-48A3-9555-EFFA62ED539E}" destId="{0AE8E596-2520-4F5C-929F-DE96CC97ED88}" srcOrd="2" destOrd="0" presId="urn:microsoft.com/office/officeart/2005/8/layout/orgChart1"/>
    <dgm:cxn modelId="{4411BB63-C73B-4F34-8ED1-3468F2701251}" type="presParOf" srcId="{74954E9E-3231-46F1-86A6-C2586152A7FC}" destId="{D14ADA83-384E-45D6-86D8-6DF48883F0B1}" srcOrd="2" destOrd="0" presId="urn:microsoft.com/office/officeart/2005/8/layout/orgChart1"/>
    <dgm:cxn modelId="{FDD74421-885F-43C0-9956-2E7E400AC758}" type="presParOf" srcId="{74954E9E-3231-46F1-86A6-C2586152A7FC}" destId="{56C62387-5AB4-421A-A9DD-229F1F175B6E}" srcOrd="3" destOrd="0" presId="urn:microsoft.com/office/officeart/2005/8/layout/orgChart1"/>
    <dgm:cxn modelId="{943BFFB8-4D72-47CA-BE36-891C5A85F6CF}" type="presParOf" srcId="{56C62387-5AB4-421A-A9DD-229F1F175B6E}" destId="{0F53896E-44A1-4FEE-B0FD-7AE9AE194893}" srcOrd="0" destOrd="0" presId="urn:microsoft.com/office/officeart/2005/8/layout/orgChart1"/>
    <dgm:cxn modelId="{FCC040BC-3DE9-4288-B7D9-38F4B35A2705}" type="presParOf" srcId="{0F53896E-44A1-4FEE-B0FD-7AE9AE194893}" destId="{6065F52D-48F1-4C98-9475-6F55F564B837}" srcOrd="0" destOrd="0" presId="urn:microsoft.com/office/officeart/2005/8/layout/orgChart1"/>
    <dgm:cxn modelId="{63F474DE-F659-448F-BB92-C11AD4D675A0}" type="presParOf" srcId="{0F53896E-44A1-4FEE-B0FD-7AE9AE194893}" destId="{ACBEEDBD-256F-488E-AB27-FA5921C6DB3C}" srcOrd="1" destOrd="0" presId="urn:microsoft.com/office/officeart/2005/8/layout/orgChart1"/>
    <dgm:cxn modelId="{0F372799-EA21-4DAB-80EC-4A3BD2FFD75E}" type="presParOf" srcId="{56C62387-5AB4-421A-A9DD-229F1F175B6E}" destId="{2FFAF09F-5725-4443-B4A9-F385591FA8DA}" srcOrd="1" destOrd="0" presId="urn:microsoft.com/office/officeart/2005/8/layout/orgChart1"/>
    <dgm:cxn modelId="{A04A7FD6-2074-4F61-884C-954D7DF2C2C6}" type="presParOf" srcId="{56C62387-5AB4-421A-A9DD-229F1F175B6E}" destId="{2A739079-262B-459E-AA5E-8C7B68CBAAA7}" srcOrd="2" destOrd="0" presId="urn:microsoft.com/office/officeart/2005/8/layout/orgChart1"/>
    <dgm:cxn modelId="{F6B8ACBF-2B07-48E5-815A-729A084F0777}" type="presParOf" srcId="{74954E9E-3231-46F1-86A6-C2586152A7FC}" destId="{79E8EFB2-E811-4FBA-8959-F55B957D6387}" srcOrd="4" destOrd="0" presId="urn:microsoft.com/office/officeart/2005/8/layout/orgChart1"/>
    <dgm:cxn modelId="{BEE559BA-FB3E-4FC0-926D-FA361690D8FC}" type="presParOf" srcId="{74954E9E-3231-46F1-86A6-C2586152A7FC}" destId="{F6AB5635-3418-48A7-8133-5F804279C4D8}" srcOrd="5" destOrd="0" presId="urn:microsoft.com/office/officeart/2005/8/layout/orgChart1"/>
    <dgm:cxn modelId="{674142D8-F660-4AB9-A471-263A62E4AD50}" type="presParOf" srcId="{F6AB5635-3418-48A7-8133-5F804279C4D8}" destId="{E36799AF-4A47-4962-ABA1-B5AB268945C9}" srcOrd="0" destOrd="0" presId="urn:microsoft.com/office/officeart/2005/8/layout/orgChart1"/>
    <dgm:cxn modelId="{A0C3B188-C51C-40F4-966E-268F5FEB60DE}" type="presParOf" srcId="{E36799AF-4A47-4962-ABA1-B5AB268945C9}" destId="{49284142-EA83-4075-A370-A350AA135B10}" srcOrd="0" destOrd="0" presId="urn:microsoft.com/office/officeart/2005/8/layout/orgChart1"/>
    <dgm:cxn modelId="{A9B7CABF-A566-4A46-BFDF-7AD2E88CDEAE}" type="presParOf" srcId="{E36799AF-4A47-4962-ABA1-B5AB268945C9}" destId="{E12C64A9-5600-4BE5-8EF9-0688E6EB383C}" srcOrd="1" destOrd="0" presId="urn:microsoft.com/office/officeart/2005/8/layout/orgChart1"/>
    <dgm:cxn modelId="{A9B82492-18DB-4272-BACA-EADE3F1606B3}" type="presParOf" srcId="{F6AB5635-3418-48A7-8133-5F804279C4D8}" destId="{49F673BA-A52A-4F9A-A6A5-6D83F8782A7D}" srcOrd="1" destOrd="0" presId="urn:microsoft.com/office/officeart/2005/8/layout/orgChart1"/>
    <dgm:cxn modelId="{7300CF7D-A11A-4AB5-B98C-978C713B3A14}" type="presParOf" srcId="{F6AB5635-3418-48A7-8133-5F804279C4D8}" destId="{6DA6C33F-1589-45AC-A5F7-D8A25BAB27E3}" srcOrd="2" destOrd="0" presId="urn:microsoft.com/office/officeart/2005/8/layout/orgChart1"/>
    <dgm:cxn modelId="{C0E49B3D-0BB9-46B7-B6A9-BEE3AA727B6F}" type="presParOf" srcId="{74954E9E-3231-46F1-86A6-C2586152A7FC}" destId="{54FE7A4B-9062-4C2F-A79D-6CCED462D3A7}" srcOrd="6" destOrd="0" presId="urn:microsoft.com/office/officeart/2005/8/layout/orgChart1"/>
    <dgm:cxn modelId="{A8677198-1C01-4DBD-B01F-0DD67B1833BA}" type="presParOf" srcId="{74954E9E-3231-46F1-86A6-C2586152A7FC}" destId="{F2FA96CE-A8A7-45CA-B87C-15C51AA6B8E3}" srcOrd="7" destOrd="0" presId="urn:microsoft.com/office/officeart/2005/8/layout/orgChart1"/>
    <dgm:cxn modelId="{62BF05C4-7469-4FD3-9FD3-3729ED678C32}" type="presParOf" srcId="{F2FA96CE-A8A7-45CA-B87C-15C51AA6B8E3}" destId="{09DE3F7F-3CF3-40DD-97C6-2EBFD5C39872}" srcOrd="0" destOrd="0" presId="urn:microsoft.com/office/officeart/2005/8/layout/orgChart1"/>
    <dgm:cxn modelId="{B6B43BDE-E9FF-4726-B1FF-0FD0B8A6ED0A}" type="presParOf" srcId="{09DE3F7F-3CF3-40DD-97C6-2EBFD5C39872}" destId="{78FEF703-7F78-482E-A270-04E96F14F6F5}" srcOrd="0" destOrd="0" presId="urn:microsoft.com/office/officeart/2005/8/layout/orgChart1"/>
    <dgm:cxn modelId="{705D1ECF-5EFE-462F-B6C7-379F14BE000C}" type="presParOf" srcId="{09DE3F7F-3CF3-40DD-97C6-2EBFD5C39872}" destId="{15D735AB-43DD-4287-A8B8-5B4A32FF4987}" srcOrd="1" destOrd="0" presId="urn:microsoft.com/office/officeart/2005/8/layout/orgChart1"/>
    <dgm:cxn modelId="{68AA187B-D13E-4279-BF85-BFB8044E673B}" type="presParOf" srcId="{F2FA96CE-A8A7-45CA-B87C-15C51AA6B8E3}" destId="{6CFD8A24-BFF5-4D6B-9582-B36FF4C4B758}" srcOrd="1" destOrd="0" presId="urn:microsoft.com/office/officeart/2005/8/layout/orgChart1"/>
    <dgm:cxn modelId="{65885A04-951C-4DE5-BE40-BE5A2AB0D6E6}" type="presParOf" srcId="{F2FA96CE-A8A7-45CA-B87C-15C51AA6B8E3}" destId="{6A247734-D92C-461B-AAEF-80B4631FF0D0}" srcOrd="2" destOrd="0" presId="urn:microsoft.com/office/officeart/2005/8/layout/orgChart1"/>
    <dgm:cxn modelId="{B0A26DA4-3ED3-439D-BEA0-F29D99A58621}" type="presParOf" srcId="{74954E9E-3231-46F1-86A6-C2586152A7FC}" destId="{79B1EC0C-36CE-401F-AEB4-0EAC21D6C5FC}" srcOrd="8" destOrd="0" presId="urn:microsoft.com/office/officeart/2005/8/layout/orgChart1"/>
    <dgm:cxn modelId="{0EF64312-C235-4A66-B862-AA7EBF45BDC1}" type="presParOf" srcId="{74954E9E-3231-46F1-86A6-C2586152A7FC}" destId="{E301D7A8-C9A7-4BC5-8998-5015AC9F3A43}" srcOrd="9" destOrd="0" presId="urn:microsoft.com/office/officeart/2005/8/layout/orgChart1"/>
    <dgm:cxn modelId="{B5FA409E-65ED-4DA7-81AB-5B03627153A8}" type="presParOf" srcId="{E301D7A8-C9A7-4BC5-8998-5015AC9F3A43}" destId="{8DE4BF59-15E2-4A52-BBFE-A3F653E69402}" srcOrd="0" destOrd="0" presId="urn:microsoft.com/office/officeart/2005/8/layout/orgChart1"/>
    <dgm:cxn modelId="{EE1837C0-BD62-487D-9210-0BF576231A45}" type="presParOf" srcId="{8DE4BF59-15E2-4A52-BBFE-A3F653E69402}" destId="{56B6B6B4-1320-4B80-9F94-BAA282FCD839}" srcOrd="0" destOrd="0" presId="urn:microsoft.com/office/officeart/2005/8/layout/orgChart1"/>
    <dgm:cxn modelId="{269058B6-3543-48D3-8831-E9A85963F3DC}" type="presParOf" srcId="{8DE4BF59-15E2-4A52-BBFE-A3F653E69402}" destId="{AE8203A6-BC8A-4627-AEDB-4777D95230DA}" srcOrd="1" destOrd="0" presId="urn:microsoft.com/office/officeart/2005/8/layout/orgChart1"/>
    <dgm:cxn modelId="{8A9FEC4C-94ED-4267-8582-A84B824FF5F6}" type="presParOf" srcId="{E301D7A8-C9A7-4BC5-8998-5015AC9F3A43}" destId="{2C49A1FA-8FA1-472D-B43A-0E5A8AA69AFE}" srcOrd="1" destOrd="0" presId="urn:microsoft.com/office/officeart/2005/8/layout/orgChart1"/>
    <dgm:cxn modelId="{803D28C6-1668-4595-B295-97A75C236404}" type="presParOf" srcId="{E301D7A8-C9A7-4BC5-8998-5015AC9F3A43}" destId="{C6CC2EB1-9267-4D70-B45B-1DC6B57E9E64}" srcOrd="2" destOrd="0" presId="urn:microsoft.com/office/officeart/2005/8/layout/orgChart1"/>
    <dgm:cxn modelId="{8A8DF1BF-ABC4-406B-9296-FF0E2A3DB4BF}" type="presParOf" srcId="{DD7323C9-3D3C-49C2-9387-46659F9D2637}" destId="{C4EC1276-0010-4079-BB23-6AFA1FC8FE67}"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5888F9-EFF3-4E34-9D7A-C220C45F112A}" type="doc">
      <dgm:prSet loTypeId="urn:microsoft.com/office/officeart/2005/8/layout/cycle4" loCatId="relationship" qsTypeId="urn:microsoft.com/office/officeart/2005/8/quickstyle/3d4" qsCatId="3D" csTypeId="urn:microsoft.com/office/officeart/2005/8/colors/accent3_5" csCatId="accent3" phldr="1"/>
      <dgm:spPr/>
      <dgm:t>
        <a:bodyPr/>
        <a:lstStyle/>
        <a:p>
          <a:endParaRPr lang="en-IN"/>
        </a:p>
      </dgm:t>
    </dgm:pt>
    <dgm:pt modelId="{303761C2-DE0C-495C-8225-E35C44393AD5}">
      <dgm:prSet phldrT="[Text]" custT="1"/>
      <dgm:spPr/>
      <dgm:t>
        <a:bodyPr/>
        <a:lstStyle/>
        <a:p>
          <a:r>
            <a:rPr lang="en-IN" sz="1600" b="1" dirty="0">
              <a:latin typeface="Times New Roman" panose="02020603050405020304" pitchFamily="18" charset="0"/>
              <a:cs typeface="Times New Roman" panose="02020603050405020304" pitchFamily="18" charset="0"/>
            </a:rPr>
            <a:t>STRENGTHS</a:t>
          </a:r>
        </a:p>
      </dgm:t>
    </dgm:pt>
    <dgm:pt modelId="{A08E0DCC-D570-4747-AEA3-6B38270235DE}" type="parTrans" cxnId="{A32004CA-4539-4EBB-B463-67BB2C83F8E5}">
      <dgm:prSet/>
      <dgm:spPr/>
      <dgm:t>
        <a:bodyPr/>
        <a:lstStyle/>
        <a:p>
          <a:endParaRPr lang="en-IN"/>
        </a:p>
      </dgm:t>
    </dgm:pt>
    <dgm:pt modelId="{C0D1D724-FBEB-4D84-B370-51E788147B74}" type="sibTrans" cxnId="{A32004CA-4539-4EBB-B463-67BB2C83F8E5}">
      <dgm:prSet/>
      <dgm:spPr/>
      <dgm:t>
        <a:bodyPr/>
        <a:lstStyle/>
        <a:p>
          <a:endParaRPr lang="en-IN"/>
        </a:p>
      </dgm:t>
    </dgm:pt>
    <dgm:pt modelId="{9D3ADDCC-3E38-4B6F-865B-24312C2B4868}">
      <dgm:prSet phldrT="[Text]" custT="1"/>
      <dgm:spPr/>
      <dgm:t>
        <a:bodyPr/>
        <a:lstStyle/>
        <a:p>
          <a:r>
            <a:rPr lang="en-IN" sz="1000" dirty="0">
              <a:latin typeface="Times New Roman" panose="02020603050405020304" pitchFamily="18" charset="0"/>
              <a:cs typeface="Times New Roman" panose="02020603050405020304" pitchFamily="18" charset="0"/>
            </a:rPr>
            <a:t>Strong focus on R&amp;D</a:t>
          </a:r>
        </a:p>
      </dgm:t>
    </dgm:pt>
    <dgm:pt modelId="{DA31C3DD-E966-4BEF-AA14-B1F450934CD4}" type="parTrans" cxnId="{D3770A19-5F20-4EA3-A179-61F23443D6F6}">
      <dgm:prSet/>
      <dgm:spPr/>
      <dgm:t>
        <a:bodyPr/>
        <a:lstStyle/>
        <a:p>
          <a:endParaRPr lang="en-IN"/>
        </a:p>
      </dgm:t>
    </dgm:pt>
    <dgm:pt modelId="{CFC890B7-355B-4489-B351-14F76E27ABB1}" type="sibTrans" cxnId="{D3770A19-5F20-4EA3-A179-61F23443D6F6}">
      <dgm:prSet/>
      <dgm:spPr/>
      <dgm:t>
        <a:bodyPr/>
        <a:lstStyle/>
        <a:p>
          <a:endParaRPr lang="en-IN"/>
        </a:p>
      </dgm:t>
    </dgm:pt>
    <dgm:pt modelId="{43D63636-C00D-4021-9556-1DACB823D60A}">
      <dgm:prSet phldrT="[Text]" custT="1"/>
      <dgm:spPr/>
      <dgm:t>
        <a:bodyPr/>
        <a:lstStyle/>
        <a:p>
          <a:r>
            <a:rPr lang="en-IN" sz="1600" b="1" dirty="0">
              <a:latin typeface="Times New Roman" panose="02020603050405020304" pitchFamily="18" charset="0"/>
              <a:cs typeface="Times New Roman" panose="02020603050405020304" pitchFamily="18" charset="0"/>
            </a:rPr>
            <a:t>WEAKNESS</a:t>
          </a:r>
        </a:p>
      </dgm:t>
    </dgm:pt>
    <dgm:pt modelId="{3FD6D176-B0A6-4096-951F-0CFEC6D5A762}" type="parTrans" cxnId="{72EE37DE-45DF-468F-832E-F49630A80D51}">
      <dgm:prSet/>
      <dgm:spPr/>
      <dgm:t>
        <a:bodyPr/>
        <a:lstStyle/>
        <a:p>
          <a:endParaRPr lang="en-IN"/>
        </a:p>
      </dgm:t>
    </dgm:pt>
    <dgm:pt modelId="{C70B78C3-87B6-465B-A357-2C7400F6EBF1}" type="sibTrans" cxnId="{72EE37DE-45DF-468F-832E-F49630A80D51}">
      <dgm:prSet/>
      <dgm:spPr/>
      <dgm:t>
        <a:bodyPr/>
        <a:lstStyle/>
        <a:p>
          <a:endParaRPr lang="en-IN"/>
        </a:p>
      </dgm:t>
    </dgm:pt>
    <dgm:pt modelId="{0AB64D22-1730-4577-A05A-BE13899F8A03}">
      <dgm:prSet phldrT="[Text]" custT="1"/>
      <dgm:spPr/>
      <dgm:t>
        <a:bodyPr/>
        <a:lstStyle/>
        <a:p>
          <a:r>
            <a:rPr lang="en-IN" sz="1000" dirty="0">
              <a:latin typeface="Times New Roman" panose="02020603050405020304" pitchFamily="18" charset="0"/>
              <a:cs typeface="Times New Roman" panose="02020603050405020304" pitchFamily="18" charset="0"/>
            </a:rPr>
            <a:t>Increasing liabilities</a:t>
          </a:r>
        </a:p>
      </dgm:t>
    </dgm:pt>
    <dgm:pt modelId="{704079B6-FAC5-4D93-BC59-D38187F955B2}" type="parTrans" cxnId="{F306BBE6-FFC1-42DD-A57B-9C7767AD5649}">
      <dgm:prSet/>
      <dgm:spPr/>
      <dgm:t>
        <a:bodyPr/>
        <a:lstStyle/>
        <a:p>
          <a:endParaRPr lang="en-IN"/>
        </a:p>
      </dgm:t>
    </dgm:pt>
    <dgm:pt modelId="{15495DAB-46EE-48E0-AC76-C0BEECBC87AC}" type="sibTrans" cxnId="{F306BBE6-FFC1-42DD-A57B-9C7767AD5649}">
      <dgm:prSet/>
      <dgm:spPr/>
      <dgm:t>
        <a:bodyPr/>
        <a:lstStyle/>
        <a:p>
          <a:endParaRPr lang="en-IN"/>
        </a:p>
      </dgm:t>
    </dgm:pt>
    <dgm:pt modelId="{BA423024-0F7A-44DE-8A18-37AF043AD125}">
      <dgm:prSet phldrT="[Text]" custT="1"/>
      <dgm:spPr/>
      <dgm:t>
        <a:bodyPr/>
        <a:lstStyle/>
        <a:p>
          <a:r>
            <a:rPr lang="en-IN" sz="1600" b="1" dirty="0">
              <a:latin typeface="Times New Roman" panose="02020603050405020304" pitchFamily="18" charset="0"/>
              <a:cs typeface="Times New Roman" panose="02020603050405020304" pitchFamily="18" charset="0"/>
            </a:rPr>
            <a:t>OPPORTUNITIES</a:t>
          </a:r>
        </a:p>
      </dgm:t>
    </dgm:pt>
    <dgm:pt modelId="{37964E21-7E64-4103-A23D-1E264BC547CE}" type="parTrans" cxnId="{9C1C5E1B-AFD0-4EEA-A8AE-1A1126DB693B}">
      <dgm:prSet/>
      <dgm:spPr/>
      <dgm:t>
        <a:bodyPr/>
        <a:lstStyle/>
        <a:p>
          <a:endParaRPr lang="en-IN"/>
        </a:p>
      </dgm:t>
    </dgm:pt>
    <dgm:pt modelId="{3FE23265-4A21-428A-895A-8CEAB7A0BAE7}" type="sibTrans" cxnId="{9C1C5E1B-AFD0-4EEA-A8AE-1A1126DB693B}">
      <dgm:prSet/>
      <dgm:spPr/>
      <dgm:t>
        <a:bodyPr/>
        <a:lstStyle/>
        <a:p>
          <a:endParaRPr lang="en-IN"/>
        </a:p>
      </dgm:t>
    </dgm:pt>
    <dgm:pt modelId="{90EB156B-055A-44B3-9A42-A8EA45871BBE}">
      <dgm:prSet phldrT="[Text]" custT="1"/>
      <dgm:spPr/>
      <dgm:t>
        <a:bodyPr/>
        <a:lstStyle/>
        <a:p>
          <a:r>
            <a:rPr lang="en-IN" sz="1000" dirty="0">
              <a:latin typeface="Times New Roman" panose="02020603050405020304" pitchFamily="18" charset="0"/>
              <a:cs typeface="Times New Roman" panose="02020603050405020304" pitchFamily="18" charset="0"/>
            </a:rPr>
            <a:t>Strategic agreements </a:t>
          </a:r>
        </a:p>
      </dgm:t>
    </dgm:pt>
    <dgm:pt modelId="{C2A31804-2D6A-42BF-959E-70259CDDEBC9}" type="parTrans" cxnId="{1F9DBE63-4062-4EE4-8F34-5C8FB612D5BD}">
      <dgm:prSet/>
      <dgm:spPr/>
      <dgm:t>
        <a:bodyPr/>
        <a:lstStyle/>
        <a:p>
          <a:endParaRPr lang="en-IN"/>
        </a:p>
      </dgm:t>
    </dgm:pt>
    <dgm:pt modelId="{211F52EC-76E3-48C8-9DB1-9F44C8342D7D}" type="sibTrans" cxnId="{1F9DBE63-4062-4EE4-8F34-5C8FB612D5BD}">
      <dgm:prSet/>
      <dgm:spPr/>
      <dgm:t>
        <a:bodyPr/>
        <a:lstStyle/>
        <a:p>
          <a:endParaRPr lang="en-IN"/>
        </a:p>
      </dgm:t>
    </dgm:pt>
    <dgm:pt modelId="{961D1A0F-0753-42C2-9F85-A0E0BA1ED449}">
      <dgm:prSet phldrT="[Text]" custT="1"/>
      <dgm:spPr/>
      <dgm:t>
        <a:bodyPr/>
        <a:lstStyle/>
        <a:p>
          <a:r>
            <a:rPr lang="en-IN" sz="1600" b="1" dirty="0">
              <a:latin typeface="Times New Roman" panose="02020603050405020304" pitchFamily="18" charset="0"/>
              <a:cs typeface="Times New Roman" panose="02020603050405020304" pitchFamily="18" charset="0"/>
            </a:rPr>
            <a:t>THREATS</a:t>
          </a:r>
        </a:p>
      </dgm:t>
    </dgm:pt>
    <dgm:pt modelId="{5A701A95-3817-45DC-B1FC-381F1556198E}" type="parTrans" cxnId="{1E295515-4DFA-46CE-85C6-D87662302F2B}">
      <dgm:prSet/>
      <dgm:spPr/>
      <dgm:t>
        <a:bodyPr/>
        <a:lstStyle/>
        <a:p>
          <a:endParaRPr lang="en-IN"/>
        </a:p>
      </dgm:t>
    </dgm:pt>
    <dgm:pt modelId="{4423F4D7-8EEB-4F76-A412-3B6DF5EEB97D}" type="sibTrans" cxnId="{1E295515-4DFA-46CE-85C6-D87662302F2B}">
      <dgm:prSet/>
      <dgm:spPr/>
      <dgm:t>
        <a:bodyPr/>
        <a:lstStyle/>
        <a:p>
          <a:endParaRPr lang="en-IN"/>
        </a:p>
      </dgm:t>
    </dgm:pt>
    <dgm:pt modelId="{63D56BDF-A1F1-49D2-9284-BBEE8F3DF5D5}">
      <dgm:prSet phldrT="[Text]" custT="1"/>
      <dgm:spPr/>
      <dgm:t>
        <a:bodyPr/>
        <a:lstStyle/>
        <a:p>
          <a:r>
            <a:rPr lang="en-IN" sz="1000" dirty="0">
              <a:latin typeface="Times New Roman" panose="02020603050405020304" pitchFamily="18" charset="0"/>
              <a:cs typeface="Times New Roman" panose="02020603050405020304" pitchFamily="18" charset="0"/>
            </a:rPr>
            <a:t>Consolidation and integration among healthcare providers and increasing government price controls</a:t>
          </a:r>
        </a:p>
      </dgm:t>
    </dgm:pt>
    <dgm:pt modelId="{CE8FC04D-3F0A-4A6E-AFBA-C36CA7AD1D42}" type="parTrans" cxnId="{D1FF316E-7454-43E6-B359-5BBFE8B771B1}">
      <dgm:prSet/>
      <dgm:spPr/>
      <dgm:t>
        <a:bodyPr/>
        <a:lstStyle/>
        <a:p>
          <a:endParaRPr lang="en-IN"/>
        </a:p>
      </dgm:t>
    </dgm:pt>
    <dgm:pt modelId="{A35117F4-1A2E-458B-BDC6-A904ED9AAAB8}" type="sibTrans" cxnId="{D1FF316E-7454-43E6-B359-5BBFE8B771B1}">
      <dgm:prSet/>
      <dgm:spPr/>
      <dgm:t>
        <a:bodyPr/>
        <a:lstStyle/>
        <a:p>
          <a:endParaRPr lang="en-IN"/>
        </a:p>
      </dgm:t>
    </dgm:pt>
    <dgm:pt modelId="{39CEE7F9-F053-484F-88AB-4DA9E1EFB14B}">
      <dgm:prSet phldrT="[Text]" custT="1"/>
      <dgm:spPr/>
      <dgm:t>
        <a:bodyPr/>
        <a:lstStyle/>
        <a:p>
          <a:r>
            <a:rPr lang="en-IN" sz="1000" dirty="0">
              <a:latin typeface="Times New Roman" panose="02020603050405020304" pitchFamily="18" charset="0"/>
              <a:cs typeface="Times New Roman" panose="02020603050405020304" pitchFamily="18" charset="0"/>
            </a:rPr>
            <a:t>Wide geographic presence </a:t>
          </a:r>
        </a:p>
      </dgm:t>
    </dgm:pt>
    <dgm:pt modelId="{6A2FEE64-915A-4E87-81DC-0425C7942F46}" type="parTrans" cxnId="{EC11078C-D5CE-4BAC-9B9D-164C3C64DA80}">
      <dgm:prSet/>
      <dgm:spPr/>
      <dgm:t>
        <a:bodyPr/>
        <a:lstStyle/>
        <a:p>
          <a:endParaRPr lang="en-IN"/>
        </a:p>
      </dgm:t>
    </dgm:pt>
    <dgm:pt modelId="{38C166C7-73BF-4E86-B13D-BF05B9C5F55B}" type="sibTrans" cxnId="{EC11078C-D5CE-4BAC-9B9D-164C3C64DA80}">
      <dgm:prSet/>
      <dgm:spPr/>
      <dgm:t>
        <a:bodyPr/>
        <a:lstStyle/>
        <a:p>
          <a:endParaRPr lang="en-IN"/>
        </a:p>
      </dgm:t>
    </dgm:pt>
    <dgm:pt modelId="{946C0A90-1D69-45D8-BCEC-57BCA7D3EB32}">
      <dgm:prSet phldrT="[Text]" custT="1"/>
      <dgm:spPr/>
      <dgm:t>
        <a:bodyPr/>
        <a:lstStyle/>
        <a:p>
          <a:r>
            <a:rPr lang="en-IN" sz="1000" dirty="0">
              <a:latin typeface="Times New Roman" panose="02020603050405020304" pitchFamily="18" charset="0"/>
              <a:cs typeface="Times New Roman" panose="02020603050405020304" pitchFamily="18" charset="0"/>
            </a:rPr>
            <a:t>Revenue performance </a:t>
          </a:r>
        </a:p>
      </dgm:t>
    </dgm:pt>
    <dgm:pt modelId="{6DB7C542-9E32-4C41-821C-99C601B5B630}" type="parTrans" cxnId="{9E359002-E670-465A-985B-659CE115D848}">
      <dgm:prSet/>
      <dgm:spPr/>
      <dgm:t>
        <a:bodyPr/>
        <a:lstStyle/>
        <a:p>
          <a:endParaRPr lang="en-IN"/>
        </a:p>
      </dgm:t>
    </dgm:pt>
    <dgm:pt modelId="{E8317DB0-C22C-44A5-A0B4-4CEC136F120F}" type="sibTrans" cxnId="{9E359002-E670-465A-985B-659CE115D848}">
      <dgm:prSet/>
      <dgm:spPr/>
      <dgm:t>
        <a:bodyPr/>
        <a:lstStyle/>
        <a:p>
          <a:endParaRPr lang="en-IN"/>
        </a:p>
      </dgm:t>
    </dgm:pt>
    <dgm:pt modelId="{62C7A7DD-42EB-4B63-B36F-A12D3596956F}">
      <dgm:prSet phldrT="[Text]" custT="1"/>
      <dgm:spPr/>
      <dgm:t>
        <a:bodyPr/>
        <a:lstStyle/>
        <a:p>
          <a:r>
            <a:rPr lang="en-IN" sz="1000" dirty="0">
              <a:latin typeface="Times New Roman" panose="02020603050405020304" pitchFamily="18" charset="0"/>
              <a:cs typeface="Times New Roman" panose="02020603050405020304" pitchFamily="18" charset="0"/>
            </a:rPr>
            <a:t>Strategic acquisitions</a:t>
          </a:r>
        </a:p>
      </dgm:t>
    </dgm:pt>
    <dgm:pt modelId="{ED749C11-69D5-419A-889E-3681981D5B5E}" type="parTrans" cxnId="{671A8832-0DA6-4E6B-9717-F1605268D619}">
      <dgm:prSet/>
      <dgm:spPr/>
      <dgm:t>
        <a:bodyPr/>
        <a:lstStyle/>
        <a:p>
          <a:endParaRPr lang="en-IN"/>
        </a:p>
      </dgm:t>
    </dgm:pt>
    <dgm:pt modelId="{26EE134F-99FE-468A-B1BD-FFCE71FE4938}" type="sibTrans" cxnId="{671A8832-0DA6-4E6B-9717-F1605268D619}">
      <dgm:prSet/>
      <dgm:spPr/>
      <dgm:t>
        <a:bodyPr/>
        <a:lstStyle/>
        <a:p>
          <a:endParaRPr lang="en-IN"/>
        </a:p>
      </dgm:t>
    </dgm:pt>
    <dgm:pt modelId="{401AF842-A9B4-46CA-B587-FC46B21E322E}">
      <dgm:prSet phldrT="[Text]" custT="1"/>
      <dgm:spPr/>
      <dgm:t>
        <a:bodyPr/>
        <a:lstStyle/>
        <a:p>
          <a:pPr>
            <a:buFont typeface="Arial" panose="020B0604020202020204" pitchFamily="34" charset="0"/>
            <a:buChar char="•"/>
          </a:pPr>
          <a:r>
            <a:rPr lang="en-IN" sz="1000" u="none" dirty="0">
              <a:latin typeface="Times New Roman" panose="02020603050405020304" pitchFamily="18" charset="0"/>
              <a:cs typeface="Times New Roman" panose="02020603050405020304" pitchFamily="18" charset="0"/>
            </a:rPr>
            <a:t>Positive outlook for global pharmaceutical industry provides growth opportunity for the company</a:t>
          </a:r>
        </a:p>
      </dgm:t>
    </dgm:pt>
    <dgm:pt modelId="{D9012EC2-D96F-4384-A9A4-6C92507DA1B1}" type="parTrans" cxnId="{8CCF619C-A631-4EA9-9A0B-5857AADC5AC4}">
      <dgm:prSet/>
      <dgm:spPr/>
      <dgm:t>
        <a:bodyPr/>
        <a:lstStyle/>
        <a:p>
          <a:endParaRPr lang="en-IN"/>
        </a:p>
      </dgm:t>
    </dgm:pt>
    <dgm:pt modelId="{A60E0CE5-D053-48DE-9BE7-329572A53D73}" type="sibTrans" cxnId="{8CCF619C-A631-4EA9-9A0B-5857AADC5AC4}">
      <dgm:prSet/>
      <dgm:spPr/>
      <dgm:t>
        <a:bodyPr/>
        <a:lstStyle/>
        <a:p>
          <a:endParaRPr lang="en-IN"/>
        </a:p>
      </dgm:t>
    </dgm:pt>
    <dgm:pt modelId="{1C7E7150-F12F-4B36-82D2-7E47B4191A99}">
      <dgm:prSet phldrT="[Text]" custT="1"/>
      <dgm:spPr/>
      <dgm:t>
        <a:bodyPr/>
        <a:lstStyle/>
        <a:p>
          <a:r>
            <a:rPr lang="en-IN" sz="1000" dirty="0">
              <a:latin typeface="Times New Roman" panose="02020603050405020304" pitchFamily="18" charset="0"/>
              <a:cs typeface="Times New Roman" panose="02020603050405020304" pitchFamily="18" charset="0"/>
            </a:rPr>
            <a:t>Regulatory compliance problems could have a negative impact on the company</a:t>
          </a:r>
        </a:p>
      </dgm:t>
    </dgm:pt>
    <dgm:pt modelId="{4350B010-36F0-4C55-A748-5F4CB6E66F22}" type="parTrans" cxnId="{F36C27AB-096B-4E3B-B435-BDC092ACE783}">
      <dgm:prSet/>
      <dgm:spPr/>
      <dgm:t>
        <a:bodyPr/>
        <a:lstStyle/>
        <a:p>
          <a:endParaRPr lang="en-IN"/>
        </a:p>
      </dgm:t>
    </dgm:pt>
    <dgm:pt modelId="{496F5FA9-87E9-48CD-B333-F3A394F01243}" type="sibTrans" cxnId="{F36C27AB-096B-4E3B-B435-BDC092ACE783}">
      <dgm:prSet/>
      <dgm:spPr/>
      <dgm:t>
        <a:bodyPr/>
        <a:lstStyle/>
        <a:p>
          <a:endParaRPr lang="en-IN"/>
        </a:p>
      </dgm:t>
    </dgm:pt>
    <dgm:pt modelId="{746C9C63-6218-401A-A97A-7E29658F043B}">
      <dgm:prSet phldrT="[Text]" custT="1"/>
      <dgm:spPr/>
      <dgm:t>
        <a:bodyPr/>
        <a:lstStyle/>
        <a:p>
          <a:r>
            <a:rPr lang="en-IN" sz="1000" dirty="0">
              <a:latin typeface="Times New Roman" panose="02020603050405020304" pitchFamily="18" charset="0"/>
              <a:cs typeface="Times New Roman" panose="02020603050405020304" pitchFamily="18" charset="0"/>
            </a:rPr>
            <a:t>Foreign exchange risks</a:t>
          </a:r>
        </a:p>
      </dgm:t>
    </dgm:pt>
    <dgm:pt modelId="{C9CECFB4-A60B-45C2-8718-AA33782BFEA5}" type="parTrans" cxnId="{3189DFB5-993E-4759-A85A-DAE56ED0811E}">
      <dgm:prSet/>
      <dgm:spPr/>
      <dgm:t>
        <a:bodyPr/>
        <a:lstStyle/>
        <a:p>
          <a:endParaRPr lang="en-IN"/>
        </a:p>
      </dgm:t>
    </dgm:pt>
    <dgm:pt modelId="{4C5AB1A5-32D6-48E3-8173-F5C6F198D54D}" type="sibTrans" cxnId="{3189DFB5-993E-4759-A85A-DAE56ED0811E}">
      <dgm:prSet/>
      <dgm:spPr/>
      <dgm:t>
        <a:bodyPr/>
        <a:lstStyle/>
        <a:p>
          <a:endParaRPr lang="en-IN"/>
        </a:p>
      </dgm:t>
    </dgm:pt>
    <dgm:pt modelId="{AE057B02-3E5A-4F7C-80FD-7E284371CB20}" type="pres">
      <dgm:prSet presAssocID="{5E5888F9-EFF3-4E34-9D7A-C220C45F112A}" presName="cycleMatrixDiagram" presStyleCnt="0">
        <dgm:presLayoutVars>
          <dgm:chMax val="1"/>
          <dgm:dir/>
          <dgm:animLvl val="lvl"/>
          <dgm:resizeHandles val="exact"/>
        </dgm:presLayoutVars>
      </dgm:prSet>
      <dgm:spPr/>
    </dgm:pt>
    <dgm:pt modelId="{08E9657C-DE90-4952-B6C2-4B2F1D4510DE}" type="pres">
      <dgm:prSet presAssocID="{5E5888F9-EFF3-4E34-9D7A-C220C45F112A}" presName="children" presStyleCnt="0"/>
      <dgm:spPr/>
    </dgm:pt>
    <dgm:pt modelId="{AA2D72A1-5044-4618-AE03-635E2AE0A863}" type="pres">
      <dgm:prSet presAssocID="{5E5888F9-EFF3-4E34-9D7A-C220C45F112A}" presName="child1group" presStyleCnt="0"/>
      <dgm:spPr/>
    </dgm:pt>
    <dgm:pt modelId="{6FF33AD3-0914-4A5F-AF58-79974AEDA69F}" type="pres">
      <dgm:prSet presAssocID="{5E5888F9-EFF3-4E34-9D7A-C220C45F112A}" presName="child1" presStyleLbl="bgAcc1" presStyleIdx="0" presStyleCnt="4" custLinFactNeighborX="-16351" custLinFactNeighborY="3679"/>
      <dgm:spPr/>
    </dgm:pt>
    <dgm:pt modelId="{CB8932EB-BEFA-4DCE-AD80-4005E4F8BCD8}" type="pres">
      <dgm:prSet presAssocID="{5E5888F9-EFF3-4E34-9D7A-C220C45F112A}" presName="child1Text" presStyleLbl="bgAcc1" presStyleIdx="0" presStyleCnt="4">
        <dgm:presLayoutVars>
          <dgm:bulletEnabled val="1"/>
        </dgm:presLayoutVars>
      </dgm:prSet>
      <dgm:spPr/>
    </dgm:pt>
    <dgm:pt modelId="{A6BCEBF6-3E87-49A7-A83A-6752DBCC05C8}" type="pres">
      <dgm:prSet presAssocID="{5E5888F9-EFF3-4E34-9D7A-C220C45F112A}" presName="child2group" presStyleCnt="0"/>
      <dgm:spPr/>
    </dgm:pt>
    <dgm:pt modelId="{BD755FDC-9D64-48A8-84B6-D10187C29CA8}" type="pres">
      <dgm:prSet presAssocID="{5E5888F9-EFF3-4E34-9D7A-C220C45F112A}" presName="child2" presStyleLbl="bgAcc1" presStyleIdx="1" presStyleCnt="4" custLinFactNeighborX="8734"/>
      <dgm:spPr/>
    </dgm:pt>
    <dgm:pt modelId="{BB255AC4-B93E-4FFD-9B42-0D38E0D62AEC}" type="pres">
      <dgm:prSet presAssocID="{5E5888F9-EFF3-4E34-9D7A-C220C45F112A}" presName="child2Text" presStyleLbl="bgAcc1" presStyleIdx="1" presStyleCnt="4">
        <dgm:presLayoutVars>
          <dgm:bulletEnabled val="1"/>
        </dgm:presLayoutVars>
      </dgm:prSet>
      <dgm:spPr/>
    </dgm:pt>
    <dgm:pt modelId="{90764364-4257-4C55-906A-291F38FB5AD5}" type="pres">
      <dgm:prSet presAssocID="{5E5888F9-EFF3-4E34-9D7A-C220C45F112A}" presName="child3group" presStyleCnt="0"/>
      <dgm:spPr/>
    </dgm:pt>
    <dgm:pt modelId="{0256ABD0-D072-40CD-B414-86619F1A5E0F}" type="pres">
      <dgm:prSet presAssocID="{5E5888F9-EFF3-4E34-9D7A-C220C45F112A}" presName="child3" presStyleLbl="bgAcc1" presStyleIdx="2" presStyleCnt="4" custLinFactNeighborX="8734"/>
      <dgm:spPr/>
    </dgm:pt>
    <dgm:pt modelId="{753E4E36-D2E4-4C6F-A5C6-167419FE8A44}" type="pres">
      <dgm:prSet presAssocID="{5E5888F9-EFF3-4E34-9D7A-C220C45F112A}" presName="child3Text" presStyleLbl="bgAcc1" presStyleIdx="2" presStyleCnt="4">
        <dgm:presLayoutVars>
          <dgm:bulletEnabled val="1"/>
        </dgm:presLayoutVars>
      </dgm:prSet>
      <dgm:spPr/>
    </dgm:pt>
    <dgm:pt modelId="{9095D744-0383-46D1-B4E5-9A385BC856B4}" type="pres">
      <dgm:prSet presAssocID="{5E5888F9-EFF3-4E34-9D7A-C220C45F112A}" presName="child4group" presStyleCnt="0"/>
      <dgm:spPr/>
    </dgm:pt>
    <dgm:pt modelId="{7A045835-60D4-44BD-8C68-23405E11D652}" type="pres">
      <dgm:prSet presAssocID="{5E5888F9-EFF3-4E34-9D7A-C220C45F112A}" presName="child4" presStyleLbl="bgAcc1" presStyleIdx="3" presStyleCnt="4" custLinFactNeighborX="-16351" custLinFactNeighborY="0"/>
      <dgm:spPr/>
    </dgm:pt>
    <dgm:pt modelId="{C1C56311-0032-47D2-B4F0-3819D5212A09}" type="pres">
      <dgm:prSet presAssocID="{5E5888F9-EFF3-4E34-9D7A-C220C45F112A}" presName="child4Text" presStyleLbl="bgAcc1" presStyleIdx="3" presStyleCnt="4">
        <dgm:presLayoutVars>
          <dgm:bulletEnabled val="1"/>
        </dgm:presLayoutVars>
      </dgm:prSet>
      <dgm:spPr/>
    </dgm:pt>
    <dgm:pt modelId="{FF4DAFB1-9DD3-4458-8E59-A5E69989A22E}" type="pres">
      <dgm:prSet presAssocID="{5E5888F9-EFF3-4E34-9D7A-C220C45F112A}" presName="childPlaceholder" presStyleCnt="0"/>
      <dgm:spPr/>
    </dgm:pt>
    <dgm:pt modelId="{8BBF4BB5-5A27-4227-A57C-54BED9689750}" type="pres">
      <dgm:prSet presAssocID="{5E5888F9-EFF3-4E34-9D7A-C220C45F112A}" presName="circle" presStyleCnt="0"/>
      <dgm:spPr/>
    </dgm:pt>
    <dgm:pt modelId="{DDB094A5-D096-45E9-99E3-DDCAC167CB90}" type="pres">
      <dgm:prSet presAssocID="{5E5888F9-EFF3-4E34-9D7A-C220C45F112A}" presName="quadrant1" presStyleLbl="node1" presStyleIdx="0" presStyleCnt="4" custLinFactNeighborY="2719">
        <dgm:presLayoutVars>
          <dgm:chMax val="1"/>
          <dgm:bulletEnabled val="1"/>
        </dgm:presLayoutVars>
      </dgm:prSet>
      <dgm:spPr/>
    </dgm:pt>
    <dgm:pt modelId="{586A21FA-7F8B-4D58-9933-3861CF2B2F3D}" type="pres">
      <dgm:prSet presAssocID="{5E5888F9-EFF3-4E34-9D7A-C220C45F112A}" presName="quadrant2" presStyleLbl="node1" presStyleIdx="1" presStyleCnt="4" custLinFactNeighborY="2719">
        <dgm:presLayoutVars>
          <dgm:chMax val="1"/>
          <dgm:bulletEnabled val="1"/>
        </dgm:presLayoutVars>
      </dgm:prSet>
      <dgm:spPr/>
    </dgm:pt>
    <dgm:pt modelId="{0098975B-5BD5-4663-AF93-23E0EBBD6073}" type="pres">
      <dgm:prSet presAssocID="{5E5888F9-EFF3-4E34-9D7A-C220C45F112A}" presName="quadrant3" presStyleLbl="node1" presStyleIdx="2" presStyleCnt="4" custLinFactNeighborY="2719">
        <dgm:presLayoutVars>
          <dgm:chMax val="1"/>
          <dgm:bulletEnabled val="1"/>
        </dgm:presLayoutVars>
      </dgm:prSet>
      <dgm:spPr/>
    </dgm:pt>
    <dgm:pt modelId="{ED3F68E4-5BFF-4489-8CE2-3A55E694EE2F}" type="pres">
      <dgm:prSet presAssocID="{5E5888F9-EFF3-4E34-9D7A-C220C45F112A}" presName="quadrant4" presStyleLbl="node1" presStyleIdx="3" presStyleCnt="4" custLinFactNeighborY="2719">
        <dgm:presLayoutVars>
          <dgm:chMax val="1"/>
          <dgm:bulletEnabled val="1"/>
        </dgm:presLayoutVars>
      </dgm:prSet>
      <dgm:spPr/>
    </dgm:pt>
    <dgm:pt modelId="{E92DF950-0283-4856-A709-1145F7E3E027}" type="pres">
      <dgm:prSet presAssocID="{5E5888F9-EFF3-4E34-9D7A-C220C45F112A}" presName="quadrantPlaceholder" presStyleCnt="0"/>
      <dgm:spPr/>
    </dgm:pt>
    <dgm:pt modelId="{23B816DF-CE89-49FA-B489-15F7E619239D}" type="pres">
      <dgm:prSet presAssocID="{5E5888F9-EFF3-4E34-9D7A-C220C45F112A}" presName="center1" presStyleLbl="fgShp" presStyleIdx="0" presStyleCnt="2"/>
      <dgm:spPr/>
    </dgm:pt>
    <dgm:pt modelId="{743C69A1-D11B-43B3-8A42-636BC1520BD9}" type="pres">
      <dgm:prSet presAssocID="{5E5888F9-EFF3-4E34-9D7A-C220C45F112A}" presName="center2" presStyleLbl="fgShp" presStyleIdx="1" presStyleCnt="2"/>
      <dgm:spPr/>
    </dgm:pt>
  </dgm:ptLst>
  <dgm:cxnLst>
    <dgm:cxn modelId="{9E359002-E670-465A-985B-659CE115D848}" srcId="{303761C2-DE0C-495C-8225-E35C44393AD5}" destId="{946C0A90-1D69-45D8-BCEC-57BCA7D3EB32}" srcOrd="2" destOrd="0" parTransId="{6DB7C542-9E32-4C41-821C-99C601B5B630}" sibTransId="{E8317DB0-C22C-44A5-A0B4-4CEC136F120F}"/>
    <dgm:cxn modelId="{47E6B603-4865-420C-8774-78646E95E662}" type="presOf" srcId="{62C7A7DD-42EB-4B63-B36F-A12D3596956F}" destId="{753E4E36-D2E4-4C6F-A5C6-167419FE8A44}" srcOrd="1" destOrd="1" presId="urn:microsoft.com/office/officeart/2005/8/layout/cycle4"/>
    <dgm:cxn modelId="{1E295515-4DFA-46CE-85C6-D87662302F2B}" srcId="{5E5888F9-EFF3-4E34-9D7A-C220C45F112A}" destId="{961D1A0F-0753-42C2-9F85-A0E0BA1ED449}" srcOrd="3" destOrd="0" parTransId="{5A701A95-3817-45DC-B1FC-381F1556198E}" sibTransId="{4423F4D7-8EEB-4F76-A412-3B6DF5EEB97D}"/>
    <dgm:cxn modelId="{D3770A19-5F20-4EA3-A179-61F23443D6F6}" srcId="{303761C2-DE0C-495C-8225-E35C44393AD5}" destId="{9D3ADDCC-3E38-4B6F-865B-24312C2B4868}" srcOrd="0" destOrd="0" parTransId="{DA31C3DD-E966-4BEF-AA14-B1F450934CD4}" sibTransId="{CFC890B7-355B-4489-B351-14F76E27ABB1}"/>
    <dgm:cxn modelId="{9C1C5E1B-AFD0-4EEA-A8AE-1A1126DB693B}" srcId="{5E5888F9-EFF3-4E34-9D7A-C220C45F112A}" destId="{BA423024-0F7A-44DE-8A18-37AF043AD125}" srcOrd="2" destOrd="0" parTransId="{37964E21-7E64-4103-A23D-1E264BC547CE}" sibTransId="{3FE23265-4A21-428A-895A-8CEAB7A0BAE7}"/>
    <dgm:cxn modelId="{13230E1E-158F-4579-8448-B0EC636CF370}" type="presOf" srcId="{62C7A7DD-42EB-4B63-B36F-A12D3596956F}" destId="{0256ABD0-D072-40CD-B414-86619F1A5E0F}" srcOrd="0" destOrd="1" presId="urn:microsoft.com/office/officeart/2005/8/layout/cycle4"/>
    <dgm:cxn modelId="{1EF2AA2D-AF60-4C14-8C3C-8B19D245F505}" type="presOf" srcId="{43D63636-C00D-4021-9556-1DACB823D60A}" destId="{586A21FA-7F8B-4D58-9933-3861CF2B2F3D}" srcOrd="0" destOrd="0" presId="urn:microsoft.com/office/officeart/2005/8/layout/cycle4"/>
    <dgm:cxn modelId="{671A8832-0DA6-4E6B-9717-F1605268D619}" srcId="{BA423024-0F7A-44DE-8A18-37AF043AD125}" destId="{62C7A7DD-42EB-4B63-B36F-A12D3596956F}" srcOrd="1" destOrd="0" parTransId="{ED749C11-69D5-419A-889E-3681981D5B5E}" sibTransId="{26EE134F-99FE-468A-B1BD-FFCE71FE4938}"/>
    <dgm:cxn modelId="{67C77A35-2846-4A3C-B7D1-070400726DEC}" type="presOf" srcId="{961D1A0F-0753-42C2-9F85-A0E0BA1ED449}" destId="{ED3F68E4-5BFF-4489-8CE2-3A55E694EE2F}" srcOrd="0" destOrd="0" presId="urn:microsoft.com/office/officeart/2005/8/layout/cycle4"/>
    <dgm:cxn modelId="{62C29E3F-A59C-451F-971C-A57272FCBE2E}" type="presOf" srcId="{946C0A90-1D69-45D8-BCEC-57BCA7D3EB32}" destId="{6FF33AD3-0914-4A5F-AF58-79974AEDA69F}" srcOrd="0" destOrd="2" presId="urn:microsoft.com/office/officeart/2005/8/layout/cycle4"/>
    <dgm:cxn modelId="{1391BA43-070E-4F71-B33A-AFFB1C64CDF3}" type="presOf" srcId="{BA423024-0F7A-44DE-8A18-37AF043AD125}" destId="{0098975B-5BD5-4663-AF93-23E0EBBD6073}" srcOrd="0" destOrd="0" presId="urn:microsoft.com/office/officeart/2005/8/layout/cycle4"/>
    <dgm:cxn modelId="{1F9DBE63-4062-4EE4-8F34-5C8FB612D5BD}" srcId="{BA423024-0F7A-44DE-8A18-37AF043AD125}" destId="{90EB156B-055A-44B3-9A42-A8EA45871BBE}" srcOrd="0" destOrd="0" parTransId="{C2A31804-2D6A-42BF-959E-70259CDDEBC9}" sibTransId="{211F52EC-76E3-48C8-9DB1-9F44C8342D7D}"/>
    <dgm:cxn modelId="{1EE7F345-5F0D-442C-93A4-D3C9C405B63D}" type="presOf" srcId="{39CEE7F9-F053-484F-88AB-4DA9E1EFB14B}" destId="{6FF33AD3-0914-4A5F-AF58-79974AEDA69F}" srcOrd="0" destOrd="1" presId="urn:microsoft.com/office/officeart/2005/8/layout/cycle4"/>
    <dgm:cxn modelId="{5873AB66-6D1B-44B6-A66C-87A602F3E99C}" type="presOf" srcId="{9D3ADDCC-3E38-4B6F-865B-24312C2B4868}" destId="{6FF33AD3-0914-4A5F-AF58-79974AEDA69F}" srcOrd="0" destOrd="0" presId="urn:microsoft.com/office/officeart/2005/8/layout/cycle4"/>
    <dgm:cxn modelId="{A0C3A26C-CAED-4F36-9168-B0C1F97EBCD2}" type="presOf" srcId="{5E5888F9-EFF3-4E34-9D7A-C220C45F112A}" destId="{AE057B02-3E5A-4F7C-80FD-7E284371CB20}" srcOrd="0" destOrd="0" presId="urn:microsoft.com/office/officeart/2005/8/layout/cycle4"/>
    <dgm:cxn modelId="{D1FF316E-7454-43E6-B359-5BBFE8B771B1}" srcId="{961D1A0F-0753-42C2-9F85-A0E0BA1ED449}" destId="{63D56BDF-A1F1-49D2-9284-BBEE8F3DF5D5}" srcOrd="0" destOrd="0" parTransId="{CE8FC04D-3F0A-4A6E-AFBA-C36CA7AD1D42}" sibTransId="{A35117F4-1A2E-458B-BDC6-A904ED9AAAB8}"/>
    <dgm:cxn modelId="{DC573976-8A8D-458A-B37A-990D4561E55C}" type="presOf" srcId="{946C0A90-1D69-45D8-BCEC-57BCA7D3EB32}" destId="{CB8932EB-BEFA-4DCE-AD80-4005E4F8BCD8}" srcOrd="1" destOrd="2" presId="urn:microsoft.com/office/officeart/2005/8/layout/cycle4"/>
    <dgm:cxn modelId="{F9E86858-7FF4-460C-AAAE-CA30BC3497F3}" type="presOf" srcId="{401AF842-A9B4-46CA-B587-FC46B21E322E}" destId="{753E4E36-D2E4-4C6F-A5C6-167419FE8A44}" srcOrd="1" destOrd="2" presId="urn:microsoft.com/office/officeart/2005/8/layout/cycle4"/>
    <dgm:cxn modelId="{C920BA58-8522-45F2-8F39-658F57F32658}" type="presOf" srcId="{0AB64D22-1730-4577-A05A-BE13899F8A03}" destId="{BB255AC4-B93E-4FFD-9B42-0D38E0D62AEC}" srcOrd="1" destOrd="0" presId="urn:microsoft.com/office/officeart/2005/8/layout/cycle4"/>
    <dgm:cxn modelId="{56495E89-9536-4746-8FDB-AB2CEE0DA9B0}" type="presOf" srcId="{9D3ADDCC-3E38-4B6F-865B-24312C2B4868}" destId="{CB8932EB-BEFA-4DCE-AD80-4005E4F8BCD8}" srcOrd="1" destOrd="0" presId="urn:microsoft.com/office/officeart/2005/8/layout/cycle4"/>
    <dgm:cxn modelId="{EC11078C-D5CE-4BAC-9B9D-164C3C64DA80}" srcId="{303761C2-DE0C-495C-8225-E35C44393AD5}" destId="{39CEE7F9-F053-484F-88AB-4DA9E1EFB14B}" srcOrd="1" destOrd="0" parTransId="{6A2FEE64-915A-4E87-81DC-0425C7942F46}" sibTransId="{38C166C7-73BF-4E86-B13D-BF05B9C5F55B}"/>
    <dgm:cxn modelId="{5C209B8D-CE64-4A01-809A-CAB684D706FD}" type="presOf" srcId="{1C7E7150-F12F-4B36-82D2-7E47B4191A99}" destId="{7A045835-60D4-44BD-8C68-23405E11D652}" srcOrd="0" destOrd="1" presId="urn:microsoft.com/office/officeart/2005/8/layout/cycle4"/>
    <dgm:cxn modelId="{40FD7792-0D8F-463D-9D7E-F2C3F2C25657}" type="presOf" srcId="{746C9C63-6218-401A-A97A-7E29658F043B}" destId="{7A045835-60D4-44BD-8C68-23405E11D652}" srcOrd="0" destOrd="2" presId="urn:microsoft.com/office/officeart/2005/8/layout/cycle4"/>
    <dgm:cxn modelId="{A68AA894-22E0-4052-B143-9BBE13F5B1ED}" type="presOf" srcId="{0AB64D22-1730-4577-A05A-BE13899F8A03}" destId="{BD755FDC-9D64-48A8-84B6-D10187C29CA8}" srcOrd="0" destOrd="0" presId="urn:microsoft.com/office/officeart/2005/8/layout/cycle4"/>
    <dgm:cxn modelId="{E4CEC397-2A17-4A7F-AAB0-AD85CE532EB5}" type="presOf" srcId="{90EB156B-055A-44B3-9A42-A8EA45871BBE}" destId="{0256ABD0-D072-40CD-B414-86619F1A5E0F}" srcOrd="0" destOrd="0" presId="urn:microsoft.com/office/officeart/2005/8/layout/cycle4"/>
    <dgm:cxn modelId="{8CCF619C-A631-4EA9-9A0B-5857AADC5AC4}" srcId="{BA423024-0F7A-44DE-8A18-37AF043AD125}" destId="{401AF842-A9B4-46CA-B587-FC46B21E322E}" srcOrd="2" destOrd="0" parTransId="{D9012EC2-D96F-4384-A9A4-6C92507DA1B1}" sibTransId="{A60E0CE5-D053-48DE-9BE7-329572A53D73}"/>
    <dgm:cxn modelId="{2ED3D4A7-D3FE-4396-8CFA-D7BB3B0CF7E5}" type="presOf" srcId="{90EB156B-055A-44B3-9A42-A8EA45871BBE}" destId="{753E4E36-D2E4-4C6F-A5C6-167419FE8A44}" srcOrd="1" destOrd="0" presId="urn:microsoft.com/office/officeart/2005/8/layout/cycle4"/>
    <dgm:cxn modelId="{F36C27AB-096B-4E3B-B435-BDC092ACE783}" srcId="{961D1A0F-0753-42C2-9F85-A0E0BA1ED449}" destId="{1C7E7150-F12F-4B36-82D2-7E47B4191A99}" srcOrd="1" destOrd="0" parTransId="{4350B010-36F0-4C55-A748-5F4CB6E66F22}" sibTransId="{496F5FA9-87E9-48CD-B333-F3A394F01243}"/>
    <dgm:cxn modelId="{3189DFB5-993E-4759-A85A-DAE56ED0811E}" srcId="{961D1A0F-0753-42C2-9F85-A0E0BA1ED449}" destId="{746C9C63-6218-401A-A97A-7E29658F043B}" srcOrd="2" destOrd="0" parTransId="{C9CECFB4-A60B-45C2-8718-AA33782BFEA5}" sibTransId="{4C5AB1A5-32D6-48E3-8173-F5C6F198D54D}"/>
    <dgm:cxn modelId="{81CC1CC1-6F93-4B2F-8FBC-327C4CD28D75}" type="presOf" srcId="{39CEE7F9-F053-484F-88AB-4DA9E1EFB14B}" destId="{CB8932EB-BEFA-4DCE-AD80-4005E4F8BCD8}" srcOrd="1" destOrd="1" presId="urn:microsoft.com/office/officeart/2005/8/layout/cycle4"/>
    <dgm:cxn modelId="{A32004CA-4539-4EBB-B463-67BB2C83F8E5}" srcId="{5E5888F9-EFF3-4E34-9D7A-C220C45F112A}" destId="{303761C2-DE0C-495C-8225-E35C44393AD5}" srcOrd="0" destOrd="0" parTransId="{A08E0DCC-D570-4747-AEA3-6B38270235DE}" sibTransId="{C0D1D724-FBEB-4D84-B370-51E788147B74}"/>
    <dgm:cxn modelId="{ED017AD3-8CB3-4E79-842F-D5FAAB55E56C}" type="presOf" srcId="{1C7E7150-F12F-4B36-82D2-7E47B4191A99}" destId="{C1C56311-0032-47D2-B4F0-3819D5212A09}" srcOrd="1" destOrd="1" presId="urn:microsoft.com/office/officeart/2005/8/layout/cycle4"/>
    <dgm:cxn modelId="{AF27C7D6-CCF2-4FFC-BC5C-88FE2E7F74E0}" type="presOf" srcId="{63D56BDF-A1F1-49D2-9284-BBEE8F3DF5D5}" destId="{7A045835-60D4-44BD-8C68-23405E11D652}" srcOrd="0" destOrd="0" presId="urn:microsoft.com/office/officeart/2005/8/layout/cycle4"/>
    <dgm:cxn modelId="{E654D6DA-7712-4FE2-8CFE-DC8ED550ACEA}" type="presOf" srcId="{401AF842-A9B4-46CA-B587-FC46B21E322E}" destId="{0256ABD0-D072-40CD-B414-86619F1A5E0F}" srcOrd="0" destOrd="2" presId="urn:microsoft.com/office/officeart/2005/8/layout/cycle4"/>
    <dgm:cxn modelId="{96EEEADA-BF7D-47E2-9ECE-1A6DDAD71F71}" type="presOf" srcId="{303761C2-DE0C-495C-8225-E35C44393AD5}" destId="{DDB094A5-D096-45E9-99E3-DDCAC167CB90}" srcOrd="0" destOrd="0" presId="urn:microsoft.com/office/officeart/2005/8/layout/cycle4"/>
    <dgm:cxn modelId="{02E04EDD-9CAA-422D-B18B-DF7D438B6129}" type="presOf" srcId="{63D56BDF-A1F1-49D2-9284-BBEE8F3DF5D5}" destId="{C1C56311-0032-47D2-B4F0-3819D5212A09}" srcOrd="1" destOrd="0" presId="urn:microsoft.com/office/officeart/2005/8/layout/cycle4"/>
    <dgm:cxn modelId="{72EE37DE-45DF-468F-832E-F49630A80D51}" srcId="{5E5888F9-EFF3-4E34-9D7A-C220C45F112A}" destId="{43D63636-C00D-4021-9556-1DACB823D60A}" srcOrd="1" destOrd="0" parTransId="{3FD6D176-B0A6-4096-951F-0CFEC6D5A762}" sibTransId="{C70B78C3-87B6-465B-A357-2C7400F6EBF1}"/>
    <dgm:cxn modelId="{F306BBE6-FFC1-42DD-A57B-9C7767AD5649}" srcId="{43D63636-C00D-4021-9556-1DACB823D60A}" destId="{0AB64D22-1730-4577-A05A-BE13899F8A03}" srcOrd="0" destOrd="0" parTransId="{704079B6-FAC5-4D93-BC59-D38187F955B2}" sibTransId="{15495DAB-46EE-48E0-AC76-C0BEECBC87AC}"/>
    <dgm:cxn modelId="{7BFD6CF5-B808-4002-A2F5-BEC88CD062F9}" type="presOf" srcId="{746C9C63-6218-401A-A97A-7E29658F043B}" destId="{C1C56311-0032-47D2-B4F0-3819D5212A09}" srcOrd="1" destOrd="2" presId="urn:microsoft.com/office/officeart/2005/8/layout/cycle4"/>
    <dgm:cxn modelId="{CDCA393E-3279-4852-93C1-05FD29C441DE}" type="presParOf" srcId="{AE057B02-3E5A-4F7C-80FD-7E284371CB20}" destId="{08E9657C-DE90-4952-B6C2-4B2F1D4510DE}" srcOrd="0" destOrd="0" presId="urn:microsoft.com/office/officeart/2005/8/layout/cycle4"/>
    <dgm:cxn modelId="{18C6725E-66C6-4935-89EB-E34A86D9EE7C}" type="presParOf" srcId="{08E9657C-DE90-4952-B6C2-4B2F1D4510DE}" destId="{AA2D72A1-5044-4618-AE03-635E2AE0A863}" srcOrd="0" destOrd="0" presId="urn:microsoft.com/office/officeart/2005/8/layout/cycle4"/>
    <dgm:cxn modelId="{2CC6BD91-19B8-40A4-A0B6-66960C312FCB}" type="presParOf" srcId="{AA2D72A1-5044-4618-AE03-635E2AE0A863}" destId="{6FF33AD3-0914-4A5F-AF58-79974AEDA69F}" srcOrd="0" destOrd="0" presId="urn:microsoft.com/office/officeart/2005/8/layout/cycle4"/>
    <dgm:cxn modelId="{3FB19654-200F-49DE-8117-433302B2AF52}" type="presParOf" srcId="{AA2D72A1-5044-4618-AE03-635E2AE0A863}" destId="{CB8932EB-BEFA-4DCE-AD80-4005E4F8BCD8}" srcOrd="1" destOrd="0" presId="urn:microsoft.com/office/officeart/2005/8/layout/cycle4"/>
    <dgm:cxn modelId="{87F4B07B-2EF2-4C26-BEFE-23BA8ACF79E2}" type="presParOf" srcId="{08E9657C-DE90-4952-B6C2-4B2F1D4510DE}" destId="{A6BCEBF6-3E87-49A7-A83A-6752DBCC05C8}" srcOrd="1" destOrd="0" presId="urn:microsoft.com/office/officeart/2005/8/layout/cycle4"/>
    <dgm:cxn modelId="{E18F54D3-CDB4-4BB4-995D-620C10C7E578}" type="presParOf" srcId="{A6BCEBF6-3E87-49A7-A83A-6752DBCC05C8}" destId="{BD755FDC-9D64-48A8-84B6-D10187C29CA8}" srcOrd="0" destOrd="0" presId="urn:microsoft.com/office/officeart/2005/8/layout/cycle4"/>
    <dgm:cxn modelId="{420425D0-1795-4439-B2A9-86212CDB5CFF}" type="presParOf" srcId="{A6BCEBF6-3E87-49A7-A83A-6752DBCC05C8}" destId="{BB255AC4-B93E-4FFD-9B42-0D38E0D62AEC}" srcOrd="1" destOrd="0" presId="urn:microsoft.com/office/officeart/2005/8/layout/cycle4"/>
    <dgm:cxn modelId="{30DC38D7-67BB-4878-8DC9-3296EF693978}" type="presParOf" srcId="{08E9657C-DE90-4952-B6C2-4B2F1D4510DE}" destId="{90764364-4257-4C55-906A-291F38FB5AD5}" srcOrd="2" destOrd="0" presId="urn:microsoft.com/office/officeart/2005/8/layout/cycle4"/>
    <dgm:cxn modelId="{D1254098-4C82-4422-9E0D-14AF7B8CA4F0}" type="presParOf" srcId="{90764364-4257-4C55-906A-291F38FB5AD5}" destId="{0256ABD0-D072-40CD-B414-86619F1A5E0F}" srcOrd="0" destOrd="0" presId="urn:microsoft.com/office/officeart/2005/8/layout/cycle4"/>
    <dgm:cxn modelId="{DC63BF65-BF38-4431-8793-9894CAA3657A}" type="presParOf" srcId="{90764364-4257-4C55-906A-291F38FB5AD5}" destId="{753E4E36-D2E4-4C6F-A5C6-167419FE8A44}" srcOrd="1" destOrd="0" presId="urn:microsoft.com/office/officeart/2005/8/layout/cycle4"/>
    <dgm:cxn modelId="{BBE28C78-B768-4878-B2AB-F05C66ABE44B}" type="presParOf" srcId="{08E9657C-DE90-4952-B6C2-4B2F1D4510DE}" destId="{9095D744-0383-46D1-B4E5-9A385BC856B4}" srcOrd="3" destOrd="0" presId="urn:microsoft.com/office/officeart/2005/8/layout/cycle4"/>
    <dgm:cxn modelId="{72AAAE25-4DE4-4D5F-A4D6-F9B77B945F7C}" type="presParOf" srcId="{9095D744-0383-46D1-B4E5-9A385BC856B4}" destId="{7A045835-60D4-44BD-8C68-23405E11D652}" srcOrd="0" destOrd="0" presId="urn:microsoft.com/office/officeart/2005/8/layout/cycle4"/>
    <dgm:cxn modelId="{B17E2A02-B7C2-4AC5-9548-52D20F2B470D}" type="presParOf" srcId="{9095D744-0383-46D1-B4E5-9A385BC856B4}" destId="{C1C56311-0032-47D2-B4F0-3819D5212A09}" srcOrd="1" destOrd="0" presId="urn:microsoft.com/office/officeart/2005/8/layout/cycle4"/>
    <dgm:cxn modelId="{AA87C09E-86CF-4CA2-BA02-68DABF30C745}" type="presParOf" srcId="{08E9657C-DE90-4952-B6C2-4B2F1D4510DE}" destId="{FF4DAFB1-9DD3-4458-8E59-A5E69989A22E}" srcOrd="4" destOrd="0" presId="urn:microsoft.com/office/officeart/2005/8/layout/cycle4"/>
    <dgm:cxn modelId="{BD4F27FB-A7F4-4EF6-A9E5-D734D58A757B}" type="presParOf" srcId="{AE057B02-3E5A-4F7C-80FD-7E284371CB20}" destId="{8BBF4BB5-5A27-4227-A57C-54BED9689750}" srcOrd="1" destOrd="0" presId="urn:microsoft.com/office/officeart/2005/8/layout/cycle4"/>
    <dgm:cxn modelId="{2FF87BEE-8635-4350-87BC-5105EA21E276}" type="presParOf" srcId="{8BBF4BB5-5A27-4227-A57C-54BED9689750}" destId="{DDB094A5-D096-45E9-99E3-DDCAC167CB90}" srcOrd="0" destOrd="0" presId="urn:microsoft.com/office/officeart/2005/8/layout/cycle4"/>
    <dgm:cxn modelId="{1A79EDF0-1E86-46F9-952E-9B083DF0FC45}" type="presParOf" srcId="{8BBF4BB5-5A27-4227-A57C-54BED9689750}" destId="{586A21FA-7F8B-4D58-9933-3861CF2B2F3D}" srcOrd="1" destOrd="0" presId="urn:microsoft.com/office/officeart/2005/8/layout/cycle4"/>
    <dgm:cxn modelId="{7AAC241B-B852-4B73-9A87-737608598833}" type="presParOf" srcId="{8BBF4BB5-5A27-4227-A57C-54BED9689750}" destId="{0098975B-5BD5-4663-AF93-23E0EBBD6073}" srcOrd="2" destOrd="0" presId="urn:microsoft.com/office/officeart/2005/8/layout/cycle4"/>
    <dgm:cxn modelId="{1E6B3BA5-C52D-4CAB-AD15-95E0BCB26134}" type="presParOf" srcId="{8BBF4BB5-5A27-4227-A57C-54BED9689750}" destId="{ED3F68E4-5BFF-4489-8CE2-3A55E694EE2F}" srcOrd="3" destOrd="0" presId="urn:microsoft.com/office/officeart/2005/8/layout/cycle4"/>
    <dgm:cxn modelId="{11EA1C5A-4E4F-4170-9D4D-F611381C6075}" type="presParOf" srcId="{8BBF4BB5-5A27-4227-A57C-54BED9689750}" destId="{E92DF950-0283-4856-A709-1145F7E3E027}" srcOrd="4" destOrd="0" presId="urn:microsoft.com/office/officeart/2005/8/layout/cycle4"/>
    <dgm:cxn modelId="{09900D49-5622-4D23-B697-A70DEC2D7327}" type="presParOf" srcId="{AE057B02-3E5A-4F7C-80FD-7E284371CB20}" destId="{23B816DF-CE89-49FA-B489-15F7E619239D}" srcOrd="2" destOrd="0" presId="urn:microsoft.com/office/officeart/2005/8/layout/cycle4"/>
    <dgm:cxn modelId="{549C3E80-2433-466C-9F6A-7AE407222F30}" type="presParOf" srcId="{AE057B02-3E5A-4F7C-80FD-7E284371CB20}" destId="{743C69A1-D11B-43B3-8A42-636BC1520BD9}" srcOrd="3" destOrd="0" presId="urn:microsoft.com/office/officeart/2005/8/layout/cycle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1EC0C-36CE-401F-AEB4-0EAC21D6C5FC}">
      <dsp:nvSpPr>
        <dsp:cNvPr id="0" name=""/>
        <dsp:cNvSpPr/>
      </dsp:nvSpPr>
      <dsp:spPr>
        <a:xfrm>
          <a:off x="5869172" y="1240330"/>
          <a:ext cx="4863345" cy="422025"/>
        </a:xfrm>
        <a:custGeom>
          <a:avLst/>
          <a:gdLst/>
          <a:ahLst/>
          <a:cxnLst/>
          <a:rect l="0" t="0" r="0" b="0"/>
          <a:pathLst>
            <a:path>
              <a:moveTo>
                <a:pt x="0" y="0"/>
              </a:moveTo>
              <a:lnTo>
                <a:pt x="0" y="211012"/>
              </a:lnTo>
              <a:lnTo>
                <a:pt x="4863345" y="211012"/>
              </a:lnTo>
              <a:lnTo>
                <a:pt x="4863345" y="422025"/>
              </a:lnTo>
            </a:path>
          </a:pathLst>
        </a:custGeom>
        <a:noFill/>
        <a:ln w="12700" cap="flat" cmpd="sng" algn="ctr">
          <a:solidFill>
            <a:schemeClr val="accent3">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4FE7A4B-9062-4C2F-A79D-6CCED462D3A7}">
      <dsp:nvSpPr>
        <dsp:cNvPr id="0" name=""/>
        <dsp:cNvSpPr/>
      </dsp:nvSpPr>
      <dsp:spPr>
        <a:xfrm>
          <a:off x="5869172" y="1240330"/>
          <a:ext cx="2431672" cy="422025"/>
        </a:xfrm>
        <a:custGeom>
          <a:avLst/>
          <a:gdLst/>
          <a:ahLst/>
          <a:cxnLst/>
          <a:rect l="0" t="0" r="0" b="0"/>
          <a:pathLst>
            <a:path>
              <a:moveTo>
                <a:pt x="0" y="0"/>
              </a:moveTo>
              <a:lnTo>
                <a:pt x="0" y="211012"/>
              </a:lnTo>
              <a:lnTo>
                <a:pt x="2431672" y="211012"/>
              </a:lnTo>
              <a:lnTo>
                <a:pt x="2431672" y="422025"/>
              </a:lnTo>
            </a:path>
          </a:pathLst>
        </a:custGeom>
        <a:noFill/>
        <a:ln w="12700" cap="flat" cmpd="sng" algn="ctr">
          <a:solidFill>
            <a:schemeClr val="accent3">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9E8EFB2-E811-4FBA-8959-F55B957D6387}">
      <dsp:nvSpPr>
        <dsp:cNvPr id="0" name=""/>
        <dsp:cNvSpPr/>
      </dsp:nvSpPr>
      <dsp:spPr>
        <a:xfrm>
          <a:off x="5823452" y="1240330"/>
          <a:ext cx="91440" cy="422025"/>
        </a:xfrm>
        <a:custGeom>
          <a:avLst/>
          <a:gdLst/>
          <a:ahLst/>
          <a:cxnLst/>
          <a:rect l="0" t="0" r="0" b="0"/>
          <a:pathLst>
            <a:path>
              <a:moveTo>
                <a:pt x="45720" y="0"/>
              </a:moveTo>
              <a:lnTo>
                <a:pt x="45720" y="422025"/>
              </a:lnTo>
            </a:path>
          </a:pathLst>
        </a:custGeom>
        <a:noFill/>
        <a:ln w="12700" cap="flat" cmpd="sng" algn="ctr">
          <a:solidFill>
            <a:schemeClr val="accent3">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14ADA83-384E-45D6-86D8-6DF48883F0B1}">
      <dsp:nvSpPr>
        <dsp:cNvPr id="0" name=""/>
        <dsp:cNvSpPr/>
      </dsp:nvSpPr>
      <dsp:spPr>
        <a:xfrm>
          <a:off x="3437499" y="1240330"/>
          <a:ext cx="2431672" cy="422025"/>
        </a:xfrm>
        <a:custGeom>
          <a:avLst/>
          <a:gdLst/>
          <a:ahLst/>
          <a:cxnLst/>
          <a:rect l="0" t="0" r="0" b="0"/>
          <a:pathLst>
            <a:path>
              <a:moveTo>
                <a:pt x="2431672" y="0"/>
              </a:moveTo>
              <a:lnTo>
                <a:pt x="2431672" y="211012"/>
              </a:lnTo>
              <a:lnTo>
                <a:pt x="0" y="211012"/>
              </a:lnTo>
              <a:lnTo>
                <a:pt x="0" y="422025"/>
              </a:lnTo>
            </a:path>
          </a:pathLst>
        </a:custGeom>
        <a:noFill/>
        <a:ln w="12700" cap="flat" cmpd="sng" algn="ctr">
          <a:solidFill>
            <a:schemeClr val="accent3">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05CE477-1835-4CC9-AAB5-5FC7270B35C0}">
      <dsp:nvSpPr>
        <dsp:cNvPr id="0" name=""/>
        <dsp:cNvSpPr/>
      </dsp:nvSpPr>
      <dsp:spPr>
        <a:xfrm>
          <a:off x="1005826" y="1240330"/>
          <a:ext cx="4863345" cy="422025"/>
        </a:xfrm>
        <a:custGeom>
          <a:avLst/>
          <a:gdLst/>
          <a:ahLst/>
          <a:cxnLst/>
          <a:rect l="0" t="0" r="0" b="0"/>
          <a:pathLst>
            <a:path>
              <a:moveTo>
                <a:pt x="4863345" y="0"/>
              </a:moveTo>
              <a:lnTo>
                <a:pt x="4863345" y="211012"/>
              </a:lnTo>
              <a:lnTo>
                <a:pt x="0" y="211012"/>
              </a:lnTo>
              <a:lnTo>
                <a:pt x="0" y="422025"/>
              </a:lnTo>
            </a:path>
          </a:pathLst>
        </a:custGeom>
        <a:noFill/>
        <a:ln w="12700" cap="flat" cmpd="sng" algn="ctr">
          <a:solidFill>
            <a:schemeClr val="accent3">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C62B48B-2C60-490E-A957-AD1FC0B34E39}">
      <dsp:nvSpPr>
        <dsp:cNvPr id="0" name=""/>
        <dsp:cNvSpPr/>
      </dsp:nvSpPr>
      <dsp:spPr>
        <a:xfrm>
          <a:off x="4864348" y="235506"/>
          <a:ext cx="2009647" cy="1004823"/>
        </a:xfrm>
        <a:prstGeom prst="rect">
          <a:avLst/>
        </a:prstGeom>
        <a:gradFill rotWithShape="0">
          <a:gsLst>
            <a:gs pos="0">
              <a:schemeClr val="accent3">
                <a:alpha val="80000"/>
                <a:hueOff val="0"/>
                <a:satOff val="0"/>
                <a:lumOff val="0"/>
                <a:alphaOff val="0"/>
                <a:satMod val="103000"/>
                <a:lumMod val="102000"/>
                <a:tint val="94000"/>
              </a:schemeClr>
            </a:gs>
            <a:gs pos="50000">
              <a:schemeClr val="accent3">
                <a:alpha val="80000"/>
                <a:hueOff val="0"/>
                <a:satOff val="0"/>
                <a:lumOff val="0"/>
                <a:alphaOff val="0"/>
                <a:satMod val="110000"/>
                <a:lumMod val="100000"/>
                <a:shade val="100000"/>
              </a:schemeClr>
            </a:gs>
            <a:gs pos="100000">
              <a:schemeClr val="accent3">
                <a:alpha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kern="1200" dirty="0">
              <a:solidFill>
                <a:schemeClr val="tx1"/>
              </a:solidFill>
              <a:latin typeface="Times New Roman" panose="02020603050405020304" pitchFamily="18" charset="0"/>
              <a:cs typeface="Times New Roman" panose="02020603050405020304" pitchFamily="18" charset="0"/>
            </a:rPr>
            <a:t>PRODUCTS AND SERVICES </a:t>
          </a:r>
        </a:p>
      </dsp:txBody>
      <dsp:txXfrm>
        <a:off x="4864348" y="235506"/>
        <a:ext cx="2009647" cy="1004823"/>
      </dsp:txXfrm>
    </dsp:sp>
    <dsp:sp modelId="{ED85A128-72A8-4710-ADF4-18D74DA14009}">
      <dsp:nvSpPr>
        <dsp:cNvPr id="0" name=""/>
        <dsp:cNvSpPr/>
      </dsp:nvSpPr>
      <dsp:spPr>
        <a:xfrm>
          <a:off x="1003" y="1662355"/>
          <a:ext cx="2009647" cy="1004823"/>
        </a:xfrm>
        <a:prstGeom prst="rect">
          <a:avLst/>
        </a:prstGeom>
        <a:gradFill rotWithShape="0">
          <a:gsLst>
            <a:gs pos="0">
              <a:schemeClr val="accent3">
                <a:alpha val="70000"/>
                <a:hueOff val="0"/>
                <a:satOff val="0"/>
                <a:lumOff val="0"/>
                <a:alphaOff val="0"/>
                <a:satMod val="103000"/>
                <a:lumMod val="102000"/>
                <a:tint val="94000"/>
              </a:schemeClr>
            </a:gs>
            <a:gs pos="50000">
              <a:schemeClr val="accent3">
                <a:alpha val="70000"/>
                <a:hueOff val="0"/>
                <a:satOff val="0"/>
                <a:lumOff val="0"/>
                <a:alphaOff val="0"/>
                <a:satMod val="110000"/>
                <a:lumMod val="100000"/>
                <a:shade val="100000"/>
              </a:schemeClr>
            </a:gs>
            <a:gs pos="100000">
              <a:schemeClr val="accent3">
                <a:alpha val="7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kern="1200" dirty="0">
              <a:solidFill>
                <a:schemeClr val="tx1"/>
              </a:solidFill>
              <a:latin typeface="Times New Roman" panose="02020603050405020304" pitchFamily="18" charset="0"/>
              <a:cs typeface="Times New Roman" panose="02020603050405020304" pitchFamily="18" charset="0"/>
            </a:rPr>
            <a:t>DIABETES PRODUCTS</a:t>
          </a:r>
        </a:p>
      </dsp:txBody>
      <dsp:txXfrm>
        <a:off x="1003" y="1662355"/>
        <a:ext cx="2009647" cy="1004823"/>
      </dsp:txXfrm>
    </dsp:sp>
    <dsp:sp modelId="{6065F52D-48F1-4C98-9475-6F55F564B837}">
      <dsp:nvSpPr>
        <dsp:cNvPr id="0" name=""/>
        <dsp:cNvSpPr/>
      </dsp:nvSpPr>
      <dsp:spPr>
        <a:xfrm>
          <a:off x="2432675" y="1662355"/>
          <a:ext cx="2009647" cy="1004823"/>
        </a:xfrm>
        <a:prstGeom prst="rect">
          <a:avLst/>
        </a:prstGeom>
        <a:gradFill rotWithShape="0">
          <a:gsLst>
            <a:gs pos="0">
              <a:schemeClr val="accent3">
                <a:alpha val="70000"/>
                <a:hueOff val="0"/>
                <a:satOff val="0"/>
                <a:lumOff val="0"/>
                <a:alphaOff val="0"/>
                <a:satMod val="103000"/>
                <a:lumMod val="102000"/>
                <a:tint val="94000"/>
              </a:schemeClr>
            </a:gs>
            <a:gs pos="50000">
              <a:schemeClr val="accent3">
                <a:alpha val="70000"/>
                <a:hueOff val="0"/>
                <a:satOff val="0"/>
                <a:lumOff val="0"/>
                <a:alphaOff val="0"/>
                <a:satMod val="110000"/>
                <a:lumMod val="100000"/>
                <a:shade val="100000"/>
              </a:schemeClr>
            </a:gs>
            <a:gs pos="100000">
              <a:schemeClr val="accent3">
                <a:alpha val="7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kern="1200" dirty="0">
              <a:solidFill>
                <a:schemeClr val="tx1"/>
              </a:solidFill>
              <a:latin typeface="Times New Roman" panose="02020603050405020304" pitchFamily="18" charset="0"/>
              <a:cs typeface="Times New Roman" panose="02020603050405020304" pitchFamily="18" charset="0"/>
            </a:rPr>
            <a:t>ONCOLOGY PRODUCTS</a:t>
          </a:r>
        </a:p>
      </dsp:txBody>
      <dsp:txXfrm>
        <a:off x="2432675" y="1662355"/>
        <a:ext cx="2009647" cy="1004823"/>
      </dsp:txXfrm>
    </dsp:sp>
    <dsp:sp modelId="{49284142-EA83-4075-A370-A350AA135B10}">
      <dsp:nvSpPr>
        <dsp:cNvPr id="0" name=""/>
        <dsp:cNvSpPr/>
      </dsp:nvSpPr>
      <dsp:spPr>
        <a:xfrm>
          <a:off x="4864348" y="1662355"/>
          <a:ext cx="2009647" cy="1004823"/>
        </a:xfrm>
        <a:prstGeom prst="rect">
          <a:avLst/>
        </a:prstGeom>
        <a:gradFill rotWithShape="0">
          <a:gsLst>
            <a:gs pos="0">
              <a:schemeClr val="accent3">
                <a:alpha val="70000"/>
                <a:hueOff val="0"/>
                <a:satOff val="0"/>
                <a:lumOff val="0"/>
                <a:alphaOff val="0"/>
                <a:satMod val="103000"/>
                <a:lumMod val="102000"/>
                <a:tint val="94000"/>
              </a:schemeClr>
            </a:gs>
            <a:gs pos="50000">
              <a:schemeClr val="accent3">
                <a:alpha val="70000"/>
                <a:hueOff val="0"/>
                <a:satOff val="0"/>
                <a:lumOff val="0"/>
                <a:alphaOff val="0"/>
                <a:satMod val="110000"/>
                <a:lumMod val="100000"/>
                <a:shade val="100000"/>
              </a:schemeClr>
            </a:gs>
            <a:gs pos="100000">
              <a:schemeClr val="accent3">
                <a:alpha val="7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kern="1200" dirty="0">
              <a:solidFill>
                <a:schemeClr val="tx1"/>
              </a:solidFill>
              <a:latin typeface="Times New Roman" panose="02020603050405020304" pitchFamily="18" charset="0"/>
              <a:cs typeface="Times New Roman" panose="02020603050405020304" pitchFamily="18" charset="0"/>
            </a:rPr>
            <a:t>IMMUNOLOGY PRODUCTS</a:t>
          </a:r>
        </a:p>
      </dsp:txBody>
      <dsp:txXfrm>
        <a:off x="4864348" y="1662355"/>
        <a:ext cx="2009647" cy="1004823"/>
      </dsp:txXfrm>
    </dsp:sp>
    <dsp:sp modelId="{78FEF703-7F78-482E-A270-04E96F14F6F5}">
      <dsp:nvSpPr>
        <dsp:cNvPr id="0" name=""/>
        <dsp:cNvSpPr/>
      </dsp:nvSpPr>
      <dsp:spPr>
        <a:xfrm>
          <a:off x="7296021" y="1662355"/>
          <a:ext cx="2009647" cy="1004823"/>
        </a:xfrm>
        <a:prstGeom prst="rect">
          <a:avLst/>
        </a:prstGeom>
        <a:gradFill rotWithShape="0">
          <a:gsLst>
            <a:gs pos="0">
              <a:schemeClr val="accent3">
                <a:alpha val="70000"/>
                <a:hueOff val="0"/>
                <a:satOff val="0"/>
                <a:lumOff val="0"/>
                <a:alphaOff val="0"/>
                <a:satMod val="103000"/>
                <a:lumMod val="102000"/>
                <a:tint val="94000"/>
              </a:schemeClr>
            </a:gs>
            <a:gs pos="50000">
              <a:schemeClr val="accent3">
                <a:alpha val="70000"/>
                <a:hueOff val="0"/>
                <a:satOff val="0"/>
                <a:lumOff val="0"/>
                <a:alphaOff val="0"/>
                <a:satMod val="110000"/>
                <a:lumMod val="100000"/>
                <a:shade val="100000"/>
              </a:schemeClr>
            </a:gs>
            <a:gs pos="100000">
              <a:schemeClr val="accent3">
                <a:alpha val="7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kern="1200" dirty="0">
              <a:solidFill>
                <a:schemeClr val="tx1"/>
              </a:solidFill>
              <a:latin typeface="Times New Roman" panose="02020603050405020304" pitchFamily="18" charset="0"/>
              <a:cs typeface="Times New Roman" panose="02020603050405020304" pitchFamily="18" charset="0"/>
            </a:rPr>
            <a:t>NEUROSCIENCE PRODUCTS</a:t>
          </a:r>
        </a:p>
      </dsp:txBody>
      <dsp:txXfrm>
        <a:off x="7296021" y="1662355"/>
        <a:ext cx="2009647" cy="1004823"/>
      </dsp:txXfrm>
    </dsp:sp>
    <dsp:sp modelId="{56B6B6B4-1320-4B80-9F94-BAA282FCD839}">
      <dsp:nvSpPr>
        <dsp:cNvPr id="0" name=""/>
        <dsp:cNvSpPr/>
      </dsp:nvSpPr>
      <dsp:spPr>
        <a:xfrm>
          <a:off x="9727694" y="1662355"/>
          <a:ext cx="2009647" cy="1004823"/>
        </a:xfrm>
        <a:prstGeom prst="rect">
          <a:avLst/>
        </a:prstGeom>
        <a:gradFill rotWithShape="0">
          <a:gsLst>
            <a:gs pos="0">
              <a:schemeClr val="accent3">
                <a:alpha val="70000"/>
                <a:hueOff val="0"/>
                <a:satOff val="0"/>
                <a:lumOff val="0"/>
                <a:alphaOff val="0"/>
                <a:satMod val="103000"/>
                <a:lumMod val="102000"/>
                <a:tint val="94000"/>
              </a:schemeClr>
            </a:gs>
            <a:gs pos="50000">
              <a:schemeClr val="accent3">
                <a:alpha val="70000"/>
                <a:hueOff val="0"/>
                <a:satOff val="0"/>
                <a:lumOff val="0"/>
                <a:alphaOff val="0"/>
                <a:satMod val="110000"/>
                <a:lumMod val="100000"/>
                <a:shade val="100000"/>
              </a:schemeClr>
            </a:gs>
            <a:gs pos="100000">
              <a:schemeClr val="accent3">
                <a:alpha val="7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kern="1200" dirty="0">
              <a:solidFill>
                <a:schemeClr val="tx1"/>
              </a:solidFill>
              <a:latin typeface="Times New Roman" panose="02020603050405020304" pitchFamily="18" charset="0"/>
              <a:cs typeface="Times New Roman" panose="02020603050405020304" pitchFamily="18" charset="0"/>
            </a:rPr>
            <a:t>OTHER PRODUCTS AND THERAPIES</a:t>
          </a:r>
        </a:p>
      </dsp:txBody>
      <dsp:txXfrm>
        <a:off x="9727694" y="1662355"/>
        <a:ext cx="2009647" cy="1004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6ABD0-D072-40CD-B414-86619F1A5E0F}">
      <dsp:nvSpPr>
        <dsp:cNvPr id="0" name=""/>
        <dsp:cNvSpPr/>
      </dsp:nvSpPr>
      <dsp:spPr>
        <a:xfrm>
          <a:off x="6231443" y="3684616"/>
          <a:ext cx="2676765" cy="1733936"/>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26667"/>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Strategic agreements </a:t>
          </a:r>
        </a:p>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Strategic acquisitions</a:t>
          </a:r>
        </a:p>
        <a:p>
          <a:pPr marL="57150" lvl="1" indent="-57150" algn="l" defTabSz="444500">
            <a:lnSpc>
              <a:spcPct val="90000"/>
            </a:lnSpc>
            <a:spcBef>
              <a:spcPct val="0"/>
            </a:spcBef>
            <a:spcAft>
              <a:spcPct val="15000"/>
            </a:spcAft>
            <a:buFont typeface="Arial" panose="020B0604020202020204" pitchFamily="34" charset="0"/>
            <a:buChar char="•"/>
          </a:pPr>
          <a:r>
            <a:rPr lang="en-IN" sz="1000" u="none" kern="1200" dirty="0">
              <a:latin typeface="Times New Roman" panose="02020603050405020304" pitchFamily="18" charset="0"/>
              <a:cs typeface="Times New Roman" panose="02020603050405020304" pitchFamily="18" charset="0"/>
            </a:rPr>
            <a:t>Positive outlook for global pharmaceutical industry provides growth opportunity for the company</a:t>
          </a:r>
        </a:p>
      </dsp:txBody>
      <dsp:txXfrm>
        <a:off x="7072561" y="4156189"/>
        <a:ext cx="1797557" cy="1224274"/>
      </dsp:txXfrm>
    </dsp:sp>
    <dsp:sp modelId="{7A045835-60D4-44BD-8C68-23405E11D652}">
      <dsp:nvSpPr>
        <dsp:cNvPr id="0" name=""/>
        <dsp:cNvSpPr/>
      </dsp:nvSpPr>
      <dsp:spPr>
        <a:xfrm>
          <a:off x="1192623" y="3684616"/>
          <a:ext cx="2676765" cy="1733936"/>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4000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Consolidation and integration among healthcare providers and increasing government price controls</a:t>
          </a:r>
        </a:p>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Regulatory compliance problems could have a negative impact on the company</a:t>
          </a:r>
        </a:p>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Foreign exchange risks</a:t>
          </a:r>
        </a:p>
      </dsp:txBody>
      <dsp:txXfrm>
        <a:off x="1230712" y="4156189"/>
        <a:ext cx="1797557" cy="1224274"/>
      </dsp:txXfrm>
    </dsp:sp>
    <dsp:sp modelId="{BD755FDC-9D64-48A8-84B6-D10187C29CA8}">
      <dsp:nvSpPr>
        <dsp:cNvPr id="0" name=""/>
        <dsp:cNvSpPr/>
      </dsp:nvSpPr>
      <dsp:spPr>
        <a:xfrm>
          <a:off x="6231443" y="0"/>
          <a:ext cx="2676765" cy="1733936"/>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13333"/>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Increasing liabilities</a:t>
          </a:r>
        </a:p>
      </dsp:txBody>
      <dsp:txXfrm>
        <a:off x="7072561" y="38089"/>
        <a:ext cx="1797557" cy="1224274"/>
      </dsp:txXfrm>
    </dsp:sp>
    <dsp:sp modelId="{6FF33AD3-0914-4A5F-AF58-79974AEDA69F}">
      <dsp:nvSpPr>
        <dsp:cNvPr id="0" name=""/>
        <dsp:cNvSpPr/>
      </dsp:nvSpPr>
      <dsp:spPr>
        <a:xfrm>
          <a:off x="1192623" y="63791"/>
          <a:ext cx="2676765" cy="1733936"/>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Strong focus on R&amp;D</a:t>
          </a:r>
        </a:p>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Wide geographic presence </a:t>
          </a:r>
        </a:p>
        <a:p>
          <a:pPr marL="57150" lvl="1" indent="-57150" algn="l" defTabSz="444500">
            <a:lnSpc>
              <a:spcPct val="90000"/>
            </a:lnSpc>
            <a:spcBef>
              <a:spcPct val="0"/>
            </a:spcBef>
            <a:spcAft>
              <a:spcPct val="15000"/>
            </a:spcAft>
            <a:buChar char="•"/>
          </a:pPr>
          <a:r>
            <a:rPr lang="en-IN" sz="1000" kern="1200" dirty="0">
              <a:latin typeface="Times New Roman" panose="02020603050405020304" pitchFamily="18" charset="0"/>
              <a:cs typeface="Times New Roman" panose="02020603050405020304" pitchFamily="18" charset="0"/>
            </a:rPr>
            <a:t>Revenue performance </a:t>
          </a:r>
        </a:p>
      </dsp:txBody>
      <dsp:txXfrm>
        <a:off x="1230712" y="101880"/>
        <a:ext cx="1797557" cy="1224274"/>
      </dsp:txXfrm>
    </dsp:sp>
    <dsp:sp modelId="{DDB094A5-D096-45E9-99E3-DDCAC167CB90}">
      <dsp:nvSpPr>
        <dsp:cNvPr id="0" name=""/>
        <dsp:cNvSpPr/>
      </dsp:nvSpPr>
      <dsp:spPr>
        <a:xfrm>
          <a:off x="2751941" y="372651"/>
          <a:ext cx="2346233" cy="2346233"/>
        </a:xfrm>
        <a:prstGeom prst="pieWedge">
          <a:avLst/>
        </a:prstGeom>
        <a:solidFill>
          <a:schemeClr val="accent3">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STRENGTHS</a:t>
          </a:r>
        </a:p>
      </dsp:txBody>
      <dsp:txXfrm>
        <a:off x="3439137" y="1059847"/>
        <a:ext cx="1659037" cy="1659037"/>
      </dsp:txXfrm>
    </dsp:sp>
    <dsp:sp modelId="{586A21FA-7F8B-4D58-9933-3861CF2B2F3D}">
      <dsp:nvSpPr>
        <dsp:cNvPr id="0" name=""/>
        <dsp:cNvSpPr/>
      </dsp:nvSpPr>
      <dsp:spPr>
        <a:xfrm rot="5400000">
          <a:off x="5206546" y="372651"/>
          <a:ext cx="2346233" cy="2346233"/>
        </a:xfrm>
        <a:prstGeom prst="pieWedge">
          <a:avLst/>
        </a:prstGeom>
        <a:solidFill>
          <a:schemeClr val="accent3">
            <a:alpha val="90000"/>
            <a:hueOff val="0"/>
            <a:satOff val="0"/>
            <a:lumOff val="0"/>
            <a:alphaOff val="-13333"/>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WEAKNESS</a:t>
          </a:r>
        </a:p>
      </dsp:txBody>
      <dsp:txXfrm rot="-5400000">
        <a:off x="5206546" y="1059847"/>
        <a:ext cx="1659037" cy="1659037"/>
      </dsp:txXfrm>
    </dsp:sp>
    <dsp:sp modelId="{0098975B-5BD5-4663-AF93-23E0EBBD6073}">
      <dsp:nvSpPr>
        <dsp:cNvPr id="0" name=""/>
        <dsp:cNvSpPr/>
      </dsp:nvSpPr>
      <dsp:spPr>
        <a:xfrm rot="10800000">
          <a:off x="5206546" y="2827256"/>
          <a:ext cx="2346233" cy="2346233"/>
        </a:xfrm>
        <a:prstGeom prst="pieWedge">
          <a:avLst/>
        </a:prstGeom>
        <a:solidFill>
          <a:schemeClr val="accent3">
            <a:alpha val="90000"/>
            <a:hueOff val="0"/>
            <a:satOff val="0"/>
            <a:lumOff val="0"/>
            <a:alphaOff val="-26667"/>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OPPORTUNITIES</a:t>
          </a:r>
        </a:p>
      </dsp:txBody>
      <dsp:txXfrm rot="10800000">
        <a:off x="5206546" y="2827256"/>
        <a:ext cx="1659037" cy="1659037"/>
      </dsp:txXfrm>
    </dsp:sp>
    <dsp:sp modelId="{ED3F68E4-5BFF-4489-8CE2-3A55E694EE2F}">
      <dsp:nvSpPr>
        <dsp:cNvPr id="0" name=""/>
        <dsp:cNvSpPr/>
      </dsp:nvSpPr>
      <dsp:spPr>
        <a:xfrm rot="16200000">
          <a:off x="2751941" y="2827256"/>
          <a:ext cx="2346233" cy="2346233"/>
        </a:xfrm>
        <a:prstGeom prst="pieWedge">
          <a:avLst/>
        </a:prstGeom>
        <a:solidFill>
          <a:schemeClr val="accent3">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THREATS</a:t>
          </a:r>
        </a:p>
      </dsp:txBody>
      <dsp:txXfrm rot="5400000">
        <a:off x="3439137" y="2827256"/>
        <a:ext cx="1659037" cy="1659037"/>
      </dsp:txXfrm>
    </dsp:sp>
    <dsp:sp modelId="{23B816DF-CE89-49FA-B489-15F7E619239D}">
      <dsp:nvSpPr>
        <dsp:cNvPr id="0" name=""/>
        <dsp:cNvSpPr/>
      </dsp:nvSpPr>
      <dsp:spPr>
        <a:xfrm>
          <a:off x="4747323" y="2221606"/>
          <a:ext cx="810073" cy="704411"/>
        </a:xfrm>
        <a:prstGeom prst="circularArrow">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43C69A1-D11B-43B3-8A42-636BC1520BD9}">
      <dsp:nvSpPr>
        <dsp:cNvPr id="0" name=""/>
        <dsp:cNvSpPr/>
      </dsp:nvSpPr>
      <dsp:spPr>
        <a:xfrm rot="10800000">
          <a:off x="4747323" y="2492534"/>
          <a:ext cx="810073" cy="704411"/>
        </a:xfrm>
        <a:prstGeom prst="circularArrow">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DDF1-62DE-0A74-4A83-48A3CAF57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BD6F46-E554-BF92-3FA0-1E5AA1022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04C72A-0839-78FA-6EAC-C3E5E4759BC1}"/>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5" name="Footer Placeholder 4">
            <a:extLst>
              <a:ext uri="{FF2B5EF4-FFF2-40B4-BE49-F238E27FC236}">
                <a16:creationId xmlns:a16="http://schemas.microsoft.com/office/drawing/2014/main" id="{A910DC12-00F9-E44E-FCEE-CE472B00264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3625CDC-1A22-5579-D29D-C723BC7D6D2E}"/>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32507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74EF-6BA3-8150-987D-F3EC6EB51D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894F1-EFAD-99E2-F065-B4D417410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3B2BB-2040-4024-2C08-B557AEC9F990}"/>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5" name="Footer Placeholder 4">
            <a:extLst>
              <a:ext uri="{FF2B5EF4-FFF2-40B4-BE49-F238E27FC236}">
                <a16:creationId xmlns:a16="http://schemas.microsoft.com/office/drawing/2014/main" id="{474EFA43-97C2-466B-8142-75BB483ADFE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34A4B05-2D4A-1C2B-5A1F-5C24F5FA2C18}"/>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33123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D2DAD-0541-7141-CD8A-F6E2499DDC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357A56-D8DC-6F7F-6122-6F06D515FD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8FA768-0231-4969-04D6-BC6C419CAC28}"/>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5" name="Footer Placeholder 4">
            <a:extLst>
              <a:ext uri="{FF2B5EF4-FFF2-40B4-BE49-F238E27FC236}">
                <a16:creationId xmlns:a16="http://schemas.microsoft.com/office/drawing/2014/main" id="{C0830854-772A-D13E-0925-ED28E9FF89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1A7234E-B381-F665-2B21-2896DFADADA9}"/>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373821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D321-8CCB-787B-4112-BED3A84D9C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58C4F4-D1ED-C290-BB6F-C7520ABFE8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C0315-16AA-FE61-579D-382F0A16A9C7}"/>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5" name="Footer Placeholder 4">
            <a:extLst>
              <a:ext uri="{FF2B5EF4-FFF2-40B4-BE49-F238E27FC236}">
                <a16:creationId xmlns:a16="http://schemas.microsoft.com/office/drawing/2014/main" id="{FA9B9C27-01B8-40B4-4003-EB2606A6BAC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FCA6A01-A26E-5D00-14F5-7DAAE3253305}"/>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342186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E67A-B163-E9A2-EE9F-E5AD29F6D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B0FDF3-8E59-4780-2DBD-1FA8DEE96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2BB3BF-E2B2-F0A2-048E-BBBDEAC0C21D}"/>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5" name="Footer Placeholder 4">
            <a:extLst>
              <a:ext uri="{FF2B5EF4-FFF2-40B4-BE49-F238E27FC236}">
                <a16:creationId xmlns:a16="http://schemas.microsoft.com/office/drawing/2014/main" id="{E81F0EED-9A13-5F63-D5BD-B6DFF6C6486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153220-CCF1-D51B-FFE0-A8EFBB2BD32A}"/>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26061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82D8-A769-21FF-2AF2-45026521BE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1E0A67-3591-B8E2-5035-DFB748CE3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4BB922-30ED-0AC2-AE47-E024C99AE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E948E3-4ED8-B81E-18BE-3D5048466582}"/>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6" name="Footer Placeholder 5">
            <a:extLst>
              <a:ext uri="{FF2B5EF4-FFF2-40B4-BE49-F238E27FC236}">
                <a16:creationId xmlns:a16="http://schemas.microsoft.com/office/drawing/2014/main" id="{45501B13-6F5E-A047-CF4B-5C36A1A63A3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431FE71-E20E-806A-547E-6951157690F1}"/>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25789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DED5-F1D7-7DAC-A346-A39885D3C2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7B9455-E3AF-F45B-C01F-D03BD5841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776E1-96F2-4372-62DC-C000BAF80C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21F25D-D1E0-61C2-4398-463F1ADE7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59ACAB-3420-AFEF-C1D9-A89AF4C17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E09D68-2AFF-050D-5C75-9AB78DCA175F}"/>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8" name="Footer Placeholder 7">
            <a:extLst>
              <a:ext uri="{FF2B5EF4-FFF2-40B4-BE49-F238E27FC236}">
                <a16:creationId xmlns:a16="http://schemas.microsoft.com/office/drawing/2014/main" id="{9C6883C1-8A04-D43E-6B3C-1D9327267CF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AB495E7-C61C-1CB6-3CEA-6D4806280132}"/>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1030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6A02-4EC1-B708-5345-E0279A784C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710C86-9EE5-B474-3730-ED396B8305FF}"/>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4" name="Footer Placeholder 3">
            <a:extLst>
              <a:ext uri="{FF2B5EF4-FFF2-40B4-BE49-F238E27FC236}">
                <a16:creationId xmlns:a16="http://schemas.microsoft.com/office/drawing/2014/main" id="{EAA9E5B5-BB6A-9FF4-3697-C2155792CA9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0C3A227-336F-88ED-0CAC-2D5A4DB851BC}"/>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45735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F3A67-ABED-DCC8-3191-3B42C3BDF6E3}"/>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3" name="Footer Placeholder 2">
            <a:extLst>
              <a:ext uri="{FF2B5EF4-FFF2-40B4-BE49-F238E27FC236}">
                <a16:creationId xmlns:a16="http://schemas.microsoft.com/office/drawing/2014/main" id="{CE28ECD5-8FF4-3DF0-B983-59201656CEB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C9D0E4D-B854-3B81-04BD-7F69A38CBDE3}"/>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236909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B18D-9221-E30D-A362-4EF32297B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D6792-B640-9D66-B00D-DA06537BB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742DA2-3E6D-237C-6E58-9C25ACCF4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EC809-5BAB-04EE-6DED-3B2A5A55FB9E}"/>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6" name="Footer Placeholder 5">
            <a:extLst>
              <a:ext uri="{FF2B5EF4-FFF2-40B4-BE49-F238E27FC236}">
                <a16:creationId xmlns:a16="http://schemas.microsoft.com/office/drawing/2014/main" id="{B0285C20-8EB8-4936-44AB-C5AC215E477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6A4F6B-2521-883F-E22D-1642C65A5D24}"/>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172250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4587-6D6A-2DE9-6D62-A38BF9376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EA02EA-2368-0728-81B8-01FD9534D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DBBF7D7-3F1D-3B24-F13A-D0A4C1C83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FD8B8-A501-8188-7423-A4A38209B7F9}"/>
              </a:ext>
            </a:extLst>
          </p:cNvPr>
          <p:cNvSpPr>
            <a:spLocks noGrp="1"/>
          </p:cNvSpPr>
          <p:nvPr>
            <p:ph type="dt" sz="half" idx="10"/>
          </p:nvPr>
        </p:nvSpPr>
        <p:spPr/>
        <p:txBody>
          <a:bodyPr/>
          <a:lstStyle/>
          <a:p>
            <a:fld id="{C36DD1F3-D489-4F26-A3EB-2509B5E82F7D}" type="datetimeFigureOut">
              <a:rPr lang="en-IN" smtClean="0"/>
              <a:t>21-06-2023</a:t>
            </a:fld>
            <a:endParaRPr lang="en-IN" dirty="0"/>
          </a:p>
        </p:txBody>
      </p:sp>
      <p:sp>
        <p:nvSpPr>
          <p:cNvPr id="6" name="Footer Placeholder 5">
            <a:extLst>
              <a:ext uri="{FF2B5EF4-FFF2-40B4-BE49-F238E27FC236}">
                <a16:creationId xmlns:a16="http://schemas.microsoft.com/office/drawing/2014/main" id="{923A5EF8-FD78-114E-D1FD-7B971E8F6B4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AE6F2FD-72FB-B4D3-09C7-4B8CB59E657B}"/>
              </a:ext>
            </a:extLst>
          </p:cNvPr>
          <p:cNvSpPr>
            <a:spLocks noGrp="1"/>
          </p:cNvSpPr>
          <p:nvPr>
            <p:ph type="sldNum" sz="quarter" idx="12"/>
          </p:nvPr>
        </p:nvSpPr>
        <p:spPr/>
        <p:txBody>
          <a:bodyPr/>
          <a:lstStyle/>
          <a:p>
            <a:fld id="{7C6739CA-B7D1-4414-AE3F-94B28213CD7A}" type="slidenum">
              <a:rPr lang="en-IN" smtClean="0"/>
              <a:t>‹#›</a:t>
            </a:fld>
            <a:endParaRPr lang="en-IN" dirty="0"/>
          </a:p>
        </p:txBody>
      </p:sp>
    </p:spTree>
    <p:extLst>
      <p:ext uri="{BB962C8B-B14F-4D97-AF65-F5344CB8AC3E}">
        <p14:creationId xmlns:p14="http://schemas.microsoft.com/office/powerpoint/2010/main" val="7782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0F9F0-DDE5-128A-1AD2-A98F3FFF0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09E188-547D-D0DD-9BEA-AE50914A4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1EA7B6-C14B-E99B-E533-24225C16C7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DD1F3-D489-4F26-A3EB-2509B5E82F7D}" type="datetimeFigureOut">
              <a:rPr lang="en-IN" smtClean="0"/>
              <a:t>21-06-2023</a:t>
            </a:fld>
            <a:endParaRPr lang="en-IN" dirty="0"/>
          </a:p>
        </p:txBody>
      </p:sp>
      <p:sp>
        <p:nvSpPr>
          <p:cNvPr id="5" name="Footer Placeholder 4">
            <a:extLst>
              <a:ext uri="{FF2B5EF4-FFF2-40B4-BE49-F238E27FC236}">
                <a16:creationId xmlns:a16="http://schemas.microsoft.com/office/drawing/2014/main" id="{A3A12938-8B28-FA66-BBA7-74EAD802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459B529-4B5E-5FFD-B10C-B42DFE4F3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739CA-B7D1-4414-AE3F-94B28213CD7A}" type="slidenum">
              <a:rPr lang="en-IN" smtClean="0"/>
              <a:t>‹#›</a:t>
            </a:fld>
            <a:endParaRPr lang="en-IN" dirty="0"/>
          </a:p>
        </p:txBody>
      </p:sp>
    </p:spTree>
    <p:extLst>
      <p:ext uri="{BB962C8B-B14F-4D97-AF65-F5344CB8AC3E}">
        <p14:creationId xmlns:p14="http://schemas.microsoft.com/office/powerpoint/2010/main" val="9919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s://www.finsmes.com/2021/01/eli-lilly-and-company-completes-purchase-of-prevail-therapeutics.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hyperlink" Target="https://www.finsmes.com/2021/01/eli-lilly-and-company-completes-purchase-of-prevail-therapeutics.html" TargetMode="External"/><Relationship Id="rId7" Type="http://schemas.openxmlformats.org/officeDocument/2006/relationships/diagramQuickStyle" Target="../diagrams/quickStyle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www.lilly.com/"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www.finsmes.com/2021/01/eli-lilly-and-company-completes-purchase-of-prevail-therapeutics.html" TargetMode="External"/><Relationship Id="rId7" Type="http://schemas.openxmlformats.org/officeDocument/2006/relationships/diagramQuickStyle" Target="../diagrams/quickStyle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www.finsmes.com/2021/01/eli-lilly-and-company-completes-purchase-of-prevail-therapeutics.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finsmes.com/2021/01/eli-lilly-and-company-completes-purchase-of-prevail-therapeutics.html"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C4EA-3A5B-F560-1788-07929E951BCB}"/>
              </a:ext>
            </a:extLst>
          </p:cNvPr>
          <p:cNvSpPr>
            <a:spLocks noGrp="1"/>
          </p:cNvSpPr>
          <p:nvPr>
            <p:ph type="ctrTitle"/>
          </p:nvPr>
        </p:nvSpPr>
        <p:spPr>
          <a:xfrm>
            <a:off x="1524000" y="1739157"/>
            <a:ext cx="9144000" cy="1893814"/>
          </a:xfrm>
        </p:spPr>
        <p:txBody>
          <a:bodyPr>
            <a:normAutofit/>
          </a:bodyPr>
          <a:lstStyle/>
          <a:p>
            <a:r>
              <a:rPr lang="en-IN" b="1" dirty="0">
                <a:latin typeface="Times New Roman" panose="02020603050405020304" pitchFamily="18" charset="0"/>
                <a:cs typeface="Times New Roman" panose="02020603050405020304" pitchFamily="18" charset="0"/>
              </a:rPr>
              <a:t>ELI LILLY AND COMPANY</a:t>
            </a:r>
          </a:p>
        </p:txBody>
      </p:sp>
      <p:sp>
        <p:nvSpPr>
          <p:cNvPr id="3" name="Subtitle 2">
            <a:extLst>
              <a:ext uri="{FF2B5EF4-FFF2-40B4-BE49-F238E27FC236}">
                <a16:creationId xmlns:a16="http://schemas.microsoft.com/office/drawing/2014/main" id="{C6A8FC7E-3A31-3558-5349-DE3E7802CA43}"/>
              </a:ext>
            </a:extLst>
          </p:cNvPr>
          <p:cNvSpPr>
            <a:spLocks noGrp="1"/>
          </p:cNvSpPr>
          <p:nvPr>
            <p:ph type="subTitle" idx="1"/>
          </p:nvPr>
        </p:nvSpPr>
        <p:spPr>
          <a:xfrm>
            <a:off x="1524000" y="4047776"/>
            <a:ext cx="9144000" cy="2021327"/>
          </a:xfrm>
        </p:spPr>
        <p:txBody>
          <a:bodyPr>
            <a:normAutofit lnSpcReduction="10000"/>
          </a:bodyPr>
          <a:lstStyle/>
          <a:p>
            <a:r>
              <a:rPr lang="en-IN" i="1" dirty="0">
                <a:latin typeface="Times New Roman" panose="02020603050405020304" pitchFamily="18" charset="0"/>
                <a:cs typeface="Times New Roman" panose="02020603050405020304" pitchFamily="18" charset="0"/>
              </a:rPr>
              <a:t>BEYOND CAPITAL</a:t>
            </a:r>
          </a:p>
          <a:p>
            <a:r>
              <a:rPr lang="en-IN" sz="2000" i="1" dirty="0">
                <a:latin typeface="Times New Roman" panose="02020603050405020304" pitchFamily="18" charset="0"/>
                <a:cs typeface="Times New Roman" panose="02020603050405020304" pitchFamily="18" charset="0"/>
              </a:rPr>
              <a:t>Ayushi Kedia</a:t>
            </a:r>
          </a:p>
          <a:p>
            <a:r>
              <a:rPr lang="en-IN" sz="2000" i="1" dirty="0">
                <a:latin typeface="Times New Roman" panose="02020603050405020304" pitchFamily="18" charset="0"/>
                <a:cs typeface="Times New Roman" panose="02020603050405020304" pitchFamily="18" charset="0"/>
              </a:rPr>
              <a:t>Shama Mody</a:t>
            </a:r>
          </a:p>
          <a:p>
            <a:r>
              <a:rPr lang="en-IN" sz="2000" i="1" dirty="0">
                <a:latin typeface="Times New Roman" panose="02020603050405020304" pitchFamily="18" charset="0"/>
                <a:cs typeface="Times New Roman" panose="02020603050405020304" pitchFamily="18" charset="0"/>
              </a:rPr>
              <a:t>Siddhesh Shelke</a:t>
            </a:r>
          </a:p>
          <a:p>
            <a:r>
              <a:rPr lang="en-IN" sz="2000" i="1" dirty="0">
                <a:latin typeface="Times New Roman" panose="02020603050405020304" pitchFamily="18" charset="0"/>
                <a:cs typeface="Times New Roman" panose="02020603050405020304" pitchFamily="18" charset="0"/>
              </a:rPr>
              <a:t>Kartik Sharma</a:t>
            </a:r>
          </a:p>
        </p:txBody>
      </p:sp>
      <p:pic>
        <p:nvPicPr>
          <p:cNvPr id="4" name="Content Placeholder 7">
            <a:extLst>
              <a:ext uri="{FF2B5EF4-FFF2-40B4-BE49-F238E27FC236}">
                <a16:creationId xmlns:a16="http://schemas.microsoft.com/office/drawing/2014/main" id="{3349C689-EE10-C883-AC83-FAE9A6F2714E}"/>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1026" name="Picture 2" descr="University Wordmarks - Brand Center">
            <a:extLst>
              <a:ext uri="{FF2B5EF4-FFF2-40B4-BE49-F238E27FC236}">
                <a16:creationId xmlns:a16="http://schemas.microsoft.com/office/drawing/2014/main" id="{276F23FE-1E52-E4E8-07A8-4195E8172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8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71D6-4198-E4B9-2F42-A963100F8B38}"/>
              </a:ext>
            </a:extLst>
          </p:cNvPr>
          <p:cNvSpPr>
            <a:spLocks noGrp="1"/>
          </p:cNvSpPr>
          <p:nvPr>
            <p:ph type="title"/>
          </p:nvPr>
        </p:nvSpPr>
        <p:spPr>
          <a:xfrm>
            <a:off x="838200" y="616141"/>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INDUSTRY OUTLOOK</a:t>
            </a:r>
          </a:p>
        </p:txBody>
      </p:sp>
      <p:sp>
        <p:nvSpPr>
          <p:cNvPr id="3" name="Content Placeholder 2">
            <a:extLst>
              <a:ext uri="{FF2B5EF4-FFF2-40B4-BE49-F238E27FC236}">
                <a16:creationId xmlns:a16="http://schemas.microsoft.com/office/drawing/2014/main" id="{AF404136-6E7B-AC36-F150-11156D41E1AD}"/>
              </a:ext>
            </a:extLst>
          </p:cNvPr>
          <p:cNvSpPr>
            <a:spLocks noGrp="1"/>
          </p:cNvSpPr>
          <p:nvPr>
            <p:ph idx="1"/>
          </p:nvPr>
        </p:nvSpPr>
        <p:spPr>
          <a:xfrm>
            <a:off x="838200" y="1825625"/>
            <a:ext cx="9829800" cy="4351338"/>
          </a:xfrm>
        </p:spPr>
        <p:txBody>
          <a:bodyPr>
            <a:normAutofit/>
          </a:bodyPr>
          <a:lstStyle/>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Potential revolutionary data sets look limited as the regulatory and commercial delivery of expected near term launches dominate and focus on obesity and cancer.</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U.S. Inflation Reduction Act renegotiation looks unlikely although how will IRA cut drug prices remains unclear.</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Consensus Cals for a continued easing of dollar strength which was a headwind for many large pharmaceutical companies throughout last year.</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Large drug makers can't escape inflationary pressure. As economic stress continues, health care costs could become a greater government focus.</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EU countries and Japan cut drug prices every two years except for an off-year in April.</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centers for Medicare and Medicaid Services will release a list of 10 Part D drugs by September that will be subject to government price cuts in the beginning in 2026.</a:t>
            </a:r>
            <a:endParaRPr lang="en-IN" sz="1800"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BA435ED8-0B00-E90D-832E-022A52CC29D1}"/>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10AF0809-2F9B-C65C-CE5C-37D1DA591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64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71D6-4198-E4B9-2F42-A963100F8B38}"/>
              </a:ext>
            </a:extLst>
          </p:cNvPr>
          <p:cNvSpPr>
            <a:spLocks noGrp="1"/>
          </p:cNvSpPr>
          <p:nvPr>
            <p:ph type="title"/>
          </p:nvPr>
        </p:nvSpPr>
        <p:spPr>
          <a:xfrm>
            <a:off x="838200" y="58027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INDUSTRY OUTLOOK</a:t>
            </a:r>
          </a:p>
        </p:txBody>
      </p:sp>
      <p:pic>
        <p:nvPicPr>
          <p:cNvPr id="4" name="Content Placeholder 7">
            <a:extLst>
              <a:ext uri="{FF2B5EF4-FFF2-40B4-BE49-F238E27FC236}">
                <a16:creationId xmlns:a16="http://schemas.microsoft.com/office/drawing/2014/main" id="{BA435ED8-0B00-E90D-832E-022A52CC29D1}"/>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10AF0809-2F9B-C65C-CE5C-37D1DA591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B1B8041-AD37-424F-CF48-E7ECA10DBE8E}"/>
              </a:ext>
            </a:extLst>
          </p:cNvPr>
          <p:cNvPicPr>
            <a:picLocks noChangeAspect="1"/>
          </p:cNvPicPr>
          <p:nvPr/>
        </p:nvPicPr>
        <p:blipFill rotWithShape="1">
          <a:blip r:embed="rId5">
            <a:extLst>
              <a:ext uri="{28A0092B-C50C-407E-A947-70E740481C1C}">
                <a14:useLocalDpi xmlns:a14="http://schemas.microsoft.com/office/drawing/2010/main" val="0"/>
              </a:ext>
            </a:extLst>
          </a:blip>
          <a:srcRect t="5999"/>
          <a:stretch/>
        </p:blipFill>
        <p:spPr>
          <a:xfrm>
            <a:off x="640067" y="1690688"/>
            <a:ext cx="10911866" cy="4568704"/>
          </a:xfrm>
          <a:prstGeom prst="rect">
            <a:avLst/>
          </a:prstGeom>
        </p:spPr>
      </p:pic>
    </p:spTree>
    <p:extLst>
      <p:ext uri="{BB962C8B-B14F-4D97-AF65-F5344CB8AC3E}">
        <p14:creationId xmlns:p14="http://schemas.microsoft.com/office/powerpoint/2010/main" val="3537357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F9C4-546D-D07D-0C53-D94E537C7288}"/>
              </a:ext>
            </a:extLst>
          </p:cNvPr>
          <p:cNvSpPr>
            <a:spLocks noGrp="1"/>
          </p:cNvSpPr>
          <p:nvPr>
            <p:ph type="title"/>
          </p:nvPr>
        </p:nvSpPr>
        <p:spPr>
          <a:xfrm>
            <a:off x="838200" y="544419"/>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LATEST NEWS</a:t>
            </a:r>
          </a:p>
        </p:txBody>
      </p:sp>
      <p:sp>
        <p:nvSpPr>
          <p:cNvPr id="3" name="Content Placeholder 2">
            <a:extLst>
              <a:ext uri="{FF2B5EF4-FFF2-40B4-BE49-F238E27FC236}">
                <a16:creationId xmlns:a16="http://schemas.microsoft.com/office/drawing/2014/main" id="{3AE6E5B0-EAD2-0D70-2DE0-0135347358CE}"/>
              </a:ext>
            </a:extLst>
          </p:cNvPr>
          <p:cNvSpPr>
            <a:spLocks noGrp="1"/>
          </p:cNvSpPr>
          <p:nvPr>
            <p:ph idx="1"/>
          </p:nvPr>
        </p:nvSpPr>
        <p:spPr>
          <a:xfrm>
            <a:off x="838200" y="1664260"/>
            <a:ext cx="9829800" cy="4351338"/>
          </a:xfrm>
        </p:spPr>
        <p:txBody>
          <a:bodyPr>
            <a:normAutofit/>
          </a:bodyPr>
          <a:lstStyle/>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Lilly to pay $2.4 billion for immune drug developer Dice Therapeutics Inc. [oral treatment immune diseases]</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FDA approves Eli Lilly and Boehringer Ingelheim’s Jardiance for children 10 and older with type 2 diabetes</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Taking on a Disease that can’t be ignored</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XtalPi announces $250 M AI drug discovery collaboration with Eli Lilly</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Key data on Novo Nordisk’s weight loss drug Wegovy due in July: Biotech analysts details likely impact on Lilly’s stock</a:t>
            </a:r>
          </a:p>
          <a:p>
            <a:pPr algn="just">
              <a:lnSpc>
                <a:spcPct val="15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97985D4B-4EBA-65E1-97EF-C5D43598C2B1}"/>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DFC3BFB3-AFA2-A8FF-6AA1-60869D29BB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1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8EDD-6CF1-FB98-9017-6739F1E13811}"/>
              </a:ext>
            </a:extLst>
          </p:cNvPr>
          <p:cNvSpPr>
            <a:spLocks noGrp="1"/>
          </p:cNvSpPr>
          <p:nvPr>
            <p:ph type="title"/>
          </p:nvPr>
        </p:nvSpPr>
        <p:spPr>
          <a:xfrm>
            <a:off x="838200" y="62510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MERGERS &amp; ACQUISITION</a:t>
            </a:r>
          </a:p>
        </p:txBody>
      </p:sp>
      <p:pic>
        <p:nvPicPr>
          <p:cNvPr id="9" name="Content Placeholder 8">
            <a:extLst>
              <a:ext uri="{FF2B5EF4-FFF2-40B4-BE49-F238E27FC236}">
                <a16:creationId xmlns:a16="http://schemas.microsoft.com/office/drawing/2014/main" id="{3EA9A993-AB2B-36EE-9AD0-3053CAD1703E}"/>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l="15486" t="34308" r="9663" b="9936"/>
          <a:stretch/>
        </p:blipFill>
        <p:spPr>
          <a:xfrm>
            <a:off x="742950" y="1950663"/>
            <a:ext cx="10706100" cy="4486275"/>
          </a:xfrm>
        </p:spPr>
      </p:pic>
      <p:pic>
        <p:nvPicPr>
          <p:cNvPr id="4" name="Content Placeholder 7">
            <a:extLst>
              <a:ext uri="{FF2B5EF4-FFF2-40B4-BE49-F238E27FC236}">
                <a16:creationId xmlns:a16="http://schemas.microsoft.com/office/drawing/2014/main" id="{B362AF9E-E0C9-FD05-8DC4-B1A32363167B}"/>
              </a:ext>
            </a:extLst>
          </p:cNvPr>
          <p:cNvPicPr>
            <a:picLocks noGrp="1"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926A4BC3-7945-51A4-8F5F-E9D7FAC6B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5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8EDD-6CF1-FB98-9017-6739F1E13811}"/>
              </a:ext>
            </a:extLst>
          </p:cNvPr>
          <p:cNvSpPr>
            <a:spLocks noGrp="1"/>
          </p:cNvSpPr>
          <p:nvPr>
            <p:ph type="title"/>
          </p:nvPr>
        </p:nvSpPr>
        <p:spPr>
          <a:xfrm>
            <a:off x="838200" y="463739"/>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MERGERS &amp; ACQUISITION</a:t>
            </a:r>
          </a:p>
        </p:txBody>
      </p:sp>
      <p:pic>
        <p:nvPicPr>
          <p:cNvPr id="4" name="Content Placeholder 7">
            <a:extLst>
              <a:ext uri="{FF2B5EF4-FFF2-40B4-BE49-F238E27FC236}">
                <a16:creationId xmlns:a16="http://schemas.microsoft.com/office/drawing/2014/main" id="{B362AF9E-E0C9-FD05-8DC4-B1A32363167B}"/>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926A4BC3-7945-51A4-8F5F-E9D7FAC6B7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
            <a:extLst>
              <a:ext uri="{FF2B5EF4-FFF2-40B4-BE49-F238E27FC236}">
                <a16:creationId xmlns:a16="http://schemas.microsoft.com/office/drawing/2014/main" id="{BBEB7CB8-4C09-D339-9BC3-1D71453D63E0}"/>
              </a:ext>
            </a:extLst>
          </p:cNvPr>
          <p:cNvGraphicFramePr>
            <a:graphicFrameLocks noGrp="1"/>
          </p:cNvGraphicFramePr>
          <p:nvPr>
            <p:extLst>
              <p:ext uri="{D42A27DB-BD31-4B8C-83A1-F6EECF244321}">
                <p14:modId xmlns:p14="http://schemas.microsoft.com/office/powerpoint/2010/main" val="593751315"/>
              </p:ext>
            </p:extLst>
          </p:nvPr>
        </p:nvGraphicFramePr>
        <p:xfrm>
          <a:off x="2152649" y="1559859"/>
          <a:ext cx="7941609" cy="4933014"/>
        </p:xfrm>
        <a:graphic>
          <a:graphicData uri="http://schemas.openxmlformats.org/drawingml/2006/table">
            <a:tbl>
              <a:tblPr firstRow="1" bandRow="1">
                <a:tableStyleId>{F2DE63D5-997A-4646-A377-4702673A728D}</a:tableStyleId>
              </a:tblPr>
              <a:tblGrid>
                <a:gridCol w="1998010">
                  <a:extLst>
                    <a:ext uri="{9D8B030D-6E8A-4147-A177-3AD203B41FA5}">
                      <a16:colId xmlns:a16="http://schemas.microsoft.com/office/drawing/2014/main" val="20686587"/>
                    </a:ext>
                  </a:extLst>
                </a:gridCol>
                <a:gridCol w="3296396">
                  <a:extLst>
                    <a:ext uri="{9D8B030D-6E8A-4147-A177-3AD203B41FA5}">
                      <a16:colId xmlns:a16="http://schemas.microsoft.com/office/drawing/2014/main" val="906857673"/>
                    </a:ext>
                  </a:extLst>
                </a:gridCol>
                <a:gridCol w="2647203">
                  <a:extLst>
                    <a:ext uri="{9D8B030D-6E8A-4147-A177-3AD203B41FA5}">
                      <a16:colId xmlns:a16="http://schemas.microsoft.com/office/drawing/2014/main" val="3657133528"/>
                    </a:ext>
                  </a:extLst>
                </a:gridCol>
              </a:tblGrid>
              <a:tr h="822169">
                <a:tc>
                  <a:txBody>
                    <a:bodyPr/>
                    <a:lstStyle/>
                    <a:p>
                      <a:pPr algn="ctr"/>
                      <a:r>
                        <a:rPr lang="en-IN" sz="2000" b="1" dirty="0">
                          <a:latin typeface="Times New Roman" panose="02020603050405020304" pitchFamily="18" charset="0"/>
                          <a:cs typeface="Times New Roman" panose="02020603050405020304" pitchFamily="18" charset="0"/>
                        </a:rPr>
                        <a:t>ANNOUNCED DATE</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TARGET</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DEAL VALUE </a:t>
                      </a:r>
                    </a:p>
                    <a:p>
                      <a:pPr algn="ctr"/>
                      <a:r>
                        <a:rPr lang="en-IN" sz="2000" b="1" dirty="0">
                          <a:latin typeface="Times New Roman" panose="02020603050405020304" pitchFamily="18" charset="0"/>
                          <a:cs typeface="Times New Roman" panose="02020603050405020304" pitchFamily="18" charset="0"/>
                        </a:rPr>
                        <a:t>(in millions)</a:t>
                      </a:r>
                    </a:p>
                  </a:txBody>
                  <a:tcPr anchor="ctr"/>
                </a:tc>
                <a:extLst>
                  <a:ext uri="{0D108BD9-81ED-4DB2-BD59-A6C34878D82A}">
                    <a16:rowId xmlns:a16="http://schemas.microsoft.com/office/drawing/2014/main" val="1782241147"/>
                  </a:ext>
                </a:extLst>
              </a:tr>
              <a:tr h="822169">
                <a:tc>
                  <a:txBody>
                    <a:bodyPr/>
                    <a:lstStyle/>
                    <a:p>
                      <a:r>
                        <a:rPr lang="en-IN" sz="1800" dirty="0">
                          <a:latin typeface="Times New Roman" panose="02020603050405020304" pitchFamily="18" charset="0"/>
                          <a:cs typeface="Times New Roman" panose="02020603050405020304" pitchFamily="18" charset="0"/>
                        </a:rPr>
                        <a:t>20</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June 2023</a:t>
                      </a:r>
                    </a:p>
                  </a:txBody>
                  <a:tcPr anchor="ctr"/>
                </a:tc>
                <a:tc>
                  <a:txBody>
                    <a:bodyPr/>
                    <a:lstStyle/>
                    <a:p>
                      <a:r>
                        <a:rPr lang="en-IN" sz="1800" dirty="0">
                          <a:latin typeface="Times New Roman" panose="02020603050405020304" pitchFamily="18" charset="0"/>
                          <a:cs typeface="Times New Roman" panose="02020603050405020304" pitchFamily="18" charset="0"/>
                        </a:rPr>
                        <a:t>Dice Therapeutics Inc</a:t>
                      </a:r>
                    </a:p>
                  </a:txBody>
                  <a:tcPr anchor="ctr"/>
                </a:tc>
                <a:tc>
                  <a:txBody>
                    <a:bodyPr/>
                    <a:lstStyle/>
                    <a:p>
                      <a:r>
                        <a:rPr lang="en-IN" sz="1800" dirty="0">
                          <a:latin typeface="Times New Roman" panose="02020603050405020304" pitchFamily="18" charset="0"/>
                          <a:cs typeface="Times New Roman" panose="02020603050405020304" pitchFamily="18" charset="0"/>
                        </a:rPr>
                        <a:t>$2400</a:t>
                      </a:r>
                    </a:p>
                  </a:txBody>
                  <a:tcPr anchor="ctr"/>
                </a:tc>
                <a:extLst>
                  <a:ext uri="{0D108BD9-81ED-4DB2-BD59-A6C34878D82A}">
                    <a16:rowId xmlns:a16="http://schemas.microsoft.com/office/drawing/2014/main" val="2726347176"/>
                  </a:ext>
                </a:extLst>
              </a:tr>
              <a:tr h="822169">
                <a:tc>
                  <a:txBody>
                    <a:bodyPr/>
                    <a:lstStyle/>
                    <a:p>
                      <a:r>
                        <a:rPr lang="en-IN" sz="1800" dirty="0">
                          <a:latin typeface="Times New Roman" panose="02020603050405020304" pitchFamily="18" charset="0"/>
                          <a:cs typeface="Times New Roman" panose="02020603050405020304" pitchFamily="18" charset="0"/>
                        </a:rPr>
                        <a:t>17</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Oct 2022</a:t>
                      </a:r>
                    </a:p>
                  </a:txBody>
                  <a:tcPr anchor="ctr"/>
                </a:tc>
                <a:tc>
                  <a:txBody>
                    <a:bodyPr/>
                    <a:lstStyle/>
                    <a:p>
                      <a:r>
                        <a:rPr lang="en-IN" sz="1800" dirty="0">
                          <a:latin typeface="Times New Roman" panose="02020603050405020304" pitchFamily="18" charset="0"/>
                          <a:cs typeface="Times New Roman" panose="02020603050405020304" pitchFamily="18" charset="0"/>
                        </a:rPr>
                        <a:t>Akouos Inc.</a:t>
                      </a:r>
                    </a:p>
                  </a:txBody>
                  <a:tcPr anchor="ctr"/>
                </a:tc>
                <a:tc>
                  <a:txBody>
                    <a:bodyPr/>
                    <a:lstStyle/>
                    <a:p>
                      <a:r>
                        <a:rPr lang="en-IN" sz="1800" dirty="0">
                          <a:latin typeface="Times New Roman" panose="02020603050405020304" pitchFamily="18" charset="0"/>
                          <a:cs typeface="Times New Roman" panose="02020603050405020304" pitchFamily="18" charset="0"/>
                        </a:rPr>
                        <a:t>$1097</a:t>
                      </a:r>
                    </a:p>
                  </a:txBody>
                  <a:tcPr anchor="ctr"/>
                </a:tc>
                <a:extLst>
                  <a:ext uri="{0D108BD9-81ED-4DB2-BD59-A6C34878D82A}">
                    <a16:rowId xmlns:a16="http://schemas.microsoft.com/office/drawing/2014/main" val="2459625900"/>
                  </a:ext>
                </a:extLst>
              </a:tr>
              <a:tr h="822169">
                <a:tc>
                  <a:txBody>
                    <a:bodyPr/>
                    <a:lstStyle/>
                    <a:p>
                      <a:r>
                        <a:rPr lang="en-IN" sz="1800" dirty="0">
                          <a:latin typeface="Times New Roman" panose="02020603050405020304" pitchFamily="18" charset="0"/>
                          <a:cs typeface="Times New Roman" panose="02020603050405020304" pitchFamily="18" charset="0"/>
                        </a:rPr>
                        <a:t>14</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Jul 2021</a:t>
                      </a:r>
                    </a:p>
                  </a:txBody>
                  <a:tcPr anchor="ctr"/>
                </a:tc>
                <a:tc>
                  <a:txBody>
                    <a:bodyPr/>
                    <a:lstStyle/>
                    <a:p>
                      <a:r>
                        <a:rPr lang="en-IN" sz="1800" dirty="0">
                          <a:latin typeface="Times New Roman" panose="02020603050405020304" pitchFamily="18" charset="0"/>
                          <a:cs typeface="Times New Roman" panose="02020603050405020304" pitchFamily="18" charset="0"/>
                        </a:rPr>
                        <a:t>Protomer Technologies Inc.</a:t>
                      </a:r>
                    </a:p>
                  </a:txBody>
                  <a:tcPr anchor="ctr"/>
                </a:tc>
                <a:tc>
                  <a:txBody>
                    <a:bodyPr/>
                    <a:lstStyle/>
                    <a:p>
                      <a:r>
                        <a:rPr lang="en-IN" sz="1800" dirty="0">
                          <a:latin typeface="Times New Roman" panose="02020603050405020304" pitchFamily="18" charset="0"/>
                          <a:cs typeface="Times New Roman" panose="02020603050405020304" pitchFamily="18" charset="0"/>
                        </a:rPr>
                        <a:t>$1000</a:t>
                      </a:r>
                    </a:p>
                  </a:txBody>
                  <a:tcPr anchor="ctr"/>
                </a:tc>
                <a:extLst>
                  <a:ext uri="{0D108BD9-81ED-4DB2-BD59-A6C34878D82A}">
                    <a16:rowId xmlns:a16="http://schemas.microsoft.com/office/drawing/2014/main" val="2811567324"/>
                  </a:ext>
                </a:extLst>
              </a:tr>
              <a:tr h="822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15</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Dec 2020</a:t>
                      </a:r>
                    </a:p>
                    <a:p>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dirty="0">
                          <a:latin typeface="Times New Roman" panose="02020603050405020304" pitchFamily="18" charset="0"/>
                          <a:cs typeface="Times New Roman" panose="02020603050405020304" pitchFamily="18" charset="0"/>
                        </a:rPr>
                        <a:t>Prevail Therapeutic Inc.</a:t>
                      </a:r>
                    </a:p>
                  </a:txBody>
                  <a:tcPr anchor="ctr"/>
                </a:tc>
                <a:tc>
                  <a:txBody>
                    <a:bodyPr/>
                    <a:lstStyle/>
                    <a:p>
                      <a:r>
                        <a:rPr lang="en-IN" sz="1800" dirty="0">
                          <a:latin typeface="Times New Roman" panose="02020603050405020304" pitchFamily="18" charset="0"/>
                          <a:cs typeface="Times New Roman" panose="02020603050405020304" pitchFamily="18" charset="0"/>
                        </a:rPr>
                        <a:t>$1040</a:t>
                      </a:r>
                    </a:p>
                  </a:txBody>
                  <a:tcPr anchor="ctr"/>
                </a:tc>
                <a:extLst>
                  <a:ext uri="{0D108BD9-81ED-4DB2-BD59-A6C34878D82A}">
                    <a16:rowId xmlns:a16="http://schemas.microsoft.com/office/drawing/2014/main" val="1493441054"/>
                  </a:ext>
                </a:extLst>
              </a:tr>
              <a:tr h="822169">
                <a:tc>
                  <a:txBody>
                    <a:bodyPr/>
                    <a:lstStyle/>
                    <a:p>
                      <a:r>
                        <a:rPr lang="en-IN" sz="1800" dirty="0">
                          <a:latin typeface="Times New Roman" panose="02020603050405020304" pitchFamily="18" charset="0"/>
                          <a:cs typeface="Times New Roman" panose="02020603050405020304" pitchFamily="18" charset="0"/>
                        </a:rPr>
                        <a:t>15</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Oct 2020</a:t>
                      </a:r>
                    </a:p>
                  </a:txBody>
                  <a:tcPr anchor="ctr"/>
                </a:tc>
                <a:tc>
                  <a:txBody>
                    <a:bodyPr/>
                    <a:lstStyle/>
                    <a:p>
                      <a:r>
                        <a:rPr lang="en-IN" sz="1800" dirty="0">
                          <a:latin typeface="Times New Roman" panose="02020603050405020304" pitchFamily="18" charset="0"/>
                          <a:cs typeface="Times New Roman" panose="02020603050405020304" pitchFamily="18" charset="0"/>
                        </a:rPr>
                        <a:t>Disarm Therapeutic Inc. </a:t>
                      </a:r>
                    </a:p>
                  </a:txBody>
                  <a:tcPr anchor="ctr"/>
                </a:tc>
                <a:tc>
                  <a:txBody>
                    <a:bodyPr/>
                    <a:lstStyle/>
                    <a:p>
                      <a:r>
                        <a:rPr lang="en-IN" sz="1800" dirty="0">
                          <a:latin typeface="Times New Roman" panose="02020603050405020304" pitchFamily="18" charset="0"/>
                          <a:cs typeface="Times New Roman" panose="02020603050405020304" pitchFamily="18" charset="0"/>
                        </a:rPr>
                        <a:t>$1360</a:t>
                      </a:r>
                    </a:p>
                  </a:txBody>
                  <a:tcPr anchor="ctr"/>
                </a:tc>
                <a:extLst>
                  <a:ext uri="{0D108BD9-81ED-4DB2-BD59-A6C34878D82A}">
                    <a16:rowId xmlns:a16="http://schemas.microsoft.com/office/drawing/2014/main" val="143295405"/>
                  </a:ext>
                </a:extLst>
              </a:tr>
            </a:tbl>
          </a:graphicData>
        </a:graphic>
      </p:graphicFrame>
    </p:spTree>
    <p:extLst>
      <p:ext uri="{BB962C8B-B14F-4D97-AF65-F5344CB8AC3E}">
        <p14:creationId xmlns:p14="http://schemas.microsoft.com/office/powerpoint/2010/main" val="98677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5728-A18D-1510-7C1A-7F460C38903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SWOT ANALYSIS</a:t>
            </a:r>
          </a:p>
        </p:txBody>
      </p:sp>
      <p:pic>
        <p:nvPicPr>
          <p:cNvPr id="4" name="Content Placeholder 7">
            <a:extLst>
              <a:ext uri="{FF2B5EF4-FFF2-40B4-BE49-F238E27FC236}">
                <a16:creationId xmlns:a16="http://schemas.microsoft.com/office/drawing/2014/main" id="{9B7C20A1-6162-1A24-D3C8-476C3CDF233E}"/>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2B2CA91D-85D3-38C0-4DBF-F404712D1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1F258666-130A-4FDD-5E1D-D6E6387DEF14}"/>
              </a:ext>
            </a:extLst>
          </p:cNvPr>
          <p:cNvGraphicFramePr/>
          <p:nvPr>
            <p:extLst>
              <p:ext uri="{D42A27DB-BD31-4B8C-83A1-F6EECF244321}">
                <p14:modId xmlns:p14="http://schemas.microsoft.com/office/powerpoint/2010/main" val="4208135128"/>
              </p:ext>
            </p:extLst>
          </p:nvPr>
        </p:nvGraphicFramePr>
        <p:xfrm>
          <a:off x="838200" y="1307805"/>
          <a:ext cx="10304721" cy="541855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0846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195-F1EE-6432-6CF8-5C823C2750BA}"/>
              </a:ext>
            </a:extLst>
          </p:cNvPr>
          <p:cNvSpPr>
            <a:spLocks noGrp="1"/>
          </p:cNvSpPr>
          <p:nvPr>
            <p:ph type="title"/>
          </p:nvPr>
        </p:nvSpPr>
        <p:spPr>
          <a:xfrm>
            <a:off x="838200" y="50856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STRATEGIC OVERVIEW</a:t>
            </a:r>
          </a:p>
        </p:txBody>
      </p:sp>
      <p:sp>
        <p:nvSpPr>
          <p:cNvPr id="3" name="Content Placeholder 2">
            <a:extLst>
              <a:ext uri="{FF2B5EF4-FFF2-40B4-BE49-F238E27FC236}">
                <a16:creationId xmlns:a16="http://schemas.microsoft.com/office/drawing/2014/main" id="{93A693F3-D153-2135-D31D-58AB8B7F1D7C}"/>
              </a:ext>
            </a:extLst>
          </p:cNvPr>
          <p:cNvSpPr>
            <a:spLocks noGrp="1"/>
          </p:cNvSpPr>
          <p:nvPr>
            <p:ph idx="1"/>
          </p:nvPr>
        </p:nvSpPr>
        <p:spPr>
          <a:xfrm>
            <a:off x="838200" y="1528793"/>
            <a:ext cx="9829800" cy="5190123"/>
          </a:xfrm>
        </p:spPr>
        <p:txBody>
          <a:bodyPr>
            <a:normAutofit fontScale="92500" lnSpcReduction="10000"/>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Lilly's long term success relies on the company's ability to continually discover, develop or acquire and commercialize innovative new medicines.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Delivering strong revenue growth, investing in current portfolio, future innovation and speed life-changing medicine are primary strategic deliverables for Lilly.</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Lilly returns Capital to its Shareholders via Dividend (distributed &gt;$1 Billion via dividends in Q1FY2023) and Share Repurchase ($750 Million in Q1FY2023).</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Lilly currently has 45 new medicine candidates in clinical development state and under review and a larger number of products are in the discovery phase.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other matters, Lilly depends on patents and other forms of intellectual property protection for most of their revenue, cash flows and earnings.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Lilly strategically invests in external research and technologies that they believe can take many forms, including collaborations, acquisitions, investments and licensing agreements.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company views its business development activity as a way to enhance their pipeline and strengthen business.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Lilly has increased R&amp;D expenses by 23%, Marketing Selling and Admin expenses by 12%.</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Domestically and abroad, going forward Lilly will continue to monitor the potential impacts of the economic environment, creditworthiness of wholesalers and customers, the uncertain impact of healthcare legislation, various international government funding levels and fluctuations in interest rates, foreign exchange rate and fair values of equity securities.</a:t>
            </a:r>
            <a:endParaRPr lang="en-IN" sz="1800"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D48310DF-5C96-1C62-D194-5B2DB2660239}"/>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F601933C-3362-C47D-12CD-5AB38C9F6A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93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0E14-AB69-A713-9262-CE70FF18CBDB}"/>
              </a:ext>
            </a:extLst>
          </p:cNvPr>
          <p:cNvSpPr>
            <a:spLocks noGrp="1"/>
          </p:cNvSpPr>
          <p:nvPr>
            <p:ph type="title"/>
          </p:nvPr>
        </p:nvSpPr>
        <p:spPr>
          <a:xfrm>
            <a:off x="838200" y="625103"/>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VALUE DRIVERS</a:t>
            </a:r>
          </a:p>
        </p:txBody>
      </p:sp>
      <p:sp>
        <p:nvSpPr>
          <p:cNvPr id="3" name="Content Placeholder 2">
            <a:extLst>
              <a:ext uri="{FF2B5EF4-FFF2-40B4-BE49-F238E27FC236}">
                <a16:creationId xmlns:a16="http://schemas.microsoft.com/office/drawing/2014/main" id="{95ECE31E-AF03-FF24-397E-125C30322CE4}"/>
              </a:ext>
            </a:extLst>
          </p:cNvPr>
          <p:cNvSpPr>
            <a:spLocks noGrp="1"/>
          </p:cNvSpPr>
          <p:nvPr>
            <p:ph idx="1"/>
          </p:nvPr>
        </p:nvSpPr>
        <p:spPr>
          <a:xfrm>
            <a:off x="963706" y="1825625"/>
            <a:ext cx="10515600" cy="4351338"/>
          </a:xfrm>
        </p:spPr>
        <p:txBody>
          <a:bodyPr>
            <a:normAutofit/>
          </a:bodyPr>
          <a:lstStyle/>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Strategic Acquisitions</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Strong focus on Research and Development</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Increase global presence</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Product Delivery</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Strong growth outlook on Mounjaro</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Meaningful Pipeline Options which could add billions to post 2027 sales</a:t>
            </a:r>
            <a:endParaRPr lang="en-IN" sz="1800"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420ED4B2-A2C1-D1D7-3687-45497F710189}"/>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44128B44-398F-0559-B505-47780FFCF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86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C5CA-B701-1833-8113-89CF72A7612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FREE CASH FLOW</a:t>
            </a:r>
          </a:p>
        </p:txBody>
      </p:sp>
      <p:pic>
        <p:nvPicPr>
          <p:cNvPr id="4" name="Content Placeholder 7">
            <a:extLst>
              <a:ext uri="{FF2B5EF4-FFF2-40B4-BE49-F238E27FC236}">
                <a16:creationId xmlns:a16="http://schemas.microsoft.com/office/drawing/2014/main" id="{6E2A210C-DABD-EA21-86B6-BEE3DEA39A23}"/>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AB2ED6B2-6A94-B16B-01D3-FA810222D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ACB41CC9-3948-C057-610B-30F85E5054B0}"/>
              </a:ext>
            </a:extLst>
          </p:cNvPr>
          <p:cNvGrpSpPr/>
          <p:nvPr/>
        </p:nvGrpSpPr>
        <p:grpSpPr>
          <a:xfrm>
            <a:off x="1061483" y="1343245"/>
            <a:ext cx="10092069" cy="5383113"/>
            <a:chOff x="0" y="0"/>
            <a:chExt cx="5943600" cy="3810000"/>
          </a:xfrm>
        </p:grpSpPr>
        <p:pic>
          <p:nvPicPr>
            <p:cNvPr id="7" name="Picture 6">
              <a:extLst>
                <a:ext uri="{FF2B5EF4-FFF2-40B4-BE49-F238E27FC236}">
                  <a16:creationId xmlns:a16="http://schemas.microsoft.com/office/drawing/2014/main" id="{68228BFA-5880-2110-B0EF-D64A26EA55F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333375"/>
              <a:ext cx="5943600" cy="3476625"/>
            </a:xfrm>
            <a:prstGeom prst="rect">
              <a:avLst/>
            </a:prstGeom>
            <a:noFill/>
            <a:ln>
              <a:noFill/>
            </a:ln>
          </p:spPr>
        </p:pic>
        <p:pic>
          <p:nvPicPr>
            <p:cNvPr id="8" name="Picture 7">
              <a:extLst>
                <a:ext uri="{FF2B5EF4-FFF2-40B4-BE49-F238E27FC236}">
                  <a16:creationId xmlns:a16="http://schemas.microsoft.com/office/drawing/2014/main" id="{77708E75-0CBA-52CC-9BFA-F96B26C6C00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943600" cy="238125"/>
            </a:xfrm>
            <a:prstGeom prst="rect">
              <a:avLst/>
            </a:prstGeom>
            <a:noFill/>
            <a:ln>
              <a:noFill/>
            </a:ln>
          </p:spPr>
        </p:pic>
      </p:grpSp>
    </p:spTree>
    <p:extLst>
      <p:ext uri="{BB962C8B-B14F-4D97-AF65-F5344CB8AC3E}">
        <p14:creationId xmlns:p14="http://schemas.microsoft.com/office/powerpoint/2010/main" val="253484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C5CA-B701-1833-8113-89CF72A7612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WACC CALCULATION</a:t>
            </a:r>
          </a:p>
        </p:txBody>
      </p:sp>
      <p:pic>
        <p:nvPicPr>
          <p:cNvPr id="4" name="Content Placeholder 7">
            <a:extLst>
              <a:ext uri="{FF2B5EF4-FFF2-40B4-BE49-F238E27FC236}">
                <a16:creationId xmlns:a16="http://schemas.microsoft.com/office/drawing/2014/main" id="{6E2A210C-DABD-EA21-86B6-BEE3DEA39A23}"/>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AB2ED6B2-6A94-B16B-01D3-FA810222D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D70EA24-68F9-C877-4555-1CB11A281FAC}"/>
              </a:ext>
            </a:extLst>
          </p:cNvPr>
          <p:cNvPicPr>
            <a:picLocks noChangeAspect="1"/>
          </p:cNvPicPr>
          <p:nvPr/>
        </p:nvPicPr>
        <p:blipFill>
          <a:blip r:embed="rId5"/>
          <a:stretch>
            <a:fillRect/>
          </a:stretch>
        </p:blipFill>
        <p:spPr>
          <a:xfrm>
            <a:off x="205622" y="1419224"/>
            <a:ext cx="11766638" cy="5329673"/>
          </a:xfrm>
          <a:prstGeom prst="rect">
            <a:avLst/>
          </a:prstGeom>
        </p:spPr>
      </p:pic>
    </p:spTree>
    <p:extLst>
      <p:ext uri="{BB962C8B-B14F-4D97-AF65-F5344CB8AC3E}">
        <p14:creationId xmlns:p14="http://schemas.microsoft.com/office/powerpoint/2010/main" val="8222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77A1-70A5-AED3-6107-A71F3B32E1EB}"/>
              </a:ext>
            </a:extLst>
          </p:cNvPr>
          <p:cNvSpPr>
            <a:spLocks noGrp="1"/>
          </p:cNvSpPr>
          <p:nvPr>
            <p:ph type="title"/>
          </p:nvPr>
        </p:nvSpPr>
        <p:spPr>
          <a:xfrm>
            <a:off x="793376" y="118316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ABOUT THE COMPANY</a:t>
            </a:r>
          </a:p>
        </p:txBody>
      </p:sp>
      <p:sp>
        <p:nvSpPr>
          <p:cNvPr id="3" name="Content Placeholder 2">
            <a:extLst>
              <a:ext uri="{FF2B5EF4-FFF2-40B4-BE49-F238E27FC236}">
                <a16:creationId xmlns:a16="http://schemas.microsoft.com/office/drawing/2014/main" id="{E700C9BA-0EFA-405B-7FED-42F6BB99F038}"/>
              </a:ext>
            </a:extLst>
          </p:cNvPr>
          <p:cNvSpPr>
            <a:spLocks noGrp="1"/>
          </p:cNvSpPr>
          <p:nvPr>
            <p:ph idx="1"/>
          </p:nvPr>
        </p:nvSpPr>
        <p:spPr>
          <a:xfrm>
            <a:off x="793376" y="2214541"/>
            <a:ext cx="9829800" cy="4351338"/>
          </a:xfrm>
        </p:spPr>
        <p:txBody>
          <a:bodyPr>
            <a:normAutofit/>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Founded by Colonel Eli Lilly in the year 1901 in Indianapolis, Eli Lilly and Company (Lilly) is one of the leading pharmaceutical companies in the United States of America</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Lilly offers its products to pharmacies, hospitals, physicians and other healthcare professionals</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company’s products are sold across the country and Lilly has a global presence in over 110+ countries</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Lilly’s purpose is to unite caring with discovery to create medicines that make life better for people around the world with products that are discovered by Lilly's own in-house scientists</a:t>
            </a:r>
          </a:p>
        </p:txBody>
      </p:sp>
      <p:pic>
        <p:nvPicPr>
          <p:cNvPr id="4" name="Content Placeholder 7">
            <a:extLst>
              <a:ext uri="{FF2B5EF4-FFF2-40B4-BE49-F238E27FC236}">
                <a16:creationId xmlns:a16="http://schemas.microsoft.com/office/drawing/2014/main" id="{F0BE7CAA-1463-8647-FFB1-25AD4B5B9CF7}"/>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5194316B-A140-323D-3100-D457ACA7C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FFA6370-4932-9222-586D-BFFA69C7A11B}"/>
              </a:ext>
            </a:extLst>
          </p:cNvPr>
          <p:cNvSpPr txBox="1">
            <a:spLocks/>
          </p:cNvSpPr>
          <p:nvPr/>
        </p:nvSpPr>
        <p:spPr>
          <a:xfrm>
            <a:off x="2205630" y="767916"/>
            <a:ext cx="9829800" cy="609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i="1" dirty="0">
                <a:latin typeface="Times New Roman" panose="02020603050405020304" pitchFamily="18" charset="0"/>
                <a:cs typeface="Times New Roman" panose="02020603050405020304" pitchFamily="18" charset="0"/>
              </a:rPr>
              <a:t>Medicine is a science of uncertainty and an art of probability. – William Osler</a:t>
            </a:r>
          </a:p>
        </p:txBody>
      </p:sp>
    </p:spTree>
    <p:extLst>
      <p:ext uri="{BB962C8B-B14F-4D97-AF65-F5344CB8AC3E}">
        <p14:creationId xmlns:p14="http://schemas.microsoft.com/office/powerpoint/2010/main" val="4129191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C5CA-B701-1833-8113-89CF72A7612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DIVIDEND DISCOUNT MODEL</a:t>
            </a:r>
          </a:p>
        </p:txBody>
      </p:sp>
      <p:pic>
        <p:nvPicPr>
          <p:cNvPr id="4" name="Content Placeholder 7">
            <a:extLst>
              <a:ext uri="{FF2B5EF4-FFF2-40B4-BE49-F238E27FC236}">
                <a16:creationId xmlns:a16="http://schemas.microsoft.com/office/drawing/2014/main" id="{77AE9B44-A9DE-0716-54AF-CD9EF534F2D4}"/>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3680E2BC-B715-8A27-F545-843FC65B32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E210311-35D6-64F0-F9F7-5BD11EFEA28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13685"/>
            <a:ext cx="10397322" cy="5064251"/>
          </a:xfrm>
          <a:prstGeom prst="rect">
            <a:avLst/>
          </a:prstGeom>
          <a:noFill/>
          <a:ln>
            <a:noFill/>
          </a:ln>
        </p:spPr>
      </p:pic>
    </p:spTree>
    <p:extLst>
      <p:ext uri="{BB962C8B-B14F-4D97-AF65-F5344CB8AC3E}">
        <p14:creationId xmlns:p14="http://schemas.microsoft.com/office/powerpoint/2010/main" val="361449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7588-09A7-E71F-AEB7-574E6BC84371}"/>
              </a:ext>
            </a:extLst>
          </p:cNvPr>
          <p:cNvSpPr>
            <a:spLocks noGrp="1"/>
          </p:cNvSpPr>
          <p:nvPr>
            <p:ph type="title"/>
          </p:nvPr>
        </p:nvSpPr>
        <p:spPr>
          <a:xfrm>
            <a:off x="838200" y="571312"/>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ESG</a:t>
            </a:r>
          </a:p>
        </p:txBody>
      </p:sp>
      <p:sp>
        <p:nvSpPr>
          <p:cNvPr id="3" name="Content Placeholder 2">
            <a:extLst>
              <a:ext uri="{FF2B5EF4-FFF2-40B4-BE49-F238E27FC236}">
                <a16:creationId xmlns:a16="http://schemas.microsoft.com/office/drawing/2014/main" id="{26FC2A69-F884-C748-81C4-1B5EB577F5D9}"/>
              </a:ext>
            </a:extLst>
          </p:cNvPr>
          <p:cNvSpPr>
            <a:spLocks noGrp="1"/>
          </p:cNvSpPr>
          <p:nvPr>
            <p:ph idx="1"/>
          </p:nvPr>
        </p:nvSpPr>
        <p:spPr>
          <a:xfrm>
            <a:off x="883025" y="1583108"/>
            <a:ext cx="9784975" cy="5035670"/>
          </a:xfrm>
        </p:spPr>
        <p:txBody>
          <a:bodyPr>
            <a:normAutofit fontScale="92500" lnSpcReduction="20000"/>
          </a:bodyPr>
          <a:lstStyle/>
          <a:p>
            <a:pPr algn="just">
              <a:lnSpc>
                <a:spcPct val="12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ENVIRONMENTAL</a:t>
            </a:r>
          </a:p>
          <a:p>
            <a:pPr algn="just">
              <a:lnSpc>
                <a:spcPct val="120000"/>
              </a:lnSpc>
            </a:pPr>
            <a:r>
              <a:rPr lang="en-IN" sz="1800" dirty="0">
                <a:latin typeface="Times New Roman" panose="02020603050405020304" pitchFamily="18" charset="0"/>
                <a:cs typeface="Times New Roman" panose="02020603050405020304" pitchFamily="18" charset="0"/>
              </a:rPr>
              <a:t>Lilly’s environmental score of 4.64 leads them in biotechnology and pharmaceuticals peers</a:t>
            </a:r>
          </a:p>
          <a:p>
            <a:pPr algn="just">
              <a:lnSpc>
                <a:spcPct val="120000"/>
              </a:lnSpc>
            </a:pPr>
            <a:r>
              <a:rPr lang="en-IN" sz="1800" dirty="0">
                <a:latin typeface="Times New Roman" panose="02020603050405020304" pitchFamily="18" charset="0"/>
                <a:cs typeface="Times New Roman" panose="02020603050405020304" pitchFamily="18" charset="0"/>
              </a:rPr>
              <a:t>Only energy and waste management scores are issued for the industry</a:t>
            </a:r>
          </a:p>
          <a:p>
            <a:pPr algn="just">
              <a:lnSpc>
                <a:spcPct val="120000"/>
              </a:lnSpc>
            </a:pPr>
            <a:r>
              <a:rPr lang="en-IN" sz="1800" dirty="0">
                <a:latin typeface="Times New Roman" panose="02020603050405020304" pitchFamily="18" charset="0"/>
                <a:cs typeface="Times New Roman" panose="02020603050405020304" pitchFamily="18" charset="0"/>
              </a:rPr>
              <a:t>The company had an improvement of 8.60% year over year in their environmental score</a:t>
            </a:r>
          </a:p>
          <a:p>
            <a:pPr algn="just">
              <a:lnSpc>
                <a:spcPct val="12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SOCIAL</a:t>
            </a:r>
          </a:p>
          <a:p>
            <a:pPr algn="just">
              <a:lnSpc>
                <a:spcPct val="120000"/>
              </a:lnSpc>
            </a:pPr>
            <a:r>
              <a:rPr lang="en-IN" sz="1800" dirty="0">
                <a:latin typeface="Times New Roman" panose="02020603050405020304" pitchFamily="18" charset="0"/>
                <a:cs typeface="Times New Roman" panose="02020603050405020304" pitchFamily="18" charset="0"/>
              </a:rPr>
              <a:t>They even lead the peer board in social scores, they had a social score of 3.67 </a:t>
            </a:r>
          </a:p>
          <a:p>
            <a:pPr algn="just">
              <a:lnSpc>
                <a:spcPct val="120000"/>
              </a:lnSpc>
            </a:pPr>
            <a:r>
              <a:rPr lang="en-IN" sz="1800" dirty="0">
                <a:latin typeface="Times New Roman" panose="02020603050405020304" pitchFamily="18" charset="0"/>
                <a:cs typeface="Times New Roman" panose="02020603050405020304" pitchFamily="18" charset="0"/>
              </a:rPr>
              <a:t>Product quality management and access &amp; affordability are two highest-weighted issues for the industry</a:t>
            </a:r>
          </a:p>
          <a:p>
            <a:pPr algn="just">
              <a:lnSpc>
                <a:spcPct val="120000"/>
              </a:lnSpc>
            </a:pPr>
            <a:r>
              <a:rPr lang="en-IN" sz="1800" dirty="0">
                <a:latin typeface="Times New Roman" panose="02020603050405020304" pitchFamily="18" charset="0"/>
                <a:cs typeface="Times New Roman" panose="02020603050405020304" pitchFamily="18" charset="0"/>
              </a:rPr>
              <a:t>Lilly’s social score had improved 9.11% year over year</a:t>
            </a:r>
          </a:p>
          <a:p>
            <a:pPr algn="just">
              <a:lnSpc>
                <a:spcPct val="12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GOVERNANCE</a:t>
            </a:r>
          </a:p>
          <a:p>
            <a:pPr algn="just">
              <a:lnSpc>
                <a:spcPct val="120000"/>
              </a:lnSpc>
            </a:pPr>
            <a:r>
              <a:rPr lang="en-IN" sz="1800" dirty="0">
                <a:latin typeface="Times New Roman" panose="02020603050405020304" pitchFamily="18" charset="0"/>
                <a:cs typeface="Times New Roman" panose="02020603050405020304" pitchFamily="18" charset="0"/>
              </a:rPr>
              <a:t>Their governance score of 6.67 leads them on the peer board for biotechnology and pharmaceuticals peers</a:t>
            </a:r>
          </a:p>
          <a:p>
            <a:pPr algn="just">
              <a:lnSpc>
                <a:spcPct val="120000"/>
              </a:lnSpc>
            </a:pPr>
            <a:r>
              <a:rPr lang="en-IN" sz="1800" dirty="0">
                <a:latin typeface="Times New Roman" panose="02020603050405020304" pitchFamily="18" charset="0"/>
                <a:cs typeface="Times New Roman" panose="02020603050405020304" pitchFamily="18" charset="0"/>
              </a:rPr>
              <a:t>The governance score for this industry comprise of: Board Composition, Executive Compensation, Shareholder Rights and Audit</a:t>
            </a:r>
          </a:p>
          <a:p>
            <a:pPr algn="just">
              <a:lnSpc>
                <a:spcPct val="120000"/>
              </a:lnSpc>
            </a:pPr>
            <a:r>
              <a:rPr lang="en-IN" sz="1800" dirty="0">
                <a:latin typeface="Times New Roman" panose="02020603050405020304" pitchFamily="18" charset="0"/>
                <a:cs typeface="Times New Roman" panose="02020603050405020304" pitchFamily="18" charset="0"/>
              </a:rPr>
              <a:t>Lilly’s score was driven because of outperformance of the Executive Compensation theme </a:t>
            </a:r>
          </a:p>
        </p:txBody>
      </p:sp>
      <p:pic>
        <p:nvPicPr>
          <p:cNvPr id="4" name="Content Placeholder 7">
            <a:extLst>
              <a:ext uri="{FF2B5EF4-FFF2-40B4-BE49-F238E27FC236}">
                <a16:creationId xmlns:a16="http://schemas.microsoft.com/office/drawing/2014/main" id="{4EA9FE0F-16C5-3B26-B83F-861D24E61E8F}"/>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2EB0EAD5-7D06-0CBB-32A3-7FE5E3AFB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66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A67429B2-1E5F-FA15-3057-09EB3F8AF6F6}"/>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CB79DF68-18D5-B2A8-2604-D9E536CB1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2"/>
            <a:ext cx="1938670" cy="6091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25C5CA-B701-1833-8113-89CF72A7612C}"/>
              </a:ext>
            </a:extLst>
          </p:cNvPr>
          <p:cNvSpPr>
            <a:spLocks noGrp="1"/>
          </p:cNvSpPr>
          <p:nvPr>
            <p:ph type="title"/>
          </p:nvPr>
        </p:nvSpPr>
        <p:spPr>
          <a:xfrm>
            <a:off x="838200" y="710833"/>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CRITICAL ANALYSIS AND RECOMMENDATIONS</a:t>
            </a:r>
          </a:p>
        </p:txBody>
      </p:sp>
      <p:sp>
        <p:nvSpPr>
          <p:cNvPr id="3" name="Content Placeholder 2">
            <a:extLst>
              <a:ext uri="{FF2B5EF4-FFF2-40B4-BE49-F238E27FC236}">
                <a16:creationId xmlns:a16="http://schemas.microsoft.com/office/drawing/2014/main" id="{F0CFC531-B751-F7F0-CF8A-9B5CF9246147}"/>
              </a:ext>
            </a:extLst>
          </p:cNvPr>
          <p:cNvSpPr>
            <a:spLocks noGrp="1"/>
          </p:cNvSpPr>
          <p:nvPr>
            <p:ph idx="1"/>
          </p:nvPr>
        </p:nvSpPr>
        <p:spPr>
          <a:xfrm>
            <a:off x="909918" y="2055809"/>
            <a:ext cx="9829800" cy="4351338"/>
          </a:xfrm>
        </p:spPr>
        <p:txBody>
          <a:bodyPr>
            <a:normAutofit/>
          </a:bodyPr>
          <a:lstStyle/>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Lilly currently has a Market Capitalization of $430 Billion with an Enterprise Value of $445 Billion. Lilly rewards its shareholders with a Return on Equity of &gt;60% which is far superior than its peers which are in the range of 35%.</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New Products contributed $573.6 million to revenue in Q1 2023, led by Mounjaro. Growth Products revenue increased 18% to $4.56 billion in Q1 2023, led by Verzenio, Trulicity, Jardiance and Taltz.</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April 2023, Lilly entered into an agreement to sell the rights of olanzapine portfolio and Baqsimi and stands to receive $1.5 Billion upon successfully closing the transaction and an additional $425 Million upon the one year anniversary of both these transactions.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95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A67429B2-1E5F-FA15-3057-09EB3F8AF6F6}"/>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CB79DF68-18D5-B2A8-2604-D9E536CB1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2"/>
            <a:ext cx="1938670" cy="6091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25C5CA-B701-1833-8113-89CF72A7612C}"/>
              </a:ext>
            </a:extLst>
          </p:cNvPr>
          <p:cNvSpPr>
            <a:spLocks noGrp="1"/>
          </p:cNvSpPr>
          <p:nvPr>
            <p:ph type="title"/>
          </p:nvPr>
        </p:nvSpPr>
        <p:spPr>
          <a:xfrm>
            <a:off x="838200" y="719796"/>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CRITICAL ANALYSIS AND RECOMMENDATIONS</a:t>
            </a:r>
          </a:p>
        </p:txBody>
      </p:sp>
      <p:sp>
        <p:nvSpPr>
          <p:cNvPr id="3" name="Content Placeholder 2">
            <a:extLst>
              <a:ext uri="{FF2B5EF4-FFF2-40B4-BE49-F238E27FC236}">
                <a16:creationId xmlns:a16="http://schemas.microsoft.com/office/drawing/2014/main" id="{F0CFC531-B751-F7F0-CF8A-9B5CF9246147}"/>
              </a:ext>
            </a:extLst>
          </p:cNvPr>
          <p:cNvSpPr>
            <a:spLocks noGrp="1"/>
          </p:cNvSpPr>
          <p:nvPr>
            <p:ph idx="1"/>
          </p:nvPr>
        </p:nvSpPr>
        <p:spPr>
          <a:xfrm>
            <a:off x="900954" y="2109594"/>
            <a:ext cx="9829800" cy="4351338"/>
          </a:xfrm>
        </p:spPr>
        <p:txBody>
          <a:bodyPr>
            <a:normAutofit/>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order to maximize shareholder profit and value, we recommend to the Board of Lilly to have a stronger focus on reducing the debt levels of the company given the ease of rate hikes by Fed.</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With the large amounts of cash coming in the foreseeable future for Lilly, using those funds appropriately would lead in better figures on the books of the company. </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With the pipelines in process, strong focus on R&amp;D and innovation, strong revenue growth, better industry outlook and despite it being overvalued at the moment, we believe Lilly is poised to generate massive value for its shareholders in the long run and we recommend all clients to get on board and get invested in Eli Lilly and Company.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6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437C-28C2-3159-5313-6858AD85796B}"/>
              </a:ext>
            </a:extLst>
          </p:cNvPr>
          <p:cNvSpPr>
            <a:spLocks noGrp="1"/>
          </p:cNvSpPr>
          <p:nvPr>
            <p:ph type="title"/>
          </p:nvPr>
        </p:nvSpPr>
        <p:spPr>
          <a:xfrm>
            <a:off x="838200" y="562347"/>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STOCK TRAK </a:t>
            </a:r>
          </a:p>
        </p:txBody>
      </p:sp>
      <p:sp>
        <p:nvSpPr>
          <p:cNvPr id="3" name="Content Placeholder 2">
            <a:extLst>
              <a:ext uri="{FF2B5EF4-FFF2-40B4-BE49-F238E27FC236}">
                <a16:creationId xmlns:a16="http://schemas.microsoft.com/office/drawing/2014/main" id="{09CB0FB0-7458-802F-BA11-71B8C634FFD1}"/>
              </a:ext>
            </a:extLst>
          </p:cNvPr>
          <p:cNvSpPr>
            <a:spLocks noGrp="1"/>
          </p:cNvSpPr>
          <p:nvPr>
            <p:ph idx="1"/>
          </p:nvPr>
        </p:nvSpPr>
        <p:spPr>
          <a:xfrm>
            <a:off x="838200" y="1592543"/>
            <a:ext cx="9829800" cy="4351338"/>
          </a:xfrm>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In order to get a real experience on investing and trading with paper money on stock track and get invested across the sectors of the S&amp;P500, we decided to follow a simple approach to come to making the investment decisions we made.</a:t>
            </a:r>
          </a:p>
          <a:p>
            <a:pPr algn="just">
              <a:lnSpc>
                <a:spcPct val="150000"/>
              </a:lnSpc>
            </a:pPr>
            <a:r>
              <a:rPr lang="en-US" sz="1800" dirty="0">
                <a:latin typeface="Times New Roman" panose="02020603050405020304" pitchFamily="18" charset="0"/>
                <a:cs typeface="Times New Roman" panose="02020603050405020304" pitchFamily="18" charset="0"/>
              </a:rPr>
              <a:t>Currently, the S&amp;P500 is broadly diversified in 11 Sectors of the U.S. economy namely Technology, Utilities, Healthcare, Real Estate, Financial Services, Basic Materials, Industrials, Energy, Communication Services, Consumer Defensive and Consumer Cyclical.</a:t>
            </a:r>
          </a:p>
          <a:p>
            <a:pPr algn="just">
              <a:lnSpc>
                <a:spcPct val="150000"/>
              </a:lnSpc>
            </a:pPr>
            <a:r>
              <a:rPr lang="en-US" sz="1800" dirty="0">
                <a:latin typeface="Times New Roman" panose="02020603050405020304" pitchFamily="18" charset="0"/>
                <a:cs typeface="Times New Roman" panose="02020603050405020304" pitchFamily="18" charset="0"/>
              </a:rPr>
              <a:t>In order to get invested and see how valuations work across various sectors, we decided to scan the S&amp;P500 and using Bloomberg and yahoo finance and a financial heatmap, we were able to create our portfolio.</a:t>
            </a:r>
          </a:p>
          <a:p>
            <a:pPr algn="just">
              <a:lnSpc>
                <a:spcPct val="150000"/>
              </a:lnSpc>
            </a:pPr>
            <a:r>
              <a:rPr lang="en-US" sz="1800" dirty="0">
                <a:latin typeface="Times New Roman" panose="02020603050405020304" pitchFamily="18" charset="0"/>
                <a:cs typeface="Times New Roman" panose="02020603050405020304" pitchFamily="18" charset="0"/>
              </a:rPr>
              <a:t>We looked for companies with Lowest or Average P/E, Low Debt Levels, consistent revenue growth over the years, positive free cash flows and an intellectual management. </a:t>
            </a:r>
            <a:endParaRPr lang="en-IN" sz="1800"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E96ECE04-20B0-8519-FF35-D98DF3A1C41C}"/>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CC2571E6-21DA-71E7-BDB1-F9868149A1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520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D92D-C87A-327D-CA48-A60951C96C3C}"/>
              </a:ext>
            </a:extLst>
          </p:cNvPr>
          <p:cNvSpPr>
            <a:spLocks noGrp="1"/>
          </p:cNvSpPr>
          <p:nvPr>
            <p:ph type="title"/>
          </p:nvPr>
        </p:nvSpPr>
        <p:spPr>
          <a:xfrm>
            <a:off x="838200" y="571313"/>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STOCK TRAK</a:t>
            </a:r>
          </a:p>
        </p:txBody>
      </p:sp>
      <p:sp>
        <p:nvSpPr>
          <p:cNvPr id="3" name="Content Placeholder 2">
            <a:extLst>
              <a:ext uri="{FF2B5EF4-FFF2-40B4-BE49-F238E27FC236}">
                <a16:creationId xmlns:a16="http://schemas.microsoft.com/office/drawing/2014/main" id="{48E36330-0BB5-A82A-C5CA-B407BFA2680C}"/>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Below is a snapshot of our portfolio as of today:</a:t>
            </a:r>
            <a:endParaRPr lang="en-IN" sz="1800"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869E1AB0-819C-D358-8F18-B0E8A4978A96}"/>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B7EA9434-46A5-38DE-8311-88AC6E638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E7A0844C-5A76-7824-99A6-D9C27693877F}"/>
              </a:ext>
            </a:extLst>
          </p:cNvPr>
          <p:cNvGraphicFramePr>
            <a:graphicFrameLocks/>
          </p:cNvGraphicFramePr>
          <p:nvPr>
            <p:extLst>
              <p:ext uri="{D42A27DB-BD31-4B8C-83A1-F6EECF244321}">
                <p14:modId xmlns:p14="http://schemas.microsoft.com/office/powerpoint/2010/main" val="720316165"/>
              </p:ext>
            </p:extLst>
          </p:nvPr>
        </p:nvGraphicFramePr>
        <p:xfrm>
          <a:off x="5320552" y="2336547"/>
          <a:ext cx="6301563" cy="38755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Table 6">
            <a:extLst>
              <a:ext uri="{FF2B5EF4-FFF2-40B4-BE49-F238E27FC236}">
                <a16:creationId xmlns:a16="http://schemas.microsoft.com/office/drawing/2014/main" id="{263DAA32-8410-6CA5-3955-E6B6D3891073}"/>
              </a:ext>
            </a:extLst>
          </p:cNvPr>
          <p:cNvGraphicFramePr>
            <a:graphicFrameLocks noGrp="1"/>
          </p:cNvGraphicFramePr>
          <p:nvPr>
            <p:extLst>
              <p:ext uri="{D42A27DB-BD31-4B8C-83A1-F6EECF244321}">
                <p14:modId xmlns:p14="http://schemas.microsoft.com/office/powerpoint/2010/main" val="3842370065"/>
              </p:ext>
            </p:extLst>
          </p:nvPr>
        </p:nvGraphicFramePr>
        <p:xfrm>
          <a:off x="838200" y="2336547"/>
          <a:ext cx="4113757" cy="3875568"/>
        </p:xfrm>
        <a:graphic>
          <a:graphicData uri="http://schemas.openxmlformats.org/drawingml/2006/table">
            <a:tbl>
              <a:tblPr>
                <a:tableStyleId>{0505E3EF-67EA-436B-97B2-0124C06EBD24}</a:tableStyleId>
              </a:tblPr>
              <a:tblGrid>
                <a:gridCol w="2958604">
                  <a:extLst>
                    <a:ext uri="{9D8B030D-6E8A-4147-A177-3AD203B41FA5}">
                      <a16:colId xmlns:a16="http://schemas.microsoft.com/office/drawing/2014/main" val="2716903094"/>
                    </a:ext>
                  </a:extLst>
                </a:gridCol>
                <a:gridCol w="1155153">
                  <a:extLst>
                    <a:ext uri="{9D8B030D-6E8A-4147-A177-3AD203B41FA5}">
                      <a16:colId xmlns:a16="http://schemas.microsoft.com/office/drawing/2014/main" val="4235470616"/>
                    </a:ext>
                  </a:extLst>
                </a:gridCol>
              </a:tblGrid>
              <a:tr h="645928">
                <a:tc gridSpan="2">
                  <a:txBody>
                    <a:bodyPr/>
                    <a:lstStyle/>
                    <a:p>
                      <a:pPr algn="ctr" fontAlgn="b"/>
                      <a:r>
                        <a:rPr lang="en-IN" sz="1350" b="1" u="none" strike="noStrike" dirty="0">
                          <a:solidFill>
                            <a:srgbClr val="000000"/>
                          </a:solidFill>
                          <a:effectLst/>
                          <a:latin typeface="Times New Roman" panose="02020603050405020304" pitchFamily="18" charset="0"/>
                          <a:cs typeface="Times New Roman" panose="02020603050405020304" pitchFamily="18" charset="0"/>
                        </a:rPr>
                        <a:t>PORTFOLIO SUMMARY</a:t>
                      </a:r>
                      <a:endParaRPr lang="en-IN" sz="13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hMerge="1">
                  <a:txBody>
                    <a:bodyPr/>
                    <a:lstStyle/>
                    <a:p>
                      <a:endParaRPr lang="en-IN"/>
                    </a:p>
                  </a:txBody>
                  <a:tcPr/>
                </a:tc>
                <a:extLst>
                  <a:ext uri="{0D108BD9-81ED-4DB2-BD59-A6C34878D82A}">
                    <a16:rowId xmlns:a16="http://schemas.microsoft.com/office/drawing/2014/main" val="461305011"/>
                  </a:ext>
                </a:extLst>
              </a:tr>
              <a:tr h="645928">
                <a:tc>
                  <a:txBody>
                    <a:bodyPr/>
                    <a:lstStyle/>
                    <a:p>
                      <a:pPr algn="l" fontAlgn="b"/>
                      <a:r>
                        <a:rPr lang="en-IN" sz="1350" b="1" u="none" strike="noStrike">
                          <a:solidFill>
                            <a:srgbClr val="000000"/>
                          </a:solidFill>
                          <a:effectLst/>
                          <a:latin typeface="Times New Roman" panose="02020603050405020304" pitchFamily="18" charset="0"/>
                          <a:cs typeface="Times New Roman" panose="02020603050405020304" pitchFamily="18" charset="0"/>
                        </a:rPr>
                        <a:t>PARTICULARS</a:t>
                      </a:r>
                      <a:endParaRPr lang="en-IN" sz="135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350" b="1" u="none" strike="noStrike">
                          <a:solidFill>
                            <a:srgbClr val="000000"/>
                          </a:solidFill>
                          <a:effectLst/>
                          <a:latin typeface="Times New Roman" panose="02020603050405020304" pitchFamily="18" charset="0"/>
                          <a:cs typeface="Times New Roman" panose="02020603050405020304" pitchFamily="18" charset="0"/>
                        </a:rPr>
                        <a:t>VALUE</a:t>
                      </a:r>
                      <a:endParaRPr lang="en-IN" sz="135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021872195"/>
                  </a:ext>
                </a:extLst>
              </a:tr>
              <a:tr h="645928">
                <a:tc>
                  <a:txBody>
                    <a:bodyPr/>
                    <a:lstStyle/>
                    <a:p>
                      <a:pPr algn="l" fontAlgn="b"/>
                      <a:r>
                        <a:rPr lang="en-IN" sz="1350" b="0" u="none" strike="noStrike" dirty="0">
                          <a:solidFill>
                            <a:srgbClr val="000000"/>
                          </a:solidFill>
                          <a:effectLst/>
                          <a:latin typeface="Times New Roman" panose="02020603050405020304" pitchFamily="18" charset="0"/>
                          <a:cs typeface="Times New Roman" panose="02020603050405020304" pitchFamily="18" charset="0"/>
                        </a:rPr>
                        <a:t>Cash balance </a:t>
                      </a:r>
                      <a:endParaRPr lang="en-IN" sz="13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350" b="0" u="none" strike="noStrike">
                          <a:solidFill>
                            <a:srgbClr val="000000"/>
                          </a:solidFill>
                          <a:effectLst/>
                          <a:latin typeface="Times New Roman" panose="02020603050405020304" pitchFamily="18" charset="0"/>
                          <a:cs typeface="Times New Roman" panose="02020603050405020304" pitchFamily="18" charset="0"/>
                        </a:rPr>
                        <a:t>$8,068,898.65</a:t>
                      </a:r>
                      <a:endParaRPr lang="en-IN" sz="135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996893778"/>
                  </a:ext>
                </a:extLst>
              </a:tr>
              <a:tr h="645928">
                <a:tc>
                  <a:txBody>
                    <a:bodyPr/>
                    <a:lstStyle/>
                    <a:p>
                      <a:pPr algn="l" fontAlgn="b"/>
                      <a:r>
                        <a:rPr lang="en-US" sz="1350" b="0" u="none" strike="noStrike">
                          <a:solidFill>
                            <a:srgbClr val="000000"/>
                          </a:solidFill>
                          <a:effectLst/>
                          <a:latin typeface="Times New Roman" panose="02020603050405020304" pitchFamily="18" charset="0"/>
                          <a:cs typeface="Times New Roman" panose="02020603050405020304" pitchFamily="18" charset="0"/>
                        </a:rPr>
                        <a:t>Net Market value of all Positions</a:t>
                      </a:r>
                      <a:endParaRPr lang="en-US" sz="135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350" b="0" u="none" strike="noStrike">
                          <a:solidFill>
                            <a:srgbClr val="000000"/>
                          </a:solidFill>
                          <a:effectLst/>
                          <a:latin typeface="Times New Roman" panose="02020603050405020304" pitchFamily="18" charset="0"/>
                          <a:cs typeface="Times New Roman" panose="02020603050405020304" pitchFamily="18" charset="0"/>
                        </a:rPr>
                        <a:t>$1,954,650.70</a:t>
                      </a:r>
                      <a:endParaRPr lang="en-IN" sz="135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374024821"/>
                  </a:ext>
                </a:extLst>
              </a:tr>
              <a:tr h="645928">
                <a:tc>
                  <a:txBody>
                    <a:bodyPr/>
                    <a:lstStyle/>
                    <a:p>
                      <a:pPr algn="l" fontAlgn="b"/>
                      <a:r>
                        <a:rPr lang="en-IN" sz="1350" b="0" u="none" strike="noStrike" dirty="0">
                          <a:solidFill>
                            <a:srgbClr val="000000"/>
                          </a:solidFill>
                          <a:effectLst/>
                          <a:latin typeface="Times New Roman" panose="02020603050405020304" pitchFamily="18" charset="0"/>
                          <a:cs typeface="Times New Roman" panose="02020603050405020304" pitchFamily="18" charset="0"/>
                        </a:rPr>
                        <a:t>Portfolio Value</a:t>
                      </a:r>
                      <a:endParaRPr lang="en-IN" sz="13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350" b="0" u="none" strike="noStrike">
                          <a:solidFill>
                            <a:srgbClr val="000000"/>
                          </a:solidFill>
                          <a:effectLst/>
                          <a:latin typeface="Times New Roman" panose="02020603050405020304" pitchFamily="18" charset="0"/>
                          <a:cs typeface="Times New Roman" panose="02020603050405020304" pitchFamily="18" charset="0"/>
                        </a:rPr>
                        <a:t>$10,023,691.05</a:t>
                      </a:r>
                      <a:endParaRPr lang="en-IN" sz="135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192928377"/>
                  </a:ext>
                </a:extLst>
              </a:tr>
              <a:tr h="645928">
                <a:tc>
                  <a:txBody>
                    <a:bodyPr/>
                    <a:lstStyle/>
                    <a:p>
                      <a:pPr algn="l" fontAlgn="b"/>
                      <a:r>
                        <a:rPr lang="en-IN" sz="1350" b="0" u="none" strike="noStrike" dirty="0">
                          <a:solidFill>
                            <a:srgbClr val="000000"/>
                          </a:solidFill>
                          <a:effectLst/>
                          <a:latin typeface="Times New Roman" panose="02020603050405020304" pitchFamily="18" charset="0"/>
                          <a:cs typeface="Times New Roman" panose="02020603050405020304" pitchFamily="18" charset="0"/>
                        </a:rPr>
                        <a:t>Percentage Return</a:t>
                      </a:r>
                      <a:endParaRPr lang="en-IN" sz="13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350" b="0" u="none" strike="noStrike" dirty="0">
                          <a:solidFill>
                            <a:srgbClr val="000000"/>
                          </a:solidFill>
                          <a:effectLst/>
                          <a:latin typeface="Times New Roman" panose="02020603050405020304" pitchFamily="18" charset="0"/>
                          <a:cs typeface="Times New Roman" panose="02020603050405020304" pitchFamily="18" charset="0"/>
                        </a:rPr>
                        <a:t>0.24%</a:t>
                      </a:r>
                      <a:endParaRPr lang="en-IN" sz="13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959566873"/>
                  </a:ext>
                </a:extLst>
              </a:tr>
            </a:tbl>
          </a:graphicData>
        </a:graphic>
      </p:graphicFrame>
    </p:spTree>
    <p:extLst>
      <p:ext uri="{BB962C8B-B14F-4D97-AF65-F5344CB8AC3E}">
        <p14:creationId xmlns:p14="http://schemas.microsoft.com/office/powerpoint/2010/main" val="2993955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D483-79B5-18C2-E8B3-9162B68A975D}"/>
              </a:ext>
            </a:extLst>
          </p:cNvPr>
          <p:cNvSpPr>
            <a:spLocks noGrp="1"/>
          </p:cNvSpPr>
          <p:nvPr>
            <p:ph type="title"/>
          </p:nvPr>
        </p:nvSpPr>
        <p:spPr>
          <a:xfrm>
            <a:off x="838200" y="2766218"/>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THANK YOU!</a:t>
            </a:r>
          </a:p>
        </p:txBody>
      </p:sp>
      <p:pic>
        <p:nvPicPr>
          <p:cNvPr id="4" name="Content Placeholder 7">
            <a:extLst>
              <a:ext uri="{FF2B5EF4-FFF2-40B4-BE49-F238E27FC236}">
                <a16:creationId xmlns:a16="http://schemas.microsoft.com/office/drawing/2014/main" id="{DF5690D6-191B-0CED-9B9E-5F9F694508F3}"/>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76976246-BE80-C3F1-7261-628D136EB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91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F12A8410-C670-38B9-2D0D-0C08489F2A45}"/>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735BFB4A-1162-D3AB-EB8E-5343F8CC8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3">
            <a:extLst>
              <a:ext uri="{FF2B5EF4-FFF2-40B4-BE49-F238E27FC236}">
                <a16:creationId xmlns:a16="http://schemas.microsoft.com/office/drawing/2014/main" id="{5CA82FB8-6685-B941-CD17-C921BA76361F}"/>
              </a:ext>
            </a:extLst>
          </p:cNvPr>
          <p:cNvGraphicFramePr>
            <a:graphicFrameLocks noGrp="1"/>
          </p:cNvGraphicFramePr>
          <p:nvPr>
            <p:ph idx="1"/>
            <p:extLst>
              <p:ext uri="{D42A27DB-BD31-4B8C-83A1-F6EECF244321}">
                <p14:modId xmlns:p14="http://schemas.microsoft.com/office/powerpoint/2010/main" val="3441931329"/>
              </p:ext>
            </p:extLst>
          </p:nvPr>
        </p:nvGraphicFramePr>
        <p:xfrm>
          <a:off x="1715386" y="1233377"/>
          <a:ext cx="8761228" cy="4391246"/>
        </p:xfrm>
        <a:graphic>
          <a:graphicData uri="http://schemas.openxmlformats.org/drawingml/2006/table">
            <a:tbl>
              <a:tblPr firstRow="1" firstCol="1" bandRow="1">
                <a:tableStyleId>{F2DE63D5-997A-4646-A377-4702673A728D}</a:tableStyleId>
              </a:tblPr>
              <a:tblGrid>
                <a:gridCol w="4380144">
                  <a:extLst>
                    <a:ext uri="{9D8B030D-6E8A-4147-A177-3AD203B41FA5}">
                      <a16:colId xmlns:a16="http://schemas.microsoft.com/office/drawing/2014/main" val="3593257867"/>
                    </a:ext>
                  </a:extLst>
                </a:gridCol>
                <a:gridCol w="4381084">
                  <a:extLst>
                    <a:ext uri="{9D8B030D-6E8A-4147-A177-3AD203B41FA5}">
                      <a16:colId xmlns:a16="http://schemas.microsoft.com/office/drawing/2014/main" val="1889410272"/>
                    </a:ext>
                  </a:extLst>
                </a:gridCol>
              </a:tblGrid>
              <a:tr h="624944">
                <a:tc>
                  <a:txBody>
                    <a:bodyPr/>
                    <a:lstStyle/>
                    <a:p>
                      <a:pPr algn="just">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Ticker</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LLY (NYSE)</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530399"/>
                  </a:ext>
                </a:extLst>
              </a:tr>
              <a:tr h="627717">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CMP</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$ 450</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268914"/>
                  </a:ext>
                </a:extLst>
              </a:tr>
              <a:tr h="627717">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Market Capitalization</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$ 430 B</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7076467"/>
                  </a:ext>
                </a:extLst>
              </a:tr>
              <a:tr h="627717">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52 Week Range</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$ 296 – $ 457</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167271"/>
                  </a:ext>
                </a:extLst>
              </a:tr>
              <a:tr h="627717">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Headquarters</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United States of America</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9996341"/>
                  </a:ext>
                </a:extLst>
              </a:tr>
              <a:tr h="627717">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Website</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0" u="sng" kern="100" dirty="0">
                          <a:effectLst/>
                          <a:latin typeface="Times New Roman" panose="02020603050405020304" pitchFamily="18" charset="0"/>
                          <a:cs typeface="Times New Roman" panose="02020603050405020304" pitchFamily="18" charset="0"/>
                          <a:hlinkClick r:id="rId5"/>
                        </a:rPr>
                        <a:t>www.lilly.com</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367894"/>
                  </a:ext>
                </a:extLst>
              </a:tr>
              <a:tr h="627717">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Telephone</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+1 (317) 276-2000</a:t>
                      </a:r>
                      <a:endPar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1880825"/>
                  </a:ext>
                </a:extLst>
              </a:tr>
            </a:tbl>
          </a:graphicData>
        </a:graphic>
      </p:graphicFrame>
    </p:spTree>
    <p:extLst>
      <p:ext uri="{BB962C8B-B14F-4D97-AF65-F5344CB8AC3E}">
        <p14:creationId xmlns:p14="http://schemas.microsoft.com/office/powerpoint/2010/main" val="184656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AB2FEDF8-4802-83EC-E85F-E41A850489A5}"/>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96929F4D-B95A-4B13-5C26-2BEE42420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342242D8-E8A0-E5C7-2C75-D1B509815A6E}"/>
              </a:ext>
            </a:extLst>
          </p:cNvPr>
          <p:cNvGraphicFramePr/>
          <p:nvPr>
            <p:extLst>
              <p:ext uri="{D42A27DB-BD31-4B8C-83A1-F6EECF244321}">
                <p14:modId xmlns:p14="http://schemas.microsoft.com/office/powerpoint/2010/main" val="1792976968"/>
              </p:ext>
            </p:extLst>
          </p:nvPr>
        </p:nvGraphicFramePr>
        <p:xfrm>
          <a:off x="255181" y="1020728"/>
          <a:ext cx="11738345" cy="29026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62711117-75CE-F74F-4402-83EA4610D0B5}"/>
              </a:ext>
            </a:extLst>
          </p:cNvPr>
          <p:cNvSpPr txBox="1"/>
          <p:nvPr/>
        </p:nvSpPr>
        <p:spPr>
          <a:xfrm>
            <a:off x="255181" y="3923414"/>
            <a:ext cx="1998921" cy="1569660"/>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Basaglar</a:t>
            </a:r>
          </a:p>
          <a:p>
            <a:r>
              <a:rPr lang="en-IN" sz="1600" dirty="0">
                <a:latin typeface="Times New Roman" panose="02020603050405020304" pitchFamily="18" charset="0"/>
                <a:cs typeface="Times New Roman" panose="02020603050405020304" pitchFamily="18" charset="0"/>
              </a:rPr>
              <a:t>Humalog</a:t>
            </a:r>
          </a:p>
          <a:p>
            <a:r>
              <a:rPr lang="en-IN" sz="1600" dirty="0">
                <a:latin typeface="Times New Roman" panose="02020603050405020304" pitchFamily="18" charset="0"/>
                <a:cs typeface="Times New Roman" panose="02020603050405020304" pitchFamily="18" charset="0"/>
              </a:rPr>
              <a:t>Humulin</a:t>
            </a:r>
          </a:p>
          <a:p>
            <a:r>
              <a:rPr lang="en-IN" sz="1600" dirty="0">
                <a:latin typeface="Times New Roman" panose="02020603050405020304" pitchFamily="18" charset="0"/>
                <a:cs typeface="Times New Roman" panose="02020603050405020304" pitchFamily="18" charset="0"/>
              </a:rPr>
              <a:t>Jardiance</a:t>
            </a:r>
          </a:p>
          <a:p>
            <a:r>
              <a:rPr lang="en-IN" sz="1600" dirty="0">
                <a:latin typeface="Times New Roman" panose="02020603050405020304" pitchFamily="18" charset="0"/>
                <a:cs typeface="Times New Roman" panose="02020603050405020304" pitchFamily="18" charset="0"/>
              </a:rPr>
              <a:t>Mounjaro</a:t>
            </a:r>
          </a:p>
          <a:p>
            <a:r>
              <a:rPr lang="en-IN" sz="1600" dirty="0">
                <a:latin typeface="Times New Roman" panose="02020603050405020304" pitchFamily="18" charset="0"/>
                <a:cs typeface="Times New Roman" panose="02020603050405020304" pitchFamily="18" charset="0"/>
              </a:rPr>
              <a:t>Trulicity</a:t>
            </a:r>
          </a:p>
        </p:txBody>
      </p:sp>
      <p:sp>
        <p:nvSpPr>
          <p:cNvPr id="10" name="TextBox 9">
            <a:extLst>
              <a:ext uri="{FF2B5EF4-FFF2-40B4-BE49-F238E27FC236}">
                <a16:creationId xmlns:a16="http://schemas.microsoft.com/office/drawing/2014/main" id="{AB9819A9-6DB0-4FD3-9EDD-F364E8909EB3}"/>
              </a:ext>
            </a:extLst>
          </p:cNvPr>
          <p:cNvSpPr txBox="1"/>
          <p:nvPr/>
        </p:nvSpPr>
        <p:spPr>
          <a:xfrm>
            <a:off x="2619153" y="3923414"/>
            <a:ext cx="1998921" cy="1846659"/>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Alimta</a:t>
            </a:r>
          </a:p>
          <a:p>
            <a:r>
              <a:rPr lang="en-IN" sz="1600" dirty="0">
                <a:latin typeface="Times New Roman" panose="02020603050405020304" pitchFamily="18" charset="0"/>
                <a:cs typeface="Times New Roman" panose="02020603050405020304" pitchFamily="18" charset="0"/>
              </a:rPr>
              <a:t>Cyramza</a:t>
            </a:r>
          </a:p>
          <a:p>
            <a:r>
              <a:rPr lang="en-IN" sz="1600" dirty="0">
                <a:latin typeface="Times New Roman" panose="02020603050405020304" pitchFamily="18" charset="0"/>
                <a:cs typeface="Times New Roman" panose="02020603050405020304" pitchFamily="18" charset="0"/>
              </a:rPr>
              <a:t>Erbitux</a:t>
            </a:r>
          </a:p>
          <a:p>
            <a:r>
              <a:rPr lang="en-IN" sz="1600" dirty="0">
                <a:latin typeface="Times New Roman" panose="02020603050405020304" pitchFamily="18" charset="0"/>
                <a:cs typeface="Times New Roman" panose="02020603050405020304" pitchFamily="18" charset="0"/>
              </a:rPr>
              <a:t>Jaypirca</a:t>
            </a:r>
          </a:p>
          <a:p>
            <a:r>
              <a:rPr lang="en-IN" sz="1600" dirty="0">
                <a:latin typeface="Times New Roman" panose="02020603050405020304" pitchFamily="18" charset="0"/>
                <a:cs typeface="Times New Roman" panose="02020603050405020304" pitchFamily="18" charset="0"/>
              </a:rPr>
              <a:t>Retevmo</a:t>
            </a:r>
          </a:p>
          <a:p>
            <a:r>
              <a:rPr lang="en-IN" sz="1600" dirty="0">
                <a:latin typeface="Times New Roman" panose="02020603050405020304" pitchFamily="18" charset="0"/>
                <a:cs typeface="Times New Roman" panose="02020603050405020304" pitchFamily="18" charset="0"/>
              </a:rPr>
              <a:t>Tyvyt</a:t>
            </a:r>
          </a:p>
          <a:p>
            <a:r>
              <a:rPr lang="en-IN" sz="1600" dirty="0">
                <a:latin typeface="Times New Roman" panose="02020603050405020304" pitchFamily="18" charset="0"/>
                <a:cs typeface="Times New Roman" panose="02020603050405020304" pitchFamily="18" charset="0"/>
              </a:rPr>
              <a:t>Verzenio</a:t>
            </a:r>
          </a:p>
        </p:txBody>
      </p:sp>
      <p:sp>
        <p:nvSpPr>
          <p:cNvPr id="11" name="TextBox 10">
            <a:extLst>
              <a:ext uri="{FF2B5EF4-FFF2-40B4-BE49-F238E27FC236}">
                <a16:creationId xmlns:a16="http://schemas.microsoft.com/office/drawing/2014/main" id="{0DDE4566-23DA-0885-22CA-25E2B72F16EE}"/>
              </a:ext>
            </a:extLst>
          </p:cNvPr>
          <p:cNvSpPr txBox="1"/>
          <p:nvPr/>
        </p:nvSpPr>
        <p:spPr>
          <a:xfrm>
            <a:off x="4983125" y="3923414"/>
            <a:ext cx="1998921"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Olumiant</a:t>
            </a:r>
          </a:p>
          <a:p>
            <a:r>
              <a:rPr lang="en-IN" sz="1600" dirty="0">
                <a:latin typeface="Times New Roman" panose="02020603050405020304" pitchFamily="18" charset="0"/>
                <a:cs typeface="Times New Roman" panose="02020603050405020304" pitchFamily="18" charset="0"/>
              </a:rPr>
              <a:t>Taltz</a:t>
            </a:r>
          </a:p>
        </p:txBody>
      </p:sp>
      <p:sp>
        <p:nvSpPr>
          <p:cNvPr id="12" name="TextBox 11">
            <a:extLst>
              <a:ext uri="{FF2B5EF4-FFF2-40B4-BE49-F238E27FC236}">
                <a16:creationId xmlns:a16="http://schemas.microsoft.com/office/drawing/2014/main" id="{1B377991-E336-9ABA-4E78-EDB659D0170A}"/>
              </a:ext>
            </a:extLst>
          </p:cNvPr>
          <p:cNvSpPr txBox="1"/>
          <p:nvPr/>
        </p:nvSpPr>
        <p:spPr>
          <a:xfrm>
            <a:off x="9937898" y="3923414"/>
            <a:ext cx="1998921" cy="135421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Bamlanivimab</a:t>
            </a:r>
          </a:p>
          <a:p>
            <a:r>
              <a:rPr lang="en-IN" sz="1600" dirty="0">
                <a:latin typeface="Times New Roman" panose="02020603050405020304" pitchFamily="18" charset="0"/>
                <a:cs typeface="Times New Roman" panose="02020603050405020304" pitchFamily="18" charset="0"/>
              </a:rPr>
              <a:t>Eyesevimab</a:t>
            </a:r>
          </a:p>
          <a:p>
            <a:r>
              <a:rPr lang="en-IN" sz="1600" dirty="0">
                <a:latin typeface="Times New Roman" panose="02020603050405020304" pitchFamily="18" charset="0"/>
                <a:cs typeface="Times New Roman" panose="02020603050405020304" pitchFamily="18" charset="0"/>
              </a:rPr>
              <a:t>Bebtelovimab</a:t>
            </a:r>
          </a:p>
          <a:p>
            <a:r>
              <a:rPr lang="en-IN" sz="1600" dirty="0">
                <a:latin typeface="Times New Roman" panose="02020603050405020304" pitchFamily="18" charset="0"/>
                <a:cs typeface="Times New Roman" panose="02020603050405020304" pitchFamily="18" charset="0"/>
              </a:rPr>
              <a:t>Cialis</a:t>
            </a:r>
          </a:p>
          <a:p>
            <a:r>
              <a:rPr lang="en-IN" sz="1600" dirty="0">
                <a:latin typeface="Times New Roman" panose="02020603050405020304" pitchFamily="18" charset="0"/>
                <a:cs typeface="Times New Roman" panose="02020603050405020304" pitchFamily="18" charset="0"/>
              </a:rPr>
              <a:t>Forteo</a:t>
            </a:r>
          </a:p>
        </p:txBody>
      </p:sp>
      <p:sp>
        <p:nvSpPr>
          <p:cNvPr id="13" name="TextBox 12">
            <a:extLst>
              <a:ext uri="{FF2B5EF4-FFF2-40B4-BE49-F238E27FC236}">
                <a16:creationId xmlns:a16="http://schemas.microsoft.com/office/drawing/2014/main" id="{352483D4-1A0E-82EC-AFB3-EED4CFC31376}"/>
              </a:ext>
            </a:extLst>
          </p:cNvPr>
          <p:cNvSpPr txBox="1"/>
          <p:nvPr/>
        </p:nvSpPr>
        <p:spPr>
          <a:xfrm>
            <a:off x="7573926" y="3923414"/>
            <a:ext cx="1998921" cy="86177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Cymbalta</a:t>
            </a:r>
          </a:p>
          <a:p>
            <a:r>
              <a:rPr lang="en-IN" sz="1600" dirty="0">
                <a:latin typeface="Times New Roman" panose="02020603050405020304" pitchFamily="18" charset="0"/>
                <a:cs typeface="Times New Roman" panose="02020603050405020304" pitchFamily="18" charset="0"/>
              </a:rPr>
              <a:t>Emgality</a:t>
            </a:r>
          </a:p>
          <a:p>
            <a:r>
              <a:rPr lang="en-IN" sz="1600" dirty="0">
                <a:latin typeface="Times New Roman" panose="02020603050405020304" pitchFamily="18" charset="0"/>
                <a:cs typeface="Times New Roman" panose="02020603050405020304" pitchFamily="18" charset="0"/>
              </a:rPr>
              <a:t>Zyprexa</a:t>
            </a:r>
          </a:p>
        </p:txBody>
      </p:sp>
    </p:spTree>
    <p:extLst>
      <p:ext uri="{BB962C8B-B14F-4D97-AF65-F5344CB8AC3E}">
        <p14:creationId xmlns:p14="http://schemas.microsoft.com/office/powerpoint/2010/main" val="21440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University Wordmarks - Brand Center">
            <a:extLst>
              <a:ext uri="{FF2B5EF4-FFF2-40B4-BE49-F238E27FC236}">
                <a16:creationId xmlns:a16="http://schemas.microsoft.com/office/drawing/2014/main" id="{BBCA538F-5171-2C16-EAAE-0EE97B1CF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25760E-B73E-D471-5C72-9E61979979DC}"/>
              </a:ext>
            </a:extLst>
          </p:cNvPr>
          <p:cNvSpPr>
            <a:spLocks noGrp="1"/>
          </p:cNvSpPr>
          <p:nvPr>
            <p:ph type="title"/>
          </p:nvPr>
        </p:nvSpPr>
        <p:spPr>
          <a:xfrm>
            <a:off x="838200" y="2685535"/>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FINANCIAL PERFORMANCE AT A GLANCE</a:t>
            </a:r>
          </a:p>
        </p:txBody>
      </p:sp>
      <p:pic>
        <p:nvPicPr>
          <p:cNvPr id="4" name="Content Placeholder 7">
            <a:extLst>
              <a:ext uri="{FF2B5EF4-FFF2-40B4-BE49-F238E27FC236}">
                <a16:creationId xmlns:a16="http://schemas.microsoft.com/office/drawing/2014/main" id="{C072930B-24D2-FC90-3ECA-D56BD221A50E}"/>
              </a:ext>
            </a:extLst>
          </p:cNvPr>
          <p:cNvPicPr>
            <a:picLocks noGrp="1"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68000" y="76329"/>
            <a:ext cx="1431851" cy="784908"/>
          </a:xfrm>
          <a:prstGeom prst="rect">
            <a:avLst/>
          </a:prstGeom>
        </p:spPr>
      </p:pic>
    </p:spTree>
    <p:extLst>
      <p:ext uri="{BB962C8B-B14F-4D97-AF65-F5344CB8AC3E}">
        <p14:creationId xmlns:p14="http://schemas.microsoft.com/office/powerpoint/2010/main" val="214278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21403715-7C76-FB1E-1DE4-B702F3447D7C}"/>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7" name="Picture 2" descr="University Wordmarks - Brand Center">
            <a:extLst>
              <a:ext uri="{FF2B5EF4-FFF2-40B4-BE49-F238E27FC236}">
                <a16:creationId xmlns:a16="http://schemas.microsoft.com/office/drawing/2014/main" id="{7073AAE7-C6F2-361B-309D-7099E946B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FECAB6C4-AFA0-53DC-BE49-D4CA48B9B458}"/>
              </a:ext>
            </a:extLst>
          </p:cNvPr>
          <p:cNvGraphicFramePr>
            <a:graphicFrameLocks noGrp="1"/>
          </p:cNvGraphicFramePr>
          <p:nvPr>
            <p:extLst>
              <p:ext uri="{D42A27DB-BD31-4B8C-83A1-F6EECF244321}">
                <p14:modId xmlns:p14="http://schemas.microsoft.com/office/powerpoint/2010/main" val="976481840"/>
              </p:ext>
            </p:extLst>
          </p:nvPr>
        </p:nvGraphicFramePr>
        <p:xfrm>
          <a:off x="850490" y="1013557"/>
          <a:ext cx="10401369" cy="5350840"/>
        </p:xfrm>
        <a:graphic>
          <a:graphicData uri="http://schemas.openxmlformats.org/drawingml/2006/table">
            <a:tbl>
              <a:tblPr>
                <a:tableStyleId>{0505E3EF-67EA-436B-97B2-0124C06EBD24}</a:tableStyleId>
              </a:tblPr>
              <a:tblGrid>
                <a:gridCol w="2292407">
                  <a:extLst>
                    <a:ext uri="{9D8B030D-6E8A-4147-A177-3AD203B41FA5}">
                      <a16:colId xmlns:a16="http://schemas.microsoft.com/office/drawing/2014/main" val="2373392417"/>
                    </a:ext>
                  </a:extLst>
                </a:gridCol>
                <a:gridCol w="940914">
                  <a:extLst>
                    <a:ext uri="{9D8B030D-6E8A-4147-A177-3AD203B41FA5}">
                      <a16:colId xmlns:a16="http://schemas.microsoft.com/office/drawing/2014/main" val="3369901810"/>
                    </a:ext>
                  </a:extLst>
                </a:gridCol>
                <a:gridCol w="940914">
                  <a:extLst>
                    <a:ext uri="{9D8B030D-6E8A-4147-A177-3AD203B41FA5}">
                      <a16:colId xmlns:a16="http://schemas.microsoft.com/office/drawing/2014/main" val="1509106615"/>
                    </a:ext>
                  </a:extLst>
                </a:gridCol>
                <a:gridCol w="1077773">
                  <a:extLst>
                    <a:ext uri="{9D8B030D-6E8A-4147-A177-3AD203B41FA5}">
                      <a16:colId xmlns:a16="http://schemas.microsoft.com/office/drawing/2014/main" val="3354138056"/>
                    </a:ext>
                  </a:extLst>
                </a:gridCol>
                <a:gridCol w="1077773">
                  <a:extLst>
                    <a:ext uri="{9D8B030D-6E8A-4147-A177-3AD203B41FA5}">
                      <a16:colId xmlns:a16="http://schemas.microsoft.com/office/drawing/2014/main" val="4103266865"/>
                    </a:ext>
                  </a:extLst>
                </a:gridCol>
                <a:gridCol w="1077773">
                  <a:extLst>
                    <a:ext uri="{9D8B030D-6E8A-4147-A177-3AD203B41FA5}">
                      <a16:colId xmlns:a16="http://schemas.microsoft.com/office/drawing/2014/main" val="236993903"/>
                    </a:ext>
                  </a:extLst>
                </a:gridCol>
                <a:gridCol w="1077773">
                  <a:extLst>
                    <a:ext uri="{9D8B030D-6E8A-4147-A177-3AD203B41FA5}">
                      <a16:colId xmlns:a16="http://schemas.microsoft.com/office/drawing/2014/main" val="3619015834"/>
                    </a:ext>
                  </a:extLst>
                </a:gridCol>
                <a:gridCol w="958021">
                  <a:extLst>
                    <a:ext uri="{9D8B030D-6E8A-4147-A177-3AD203B41FA5}">
                      <a16:colId xmlns:a16="http://schemas.microsoft.com/office/drawing/2014/main" val="3191864990"/>
                    </a:ext>
                  </a:extLst>
                </a:gridCol>
                <a:gridCol w="958021">
                  <a:extLst>
                    <a:ext uri="{9D8B030D-6E8A-4147-A177-3AD203B41FA5}">
                      <a16:colId xmlns:a16="http://schemas.microsoft.com/office/drawing/2014/main" val="856109617"/>
                    </a:ext>
                  </a:extLst>
                </a:gridCol>
              </a:tblGrid>
              <a:tr h="486440">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Particulars (In US$ Millions)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FY2017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FY2018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FY2019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FY2020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FY2021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FY2022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Q1FY2022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Q1FY2023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126391551"/>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Topline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22,871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21,493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22,320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24,540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28,318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28,541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7,810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6,960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164851700"/>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EBITDA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6,293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7,420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7,164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8,174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9,390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9,803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3,006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1,961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161047911"/>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Profit Before Tax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2,197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3,680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5,266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7,230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6,156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6,806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2,054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1,530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466199708"/>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Net Income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-204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3,151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4,638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6,194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5,582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6,245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1,903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1,345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222494012"/>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EPS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-0.19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3.14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8.93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6.82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6.15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9.63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2.11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1.49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119435293"/>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893168945"/>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Equity Share Capital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6,506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8,245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7,284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7,377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7,430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7,516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7,250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7,387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829648526"/>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Total Debt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13,647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10,299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15,317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16,595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16,885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16,239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16,509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18,884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04489182"/>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Cash &amp; Cash Equivalents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8,034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7,409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2,439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3,681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3,909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2,212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2,568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3,669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50592845"/>
                  </a:ext>
                </a:extLst>
              </a:tr>
              <a:tr h="486440">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Free Cash Flow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4,539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4,314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3,803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5,112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5,951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5,230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2,158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1,062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980247833"/>
                  </a:ext>
                </a:extLst>
              </a:tr>
            </a:tbl>
          </a:graphicData>
        </a:graphic>
      </p:graphicFrame>
    </p:spTree>
    <p:extLst>
      <p:ext uri="{BB962C8B-B14F-4D97-AF65-F5344CB8AC3E}">
        <p14:creationId xmlns:p14="http://schemas.microsoft.com/office/powerpoint/2010/main" val="356279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7">
            <a:extLst>
              <a:ext uri="{FF2B5EF4-FFF2-40B4-BE49-F238E27FC236}">
                <a16:creationId xmlns:a16="http://schemas.microsoft.com/office/drawing/2014/main" id="{2E67B5AC-BA63-2580-DEFF-D6129FE15711}"/>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4" name="Picture 2" descr="University Wordmarks - Brand Center">
            <a:extLst>
              <a:ext uri="{FF2B5EF4-FFF2-40B4-BE49-F238E27FC236}">
                <a16:creationId xmlns:a16="http://schemas.microsoft.com/office/drawing/2014/main" id="{E059B193-614C-EF95-A87E-AC8AD6BA3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772E79A1-F07D-8E02-6F36-5951815039A4}"/>
              </a:ext>
            </a:extLst>
          </p:cNvPr>
          <p:cNvGraphicFramePr>
            <a:graphicFrameLocks noGrp="1"/>
          </p:cNvGraphicFramePr>
          <p:nvPr>
            <p:extLst>
              <p:ext uri="{D42A27DB-BD31-4B8C-83A1-F6EECF244321}">
                <p14:modId xmlns:p14="http://schemas.microsoft.com/office/powerpoint/2010/main" val="2538988944"/>
              </p:ext>
            </p:extLst>
          </p:nvPr>
        </p:nvGraphicFramePr>
        <p:xfrm>
          <a:off x="582706" y="888131"/>
          <a:ext cx="10953652" cy="5699058"/>
        </p:xfrm>
        <a:graphic>
          <a:graphicData uri="http://schemas.openxmlformats.org/drawingml/2006/table">
            <a:tbl>
              <a:tblPr>
                <a:tableStyleId>{0505E3EF-67EA-436B-97B2-0124C06EBD24}</a:tableStyleId>
              </a:tblPr>
              <a:tblGrid>
                <a:gridCol w="2414128">
                  <a:extLst>
                    <a:ext uri="{9D8B030D-6E8A-4147-A177-3AD203B41FA5}">
                      <a16:colId xmlns:a16="http://schemas.microsoft.com/office/drawing/2014/main" val="3494452492"/>
                    </a:ext>
                  </a:extLst>
                </a:gridCol>
                <a:gridCol w="990874">
                  <a:extLst>
                    <a:ext uri="{9D8B030D-6E8A-4147-A177-3AD203B41FA5}">
                      <a16:colId xmlns:a16="http://schemas.microsoft.com/office/drawing/2014/main" val="455576097"/>
                    </a:ext>
                  </a:extLst>
                </a:gridCol>
                <a:gridCol w="990874">
                  <a:extLst>
                    <a:ext uri="{9D8B030D-6E8A-4147-A177-3AD203B41FA5}">
                      <a16:colId xmlns:a16="http://schemas.microsoft.com/office/drawing/2014/main" val="4108557020"/>
                    </a:ext>
                  </a:extLst>
                </a:gridCol>
                <a:gridCol w="1135000">
                  <a:extLst>
                    <a:ext uri="{9D8B030D-6E8A-4147-A177-3AD203B41FA5}">
                      <a16:colId xmlns:a16="http://schemas.microsoft.com/office/drawing/2014/main" val="2091984849"/>
                    </a:ext>
                  </a:extLst>
                </a:gridCol>
                <a:gridCol w="1135000">
                  <a:extLst>
                    <a:ext uri="{9D8B030D-6E8A-4147-A177-3AD203B41FA5}">
                      <a16:colId xmlns:a16="http://schemas.microsoft.com/office/drawing/2014/main" val="301920083"/>
                    </a:ext>
                  </a:extLst>
                </a:gridCol>
                <a:gridCol w="1135000">
                  <a:extLst>
                    <a:ext uri="{9D8B030D-6E8A-4147-A177-3AD203B41FA5}">
                      <a16:colId xmlns:a16="http://schemas.microsoft.com/office/drawing/2014/main" val="328459884"/>
                    </a:ext>
                  </a:extLst>
                </a:gridCol>
                <a:gridCol w="1135000">
                  <a:extLst>
                    <a:ext uri="{9D8B030D-6E8A-4147-A177-3AD203B41FA5}">
                      <a16:colId xmlns:a16="http://schemas.microsoft.com/office/drawing/2014/main" val="3774543514"/>
                    </a:ext>
                  </a:extLst>
                </a:gridCol>
                <a:gridCol w="1008888">
                  <a:extLst>
                    <a:ext uri="{9D8B030D-6E8A-4147-A177-3AD203B41FA5}">
                      <a16:colId xmlns:a16="http://schemas.microsoft.com/office/drawing/2014/main" val="1571303648"/>
                    </a:ext>
                  </a:extLst>
                </a:gridCol>
                <a:gridCol w="1008888">
                  <a:extLst>
                    <a:ext uri="{9D8B030D-6E8A-4147-A177-3AD203B41FA5}">
                      <a16:colId xmlns:a16="http://schemas.microsoft.com/office/drawing/2014/main" val="4169656500"/>
                    </a:ext>
                  </a:extLst>
                </a:gridCol>
              </a:tblGrid>
              <a:tr h="424761">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Particulars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FY2017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FY2018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FY2019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FY2020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FY2021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FY2022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Q1FY2022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Q1FY2023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325225188"/>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Key Ratios and Multiples: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980056376"/>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EBITDA Margin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15.15%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23.93%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27.81%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30.08%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27.91%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30.31%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36.36%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26.67%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308102809"/>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Operating Margin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8.29%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16.44%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22.29%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24.69%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22.45%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24.97%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30.78%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21.47%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746789888"/>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Pretax Margin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9.61%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17.12%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23.59%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29.46%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21.74%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23.85%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26.29%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21.98%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196080447"/>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Net Income Margin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-0.89%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15.04%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37.27%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25.24%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19.71%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21.88%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24.36%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19.32%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174018570"/>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Return on Common Equity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-1.59%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30.18%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133.78%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150.18%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76.35%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63.63%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75.53%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55.42%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554540488"/>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Return on Assets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-0.49%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7.27%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20.00%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14.42%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11.70%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12.71%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13.07%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11.36%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209564601"/>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Total Debt/Equity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116.96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94.40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567.49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284.89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184.44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150.70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174.47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167.19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595826780"/>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Cash Ratio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0.55%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0.62%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0.21%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0.29%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0.26%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0.13%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0.19%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0.23%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225854279"/>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Current Ratio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1.32%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1.73%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1.16%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1.40%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1.23%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1.05%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1.27%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1.30%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837527911"/>
                  </a:ext>
                </a:extLst>
              </a:tr>
              <a:tr h="251157">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Quick Ratio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0.87%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0.59%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0.76%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0.70%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0.52%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0.66%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0.69%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836785772"/>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791655964"/>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P/E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22.50x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23.78x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22.39x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22.29x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35.51x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48.35x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33.49x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47.74x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2445800"/>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P/BV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8.01x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12.45x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48.27x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28.63x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29.34x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32.64x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29.16x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29.13x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381318574"/>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P/S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3.88x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5.53x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5.48x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6.24x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8.85x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11.56x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8.86x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11.18x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700558429"/>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P/FCF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19.58x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27.57x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32.18x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29.98x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42.10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63.08x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38.69x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74.47x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442292594"/>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EV/Sales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4.31x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5.88x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6.22x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7.12x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9.77x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12.68x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9.76x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12.33x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612249097"/>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EV/EBITDA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28.46x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24.55x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22.37x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23.65x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34.99x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41.82x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30.97x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44.52x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475925838"/>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EV/EBIT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51.98x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35.73x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27.91x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28.82x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43.51x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50.76x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37.62x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54.90x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346666176"/>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303480460"/>
                  </a:ext>
                </a:extLst>
              </a:tr>
              <a:tr h="251157">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Enterprise Value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98,595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1,26,290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1,38,819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1,74,608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2,76,570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3,61,767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2,86,168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3,41,316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423965578"/>
                  </a:ext>
                </a:extLst>
              </a:tr>
            </a:tbl>
          </a:graphicData>
        </a:graphic>
      </p:graphicFrame>
    </p:spTree>
    <p:extLst>
      <p:ext uri="{BB962C8B-B14F-4D97-AF65-F5344CB8AC3E}">
        <p14:creationId xmlns:p14="http://schemas.microsoft.com/office/powerpoint/2010/main" val="423961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6C5D-A301-8705-1E79-4CC943E66988}"/>
              </a:ext>
            </a:extLst>
          </p:cNvPr>
          <p:cNvSpPr>
            <a:spLocks noGrp="1"/>
          </p:cNvSpPr>
          <p:nvPr>
            <p:ph type="title"/>
          </p:nvPr>
        </p:nvSpPr>
        <p:spPr>
          <a:xfrm>
            <a:off x="730620" y="44581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PEER COMPARISON</a:t>
            </a:r>
          </a:p>
        </p:txBody>
      </p:sp>
      <p:pic>
        <p:nvPicPr>
          <p:cNvPr id="4" name="Content Placeholder 7">
            <a:extLst>
              <a:ext uri="{FF2B5EF4-FFF2-40B4-BE49-F238E27FC236}">
                <a16:creationId xmlns:a16="http://schemas.microsoft.com/office/drawing/2014/main" id="{A956DC28-80F2-54A4-932C-7989E2DF255D}"/>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3005A0F6-1FF3-3176-B956-C8FDF3889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4F041C08-7504-048C-7C1D-72DB2B8519DA}"/>
              </a:ext>
            </a:extLst>
          </p:cNvPr>
          <p:cNvGraphicFramePr>
            <a:graphicFrameLocks noGrp="1"/>
          </p:cNvGraphicFramePr>
          <p:nvPr>
            <p:extLst>
              <p:ext uri="{D42A27DB-BD31-4B8C-83A1-F6EECF244321}">
                <p14:modId xmlns:p14="http://schemas.microsoft.com/office/powerpoint/2010/main" val="4097090575"/>
              </p:ext>
            </p:extLst>
          </p:nvPr>
        </p:nvGraphicFramePr>
        <p:xfrm>
          <a:off x="838200" y="1548961"/>
          <a:ext cx="10515598" cy="5027646"/>
        </p:xfrm>
        <a:graphic>
          <a:graphicData uri="http://schemas.openxmlformats.org/drawingml/2006/table">
            <a:tbl>
              <a:tblPr>
                <a:tableStyleId>{0505E3EF-67EA-436B-97B2-0124C06EBD24}</a:tableStyleId>
              </a:tblPr>
              <a:tblGrid>
                <a:gridCol w="2933037">
                  <a:extLst>
                    <a:ext uri="{9D8B030D-6E8A-4147-A177-3AD203B41FA5}">
                      <a16:colId xmlns:a16="http://schemas.microsoft.com/office/drawing/2014/main" val="130102932"/>
                    </a:ext>
                  </a:extLst>
                </a:gridCol>
                <a:gridCol w="1083223">
                  <a:extLst>
                    <a:ext uri="{9D8B030D-6E8A-4147-A177-3AD203B41FA5}">
                      <a16:colId xmlns:a16="http://schemas.microsoft.com/office/drawing/2014/main" val="2235024115"/>
                    </a:ext>
                  </a:extLst>
                </a:gridCol>
                <a:gridCol w="1083223">
                  <a:extLst>
                    <a:ext uri="{9D8B030D-6E8A-4147-A177-3AD203B41FA5}">
                      <a16:colId xmlns:a16="http://schemas.microsoft.com/office/drawing/2014/main" val="3955812008"/>
                    </a:ext>
                  </a:extLst>
                </a:gridCol>
                <a:gridCol w="1083223">
                  <a:extLst>
                    <a:ext uri="{9D8B030D-6E8A-4147-A177-3AD203B41FA5}">
                      <a16:colId xmlns:a16="http://schemas.microsoft.com/office/drawing/2014/main" val="3223264986"/>
                    </a:ext>
                  </a:extLst>
                </a:gridCol>
                <a:gridCol w="1083223">
                  <a:extLst>
                    <a:ext uri="{9D8B030D-6E8A-4147-A177-3AD203B41FA5}">
                      <a16:colId xmlns:a16="http://schemas.microsoft.com/office/drawing/2014/main" val="493957390"/>
                    </a:ext>
                  </a:extLst>
                </a:gridCol>
                <a:gridCol w="1083223">
                  <a:extLst>
                    <a:ext uri="{9D8B030D-6E8A-4147-A177-3AD203B41FA5}">
                      <a16:colId xmlns:a16="http://schemas.microsoft.com/office/drawing/2014/main" val="2402755127"/>
                    </a:ext>
                  </a:extLst>
                </a:gridCol>
                <a:gridCol w="1083223">
                  <a:extLst>
                    <a:ext uri="{9D8B030D-6E8A-4147-A177-3AD203B41FA5}">
                      <a16:colId xmlns:a16="http://schemas.microsoft.com/office/drawing/2014/main" val="2010463900"/>
                    </a:ext>
                  </a:extLst>
                </a:gridCol>
                <a:gridCol w="1083223">
                  <a:extLst>
                    <a:ext uri="{9D8B030D-6E8A-4147-A177-3AD203B41FA5}">
                      <a16:colId xmlns:a16="http://schemas.microsoft.com/office/drawing/2014/main" val="229675624"/>
                    </a:ext>
                  </a:extLst>
                </a:gridCol>
              </a:tblGrid>
              <a:tr h="328184">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Particulars</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Lilly</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Merck &amp; Co.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Abbvie Inc</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Bristol</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Pfizer Inc</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JNJ</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Median</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397569091"/>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319442968"/>
                  </a:ext>
                </a:extLst>
              </a:tr>
              <a:tr h="328184">
                <a:tc>
                  <a:txBody>
                    <a:bodyPr/>
                    <a:lstStyle/>
                    <a:p>
                      <a:pPr algn="l"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Market Capitalization (In US$ Billions)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430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283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240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138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221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426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260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773468790"/>
                  </a:ext>
                </a:extLst>
              </a:tr>
              <a:tr h="328184">
                <a:tc>
                  <a:txBody>
                    <a:bodyPr/>
                    <a:lstStyle/>
                    <a:p>
                      <a:pPr algn="l"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Enterprise Value (In US$ Billions)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445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295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168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237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454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722875362"/>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038857130"/>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P/E</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63x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18x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14x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16x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7x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19x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17x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846358089"/>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P/FCF</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98x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25x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10x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13x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11x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27x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19x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280823243"/>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EV/EBITDA</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53x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14x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10x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8x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6x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11x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10x</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266927575"/>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311301957"/>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Sales Growth</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-5.56%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7.21%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0.03%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-2.37%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0.56%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1.46%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0.29%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27283027"/>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EBITDA Margin</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30.28%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38.42%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53.21%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43.97%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42.88%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44.19%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43.43%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586677049"/>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Net Profit Margin</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23.49%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26.95%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30.74%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18.57%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34.61%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23.30%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25.22%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363278013"/>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Return on Assets</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13.00%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14.54%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12.56%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8.63%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16.96%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11.99%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12.78%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319076470"/>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Return on Equity</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63.38%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35.56%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117.74%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26.85%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35.09%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30.82%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35.32%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998506258"/>
                  </a:ext>
                </a:extLst>
              </a:tr>
              <a:tr h="328184">
                <a:tc>
                  <a:txBody>
                    <a:bodyPr/>
                    <a:lstStyle/>
                    <a:p>
                      <a:pPr algn="l"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Net Debt to Equity</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135.00%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43.00%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416.00%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95.00%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16.00%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40.00%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69.00%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735616678"/>
                  </a:ext>
                </a:extLst>
              </a:tr>
            </a:tbl>
          </a:graphicData>
        </a:graphic>
      </p:graphicFrame>
    </p:spTree>
    <p:extLst>
      <p:ext uri="{BB962C8B-B14F-4D97-AF65-F5344CB8AC3E}">
        <p14:creationId xmlns:p14="http://schemas.microsoft.com/office/powerpoint/2010/main" val="333248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6C5D-A301-8705-1E79-4CC943E66988}"/>
              </a:ext>
            </a:extLst>
          </p:cNvPr>
          <p:cNvSpPr>
            <a:spLocks noGrp="1"/>
          </p:cNvSpPr>
          <p:nvPr>
            <p:ph type="title"/>
          </p:nvPr>
        </p:nvSpPr>
        <p:spPr>
          <a:xfrm>
            <a:off x="838200" y="54442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PEER COMPARISON</a:t>
            </a:r>
          </a:p>
        </p:txBody>
      </p:sp>
      <p:pic>
        <p:nvPicPr>
          <p:cNvPr id="4" name="Content Placeholder 7">
            <a:extLst>
              <a:ext uri="{FF2B5EF4-FFF2-40B4-BE49-F238E27FC236}">
                <a16:creationId xmlns:a16="http://schemas.microsoft.com/office/drawing/2014/main" id="{A956DC28-80F2-54A4-932C-7989E2DF255D}"/>
              </a:ext>
            </a:extLst>
          </p:cNvPr>
          <p:cNvPicPr>
            <a:picLocks noGrp="1"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68000" y="76329"/>
            <a:ext cx="1431851" cy="784908"/>
          </a:xfrm>
          <a:prstGeom prst="rect">
            <a:avLst/>
          </a:prstGeom>
        </p:spPr>
      </p:pic>
      <p:pic>
        <p:nvPicPr>
          <p:cNvPr id="5" name="Picture 2" descr="University Wordmarks - Brand Center">
            <a:extLst>
              <a:ext uri="{FF2B5EF4-FFF2-40B4-BE49-F238E27FC236}">
                <a16:creationId xmlns:a16="http://schemas.microsoft.com/office/drawing/2014/main" id="{3005A0F6-1FF3-3176-B956-C8FDF3889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 y="131642"/>
            <a:ext cx="1938670" cy="6091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B47D799-5452-5E98-9C05-33E2F7C142FF}"/>
              </a:ext>
            </a:extLst>
          </p:cNvPr>
          <p:cNvPicPr>
            <a:picLocks noChangeAspect="1"/>
          </p:cNvPicPr>
          <p:nvPr/>
        </p:nvPicPr>
        <p:blipFill rotWithShape="1">
          <a:blip r:embed="rId5">
            <a:extLst>
              <a:ext uri="{28A0092B-C50C-407E-A947-70E740481C1C}">
                <a14:useLocalDpi xmlns:a14="http://schemas.microsoft.com/office/drawing/2010/main" val="0"/>
              </a:ext>
            </a:extLst>
          </a:blip>
          <a:srcRect t="7616"/>
          <a:stretch/>
        </p:blipFill>
        <p:spPr>
          <a:xfrm>
            <a:off x="611761" y="1690688"/>
            <a:ext cx="10968478" cy="4513391"/>
          </a:xfrm>
          <a:prstGeom prst="rect">
            <a:avLst/>
          </a:prstGeom>
        </p:spPr>
      </p:pic>
    </p:spTree>
    <p:extLst>
      <p:ext uri="{BB962C8B-B14F-4D97-AF65-F5344CB8AC3E}">
        <p14:creationId xmlns:p14="http://schemas.microsoft.com/office/powerpoint/2010/main" val="285384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2265</Words>
  <Application>Microsoft Office PowerPoint</Application>
  <PresentationFormat>Widescreen</PresentationFormat>
  <Paragraphs>586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ELI LILLY AND COMPANY</vt:lpstr>
      <vt:lpstr>ABOUT THE COMPANY</vt:lpstr>
      <vt:lpstr>PowerPoint Presentation</vt:lpstr>
      <vt:lpstr>PowerPoint Presentation</vt:lpstr>
      <vt:lpstr>FINANCIAL PERFORMANCE AT A GLANCE</vt:lpstr>
      <vt:lpstr>PowerPoint Presentation</vt:lpstr>
      <vt:lpstr>PowerPoint Presentation</vt:lpstr>
      <vt:lpstr>PEER COMPARISON</vt:lpstr>
      <vt:lpstr>PEER COMPARISON</vt:lpstr>
      <vt:lpstr>INDUSTRY OUTLOOK</vt:lpstr>
      <vt:lpstr>INDUSTRY OUTLOOK</vt:lpstr>
      <vt:lpstr>LATEST NEWS</vt:lpstr>
      <vt:lpstr>MERGERS &amp; ACQUISITION</vt:lpstr>
      <vt:lpstr>MERGERS &amp; ACQUISITION</vt:lpstr>
      <vt:lpstr>SWOT ANALYSIS</vt:lpstr>
      <vt:lpstr>STRATEGIC OVERVIEW</vt:lpstr>
      <vt:lpstr>VALUE DRIVERS</vt:lpstr>
      <vt:lpstr>FREE CASH FLOW</vt:lpstr>
      <vt:lpstr>WACC CALCULATION</vt:lpstr>
      <vt:lpstr>DIVIDEND DISCOUNT MODEL</vt:lpstr>
      <vt:lpstr>ESG</vt:lpstr>
      <vt:lpstr>CRITICAL ANALYSIS AND RECOMMENDATIONS</vt:lpstr>
      <vt:lpstr>CRITICAL ANALYSIS AND RECOMMENDATIONS</vt:lpstr>
      <vt:lpstr>STOCK TRAK </vt:lpstr>
      <vt:lpstr>STOCK TRAK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 LILLY AND COMPANY</dc:title>
  <dc:creator>vinay kedia</dc:creator>
  <cp:lastModifiedBy>vinay kedia</cp:lastModifiedBy>
  <cp:revision>7</cp:revision>
  <dcterms:created xsi:type="dcterms:W3CDTF">2023-06-21T17:18:02Z</dcterms:created>
  <dcterms:modified xsi:type="dcterms:W3CDTF">2023-06-22T00:07:10Z</dcterms:modified>
</cp:coreProperties>
</file>