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5" r:id="rId9"/>
    <p:sldId id="286" r:id="rId10"/>
    <p:sldId id="262" r:id="rId11"/>
    <p:sldId id="287" r:id="rId12"/>
    <p:sldId id="288" r:id="rId13"/>
    <p:sldId id="263" r:id="rId14"/>
    <p:sldId id="264" r:id="rId15"/>
    <p:sldId id="265" r:id="rId16"/>
    <p:sldId id="266" r:id="rId17"/>
    <p:sldId id="267" r:id="rId18"/>
    <p:sldId id="268" r:id="rId19"/>
    <p:sldId id="289" r:id="rId20"/>
    <p:sldId id="290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4660"/>
  </p:normalViewPr>
  <p:slideViewPr>
    <p:cSldViewPr>
      <p:cViewPr>
        <p:scale>
          <a:sx n="50" d="100"/>
          <a:sy n="50" d="100"/>
        </p:scale>
        <p:origin x="-2202" y="-6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1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2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2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2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82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58D39-3592-47FE-A722-8B86AED48EEF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A2AD-5C8B-4FA7-BA36-7BC81C22A8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7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066800"/>
            <a:ext cx="7924800" cy="1524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Wache-Market: An Online Marketplace for Wachemo University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553200" cy="2971800"/>
          </a:xfrm>
        </p:spPr>
        <p:txBody>
          <a:bodyPr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Authors: </a:t>
            </a:r>
            <a:r>
              <a:rPr lang="en-US" sz="2400" dirty="0" smtClean="0">
                <a:solidFill>
                  <a:schemeClr val="accent1"/>
                </a:solidFill>
              </a:rPr>
              <a:t>Samuel Tefera, Kedija Ansha, Angelina Melese, Gideon Daniel, Mohammed Belayneh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Institution</a:t>
            </a:r>
            <a:r>
              <a:rPr lang="en-US" sz="2400" dirty="0" smtClean="0">
                <a:solidFill>
                  <a:schemeClr val="accent1"/>
                </a:solidFill>
              </a:rPr>
              <a:t>: Wachemo University, College of Engineering and Technology, Department of Software Engineering</a:t>
            </a:r>
          </a:p>
          <a:p>
            <a:r>
              <a:rPr lang="en-US" sz="2400" b="1" dirty="0" smtClean="0">
                <a:solidFill>
                  <a:schemeClr val="accent1"/>
                </a:solidFill>
              </a:rPr>
              <a:t>Date: </a:t>
            </a:r>
            <a:r>
              <a:rPr lang="en-US" sz="2400" dirty="0" smtClean="0">
                <a:solidFill>
                  <a:schemeClr val="accent1"/>
                </a:solidFill>
              </a:rPr>
              <a:t>May 15,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4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Use Case Modeling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5" y="1050346"/>
            <a:ext cx="6222135" cy="5075818"/>
          </a:xfrm>
        </p:spPr>
      </p:pic>
    </p:spTree>
    <p:extLst>
      <p:ext uri="{BB962C8B-B14F-4D97-AF65-F5344CB8AC3E}">
        <p14:creationId xmlns:p14="http://schemas.microsoft.com/office/powerpoint/2010/main" val="1610863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Sequence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</a:rPr>
              <a:t>UML diagram</a:t>
            </a:r>
            <a:r>
              <a:rPr lang="en-US" dirty="0">
                <a:solidFill>
                  <a:schemeClr val="tx2"/>
                </a:solidFill>
              </a:rPr>
              <a:t> showing </a:t>
            </a:r>
            <a:r>
              <a:rPr lang="en-US" b="1" dirty="0">
                <a:solidFill>
                  <a:schemeClr val="tx2"/>
                </a:solidFill>
              </a:rPr>
              <a:t>step-by-step interactions</a:t>
            </a:r>
            <a:r>
              <a:rPr lang="en-US" dirty="0">
                <a:solidFill>
                  <a:schemeClr val="tx2"/>
                </a:solidFill>
              </a:rPr>
              <a:t> between objects/components over time.</a:t>
            </a:r>
          </a:p>
        </p:txBody>
      </p:sp>
    </p:spTree>
    <p:extLst>
      <p:ext uri="{BB962C8B-B14F-4D97-AF65-F5344CB8AC3E}">
        <p14:creationId xmlns:p14="http://schemas.microsoft.com/office/powerpoint/2010/main" val="3148568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Key Elements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Actors/Objects</a:t>
            </a:r>
            <a:r>
              <a:rPr lang="en-US" dirty="0">
                <a:solidFill>
                  <a:schemeClr val="tx2"/>
                </a:solidFill>
              </a:rPr>
              <a:t> – Participants in the interaction.</a:t>
            </a:r>
          </a:p>
          <a:p>
            <a:r>
              <a:rPr lang="en-US" b="1" dirty="0">
                <a:solidFill>
                  <a:schemeClr val="tx2"/>
                </a:solidFill>
              </a:rPr>
              <a:t>Lifelines</a:t>
            </a:r>
            <a:r>
              <a:rPr lang="en-US" dirty="0">
                <a:solidFill>
                  <a:schemeClr val="tx2"/>
                </a:solidFill>
              </a:rPr>
              <a:t> – Vertical dashed lines showing object lifespan.</a:t>
            </a:r>
          </a:p>
          <a:p>
            <a:r>
              <a:rPr lang="en-US" b="1" dirty="0">
                <a:solidFill>
                  <a:schemeClr val="tx2"/>
                </a:solidFill>
              </a:rPr>
              <a:t>Messages</a:t>
            </a:r>
            <a:r>
              <a:rPr lang="en-US" dirty="0">
                <a:solidFill>
                  <a:schemeClr val="tx2"/>
                </a:solidFill>
              </a:rPr>
              <a:t> – Arrows indicating communication (e.g., requests, responses).</a:t>
            </a:r>
          </a:p>
          <a:p>
            <a:r>
              <a:rPr lang="en-US" b="1" dirty="0">
                <a:solidFill>
                  <a:schemeClr val="tx2"/>
                </a:solidFill>
              </a:rPr>
              <a:t>Activation Bars</a:t>
            </a:r>
            <a:r>
              <a:rPr lang="en-US" dirty="0">
                <a:solidFill>
                  <a:schemeClr val="tx2"/>
                </a:solidFill>
              </a:rPr>
              <a:t> – Time periods when an object is active.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0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Sequence Diagrams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04" y="1600200"/>
            <a:ext cx="6296992" cy="4525963"/>
          </a:xfrm>
        </p:spPr>
      </p:pic>
    </p:spTree>
    <p:extLst>
      <p:ext uri="{BB962C8B-B14F-4D97-AF65-F5344CB8AC3E}">
        <p14:creationId xmlns:p14="http://schemas.microsoft.com/office/powerpoint/2010/main" val="66677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46883"/>
            <a:ext cx="8229600" cy="3632596"/>
          </a:xfrm>
        </p:spPr>
      </p:pic>
    </p:spTree>
    <p:extLst>
      <p:ext uri="{BB962C8B-B14F-4D97-AF65-F5344CB8AC3E}">
        <p14:creationId xmlns:p14="http://schemas.microsoft.com/office/powerpoint/2010/main" val="868895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1476"/>
            <a:ext cx="8229600" cy="4423410"/>
          </a:xfrm>
        </p:spPr>
      </p:pic>
    </p:spTree>
    <p:extLst>
      <p:ext uri="{BB962C8B-B14F-4D97-AF65-F5344CB8AC3E}">
        <p14:creationId xmlns:p14="http://schemas.microsoft.com/office/powerpoint/2010/main" val="333399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132"/>
            <a:ext cx="8229600" cy="4224099"/>
          </a:xfrm>
        </p:spPr>
      </p:pic>
    </p:spTree>
    <p:extLst>
      <p:ext uri="{BB962C8B-B14F-4D97-AF65-F5344CB8AC3E}">
        <p14:creationId xmlns:p14="http://schemas.microsoft.com/office/powerpoint/2010/main" val="98165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34" y="1600200"/>
            <a:ext cx="7755331" cy="4525963"/>
          </a:xfrm>
        </p:spPr>
      </p:pic>
    </p:spTree>
    <p:extLst>
      <p:ext uri="{BB962C8B-B14F-4D97-AF65-F5344CB8AC3E}">
        <p14:creationId xmlns:p14="http://schemas.microsoft.com/office/powerpoint/2010/main" val="3402669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556" y="1600200"/>
            <a:ext cx="5718887" cy="4525963"/>
          </a:xfrm>
        </p:spPr>
      </p:pic>
    </p:spTree>
    <p:extLst>
      <p:ext uri="{BB962C8B-B14F-4D97-AF65-F5344CB8AC3E}">
        <p14:creationId xmlns:p14="http://schemas.microsoft.com/office/powerpoint/2010/main" val="245018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Class </a:t>
            </a:r>
            <a:r>
              <a:rPr lang="en-US" b="1" dirty="0" err="1" smtClean="0">
                <a:solidFill>
                  <a:schemeClr val="accent1"/>
                </a:solidFill>
              </a:rPr>
              <a:t>Digram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</a:rPr>
              <a:t>UML structural diagram</a:t>
            </a:r>
            <a:r>
              <a:rPr lang="en-US" dirty="0">
                <a:solidFill>
                  <a:schemeClr val="tx2"/>
                </a:solidFill>
              </a:rPr>
              <a:t> that shows </a:t>
            </a:r>
            <a:r>
              <a:rPr lang="en-US" b="1" dirty="0">
                <a:solidFill>
                  <a:schemeClr val="tx2"/>
                </a:solidFill>
              </a:rPr>
              <a:t>classes, attributes, methods, and relationships</a:t>
            </a:r>
            <a:r>
              <a:rPr lang="en-US" dirty="0">
                <a:solidFill>
                  <a:schemeClr val="tx2"/>
                </a:solidFill>
              </a:rPr>
              <a:t> in a system.</a:t>
            </a:r>
          </a:p>
          <a:p>
            <a:r>
              <a:rPr lang="en-US" dirty="0">
                <a:solidFill>
                  <a:schemeClr val="tx2"/>
                </a:solidFill>
              </a:rPr>
              <a:t>Represents the </a:t>
            </a:r>
            <a:r>
              <a:rPr lang="en-US" b="1" dirty="0">
                <a:solidFill>
                  <a:schemeClr val="tx2"/>
                </a:solidFill>
              </a:rPr>
              <a:t>static structure</a:t>
            </a:r>
            <a:r>
              <a:rPr lang="en-US" dirty="0">
                <a:solidFill>
                  <a:schemeClr val="tx2"/>
                </a:solidFill>
              </a:rPr>
              <a:t> of an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Presentation Outline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Team and Acknowledgement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Requirements Analysis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 Case Modeling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Sequence Diagrams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Class Design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Implementation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Version Control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Unit Testing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Build Process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Conclusion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3525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Key Elements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Class</a:t>
            </a:r>
            <a:r>
              <a:rPr lang="en-US" dirty="0">
                <a:solidFill>
                  <a:schemeClr val="tx2"/>
                </a:solidFill>
              </a:rPr>
              <a:t> – A blueprint for objects (e.g., Customer, Order).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Attributes</a:t>
            </a:r>
            <a:r>
              <a:rPr lang="en-US" dirty="0">
                <a:solidFill>
                  <a:schemeClr val="tx2"/>
                </a:solidFill>
              </a:rPr>
              <a:t> (Variables: name, id)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Methods</a:t>
            </a:r>
            <a:r>
              <a:rPr lang="en-US" dirty="0">
                <a:solidFill>
                  <a:schemeClr val="tx2"/>
                </a:solidFill>
              </a:rPr>
              <a:t> (Functions: </a:t>
            </a:r>
            <a:r>
              <a:rPr lang="en-US" dirty="0" err="1">
                <a:solidFill>
                  <a:schemeClr val="tx2"/>
                </a:solidFill>
              </a:rPr>
              <a:t>placeOrder</a:t>
            </a:r>
            <a:r>
              <a:rPr lang="en-US" dirty="0">
                <a:solidFill>
                  <a:schemeClr val="tx2"/>
                </a:solidFill>
              </a:rPr>
              <a:t>(), </a:t>
            </a:r>
            <a:r>
              <a:rPr lang="en-US" dirty="0" err="1">
                <a:solidFill>
                  <a:schemeClr val="tx2"/>
                </a:solidFill>
              </a:rPr>
              <a:t>cancelOrder</a:t>
            </a:r>
            <a:r>
              <a:rPr lang="en-US" dirty="0">
                <a:solidFill>
                  <a:schemeClr val="tx2"/>
                </a:solidFill>
              </a:rPr>
              <a:t>())</a:t>
            </a:r>
          </a:p>
          <a:p>
            <a:r>
              <a:rPr lang="en-US" b="1" dirty="0">
                <a:solidFill>
                  <a:schemeClr val="tx2"/>
                </a:solidFill>
              </a:rPr>
              <a:t>Relationships</a:t>
            </a:r>
            <a:r>
              <a:rPr lang="en-US" dirty="0">
                <a:solidFill>
                  <a:schemeClr val="tx2"/>
                </a:solidFill>
              </a:rPr>
              <a:t> – How classes interact: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Association</a:t>
            </a:r>
            <a:r>
              <a:rPr lang="en-US" dirty="0">
                <a:solidFill>
                  <a:schemeClr val="tx2"/>
                </a:solidFill>
              </a:rPr>
              <a:t> (e.g., Customer → Order)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Inheritance</a:t>
            </a:r>
            <a:r>
              <a:rPr lang="en-US" dirty="0">
                <a:solidFill>
                  <a:schemeClr val="tx2"/>
                </a:solidFill>
              </a:rPr>
              <a:t> (e.g., Admin </a:t>
            </a:r>
            <a:r>
              <a:rPr lang="en-US" b="1" dirty="0">
                <a:solidFill>
                  <a:schemeClr val="tx2"/>
                </a:solidFill>
              </a:rPr>
              <a:t>extends</a:t>
            </a:r>
            <a:r>
              <a:rPr lang="en-US" dirty="0">
                <a:solidFill>
                  <a:schemeClr val="tx2"/>
                </a:solidFill>
              </a:rPr>
              <a:t> User)</a:t>
            </a: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Aggregation/Composition</a:t>
            </a:r>
            <a:r>
              <a:rPr lang="en-US" dirty="0">
                <a:solidFill>
                  <a:schemeClr val="tx2"/>
                </a:solidFill>
              </a:rPr>
              <a:t> (e.g., Library </a:t>
            </a:r>
            <a:r>
              <a:rPr lang="en-US" b="1" dirty="0">
                <a:solidFill>
                  <a:schemeClr val="tx2"/>
                </a:solidFill>
              </a:rPr>
              <a:t>has</a:t>
            </a:r>
            <a:r>
              <a:rPr lang="en-US" dirty="0">
                <a:solidFill>
                  <a:schemeClr val="tx2"/>
                </a:solidFill>
              </a:rPr>
              <a:t> Books)</a:t>
            </a:r>
          </a:p>
          <a:p>
            <a:r>
              <a:rPr lang="en-US" b="1" dirty="0">
                <a:solidFill>
                  <a:schemeClr val="tx2"/>
                </a:solidFill>
              </a:rPr>
              <a:t>Multiplicity</a:t>
            </a:r>
            <a:r>
              <a:rPr lang="en-US" dirty="0">
                <a:solidFill>
                  <a:schemeClr val="tx2"/>
                </a:solidFill>
              </a:rPr>
              <a:t> – Indicates quantity (e.g., 1..*, 0..1).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25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Design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pic>
        <p:nvPicPr>
          <p:cNvPr id="4" name="Content Placeholder 3" descr="Class Diagram1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443" y="1600200"/>
            <a:ext cx="633511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US" b="1" dirty="0" smtClean="0">
                <a:solidFill>
                  <a:schemeClr val="accent1"/>
                </a:solidFill>
              </a:rPr>
              <a:t>Implementation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Code Generation: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Class diagram exported to Java via Visual Paradigm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Generated: Class declarations, attributes, method stubs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Synchronization: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Code updates reflected in diagrams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Reverse engineering for alignment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492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shot 2025-05-10 21552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92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Screenshot 2025-05-10 215520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36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Version Control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Tools: Git, GitHub, Git Bash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Workflow: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Initialize Git repository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Create remote repository on GitHub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Add, commit, push changes</a:t>
            </a:r>
          </a:p>
          <a:p>
            <a:pPr lvl="1"/>
            <a:r>
              <a:rPr lang="en-US" sz="2400" dirty="0" smtClean="0">
                <a:solidFill>
                  <a:schemeClr val="accent1"/>
                </a:solidFill>
              </a:rPr>
              <a:t>Pull requests and code reviews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Benefits: </a:t>
            </a:r>
            <a:r>
              <a:rPr lang="en-US" dirty="0" smtClean="0">
                <a:solidFill>
                  <a:schemeClr val="tx2"/>
                </a:solidFill>
              </a:rPr>
              <a:t>Track history, enable collaboration, revert to stable versions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2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24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55033"/>
            <a:ext cx="8229600" cy="441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407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Unit Testing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</a:t>
            </a:r>
            <a:r>
              <a:rPr lang="en-US" dirty="0" smtClean="0">
                <a:solidFill>
                  <a:schemeClr val="accent1"/>
                </a:solidFill>
              </a:rPr>
              <a:t>: Eclipse IDE, JUnit 5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Process: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Generate Java classes from class diagram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Create JUnit test cases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Write test methods with assertions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tests and review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26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Introduction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Project</a:t>
            </a:r>
            <a:r>
              <a:rPr lang="en-US" dirty="0" smtClean="0">
                <a:solidFill>
                  <a:schemeClr val="accent1"/>
                </a:solidFill>
              </a:rPr>
              <a:t>: Wache-Market, a web-based e-commerce platform for Wachemo University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Objective</a:t>
            </a:r>
            <a:r>
              <a:rPr lang="en-US" dirty="0" smtClean="0">
                <a:solidFill>
                  <a:schemeClr val="accent1"/>
                </a:solidFill>
              </a:rPr>
              <a:t>: Facilitate buying and selling within the university community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Developed by 3rd-year Software Engineering students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Key Features: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Secure user authentication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Flexible product listings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Efficient transaction processing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Role-based access (Buyer, Seller, Admin)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54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66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Build Process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Tools: </a:t>
            </a:r>
            <a:r>
              <a:rPr lang="en-US" dirty="0" smtClean="0">
                <a:solidFill>
                  <a:schemeClr val="accent1"/>
                </a:solidFill>
              </a:rPr>
              <a:t>Eclipse IDE, Java Development Kit (JDK)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Steps: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Organize source and test files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Compile Java code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Run unit tests</a:t>
            </a:r>
          </a:p>
          <a:p>
            <a:pPr lvl="1"/>
            <a:r>
              <a:rPr lang="en-US" dirty="0" smtClean="0">
                <a:solidFill>
                  <a:schemeClr val="accent1"/>
                </a:solidFill>
              </a:rPr>
              <a:t>Export to executable JAR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190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19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91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Visual Paradigm. </a:t>
            </a:r>
            <a:r>
              <a:rPr lang="en-US" dirty="0" smtClean="0">
                <a:solidFill>
                  <a:schemeClr val="accent1"/>
                </a:solidFill>
              </a:rPr>
              <a:t>(2024). UML Modeling Tools.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Eclipse Foundation. </a:t>
            </a:r>
            <a:r>
              <a:rPr lang="en-US" dirty="0" smtClean="0">
                <a:solidFill>
                  <a:schemeClr val="accent1"/>
                </a:solidFill>
              </a:rPr>
              <a:t>(2024). Eclipse IDE.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JUnit. </a:t>
            </a:r>
            <a:r>
              <a:rPr lang="en-US" dirty="0" smtClean="0">
                <a:solidFill>
                  <a:schemeClr val="accent1"/>
                </a:solidFill>
              </a:rPr>
              <a:t>(2024). Unit Testing Framework.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Git. </a:t>
            </a:r>
            <a:r>
              <a:rPr lang="en-US" dirty="0" smtClean="0">
                <a:solidFill>
                  <a:schemeClr val="accent1"/>
                </a:solidFill>
              </a:rPr>
              <a:t>(2024). Version Control System.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GitHub</a:t>
            </a:r>
            <a:r>
              <a:rPr lang="en-US" dirty="0" smtClean="0">
                <a:solidFill>
                  <a:schemeClr val="accent1"/>
                </a:solidFill>
              </a:rPr>
              <a:t>. (2024). Project Repository Hosting.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Oracle. </a:t>
            </a:r>
            <a:r>
              <a:rPr lang="en-US" dirty="0" smtClean="0">
                <a:solidFill>
                  <a:schemeClr val="accent1"/>
                </a:solidFill>
              </a:rPr>
              <a:t>(2024). Java Documentation.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Course materials from Mr. Feyisa Kedir.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77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5162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Thank You.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62600"/>
            <a:ext cx="8229600" cy="563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6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Team and Acknowledgement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Team Members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Samuel Tefera (1501240)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Kedija Ansha (1501019)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Angelina Melese (1501700)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Gideon Daniel (1308207)</a:t>
            </a:r>
          </a:p>
          <a:p>
            <a:r>
              <a:rPr lang="en-US" sz="2400" dirty="0" smtClean="0">
                <a:solidFill>
                  <a:schemeClr val="accent1"/>
                </a:solidFill>
              </a:rPr>
              <a:t>Mohammed Belayneh (1510098)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Acknowledgement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Mr. Feyisa Kedir (Instructor)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Requirements Analysis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Functional Requirements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User registration and login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Product browsing and searching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Cart and order management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Payment and wallet integration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Seller product management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Admin user and system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15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Non-Functional Requirements</a:t>
            </a:r>
            <a:r>
              <a:rPr lang="en-US" dirty="0" smtClean="0">
                <a:solidFill>
                  <a:schemeClr val="accent1"/>
                </a:solidFill>
              </a:rPr>
              <a:t>: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Security: Encrypted user data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Performance: &lt;3-second page load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Simplicity: Intuitive interface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Reliability: 99% uptime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Scalability: Support growing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Use Case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 </a:t>
            </a:r>
            <a:r>
              <a:rPr lang="en-US" b="1" dirty="0">
                <a:solidFill>
                  <a:schemeClr val="tx2"/>
                </a:solidFill>
              </a:rPr>
              <a:t>Use Case Diagram</a:t>
            </a:r>
            <a:r>
              <a:rPr lang="en-US" dirty="0">
                <a:solidFill>
                  <a:schemeClr val="tx2"/>
                </a:solidFill>
              </a:rPr>
              <a:t> is a type of </a:t>
            </a:r>
            <a:r>
              <a:rPr lang="en-US" b="1" dirty="0">
                <a:solidFill>
                  <a:schemeClr val="tx2"/>
                </a:solidFill>
              </a:rPr>
              <a:t>Unified Modeling Language (UML)</a:t>
            </a:r>
            <a:r>
              <a:rPr lang="en-US" dirty="0">
                <a:solidFill>
                  <a:schemeClr val="tx2"/>
                </a:solidFill>
              </a:rPr>
              <a:t> diagram that represents the </a:t>
            </a:r>
            <a:r>
              <a:rPr lang="en-US" b="1" dirty="0">
                <a:solidFill>
                  <a:schemeClr val="tx2"/>
                </a:solidFill>
              </a:rPr>
              <a:t>interactions between users (actors) and a system</a:t>
            </a:r>
            <a:r>
              <a:rPr lang="en-US" dirty="0">
                <a:solidFill>
                  <a:schemeClr val="tx2"/>
                </a:solidFill>
              </a:rPr>
              <a:t>. It helps visualize the </a:t>
            </a:r>
            <a:r>
              <a:rPr lang="en-US" b="1" dirty="0">
                <a:solidFill>
                  <a:schemeClr val="tx2"/>
                </a:solidFill>
              </a:rPr>
              <a:t>functional requirements</a:t>
            </a:r>
            <a:r>
              <a:rPr lang="en-US" dirty="0">
                <a:solidFill>
                  <a:schemeClr val="tx2"/>
                </a:solidFill>
              </a:rPr>
              <a:t> of a system by showing </a:t>
            </a:r>
            <a:r>
              <a:rPr lang="en-US" b="1" dirty="0">
                <a:solidFill>
                  <a:schemeClr val="tx2"/>
                </a:solidFill>
              </a:rPr>
              <a:t>use cases</a:t>
            </a:r>
            <a:r>
              <a:rPr lang="en-US" dirty="0">
                <a:solidFill>
                  <a:schemeClr val="tx2"/>
                </a:solidFill>
              </a:rPr>
              <a:t> (goals or tasks) and the </a:t>
            </a:r>
            <a:r>
              <a:rPr lang="en-US" b="1" dirty="0">
                <a:solidFill>
                  <a:schemeClr val="tx2"/>
                </a:solidFill>
              </a:rPr>
              <a:t>actors</a:t>
            </a:r>
            <a:r>
              <a:rPr lang="en-US" dirty="0">
                <a:solidFill>
                  <a:schemeClr val="tx2"/>
                </a:solidFill>
              </a:rPr>
              <a:t> (users or external systems) involved.</a:t>
            </a:r>
          </a:p>
        </p:txBody>
      </p:sp>
    </p:spTree>
    <p:extLst>
      <p:ext uri="{BB962C8B-B14F-4D97-AF65-F5344CB8AC3E}">
        <p14:creationId xmlns:p14="http://schemas.microsoft.com/office/powerpoint/2010/main" val="38125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22859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Key Components of a Use Case Diagram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81200"/>
            <a:ext cx="6400800" cy="3657600"/>
          </a:xfrm>
        </p:spPr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Actors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Use cases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System Boundary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Relationships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86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What is a Use Case Diagram Used For?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Requirement </a:t>
            </a:r>
            <a:r>
              <a:rPr lang="en-US" b="1" dirty="0" smtClean="0">
                <a:solidFill>
                  <a:schemeClr val="tx2"/>
                </a:solidFill>
              </a:rPr>
              <a:t>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System </a:t>
            </a:r>
            <a:r>
              <a:rPr lang="en-US" b="1" dirty="0" smtClean="0">
                <a:solidFill>
                  <a:schemeClr val="tx2"/>
                </a:solidFill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Project </a:t>
            </a:r>
            <a:r>
              <a:rPr lang="en-US" b="1" dirty="0" smtClean="0">
                <a:solidFill>
                  <a:schemeClr val="tx2"/>
                </a:solidFill>
              </a:rPr>
              <a:t>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</a:rPr>
              <a:t>Documentation</a:t>
            </a:r>
            <a:endParaRPr lang="en-US" dirty="0" smtClean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Communication Tool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10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686</Words>
  <Application>Microsoft Office PowerPoint</Application>
  <PresentationFormat>On-screen Show (4:3)</PresentationFormat>
  <Paragraphs>136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Wache-Market: An Online Marketplace for Wachemo University  </vt:lpstr>
      <vt:lpstr>Presentation Outline </vt:lpstr>
      <vt:lpstr>Introduction </vt:lpstr>
      <vt:lpstr>Team and Acknowledgement </vt:lpstr>
      <vt:lpstr>Requirements Analysis </vt:lpstr>
      <vt:lpstr> </vt:lpstr>
      <vt:lpstr>Use Case Modeling</vt:lpstr>
      <vt:lpstr>Key Components of a Use Case Diagram </vt:lpstr>
      <vt:lpstr>What is a Use Case Diagram Used For? </vt:lpstr>
      <vt:lpstr>Use Case Modeling  </vt:lpstr>
      <vt:lpstr>Sequence Diagrams</vt:lpstr>
      <vt:lpstr>Key Elements </vt:lpstr>
      <vt:lpstr>Sequence Diagrams </vt:lpstr>
      <vt:lpstr> </vt:lpstr>
      <vt:lpstr> </vt:lpstr>
      <vt:lpstr> </vt:lpstr>
      <vt:lpstr> </vt:lpstr>
      <vt:lpstr> </vt:lpstr>
      <vt:lpstr>Class Digram</vt:lpstr>
      <vt:lpstr>Key Elements</vt:lpstr>
      <vt:lpstr>Class Design </vt:lpstr>
      <vt:lpstr> Implementation </vt:lpstr>
      <vt:lpstr> </vt:lpstr>
      <vt:lpstr> </vt:lpstr>
      <vt:lpstr>Version Control  </vt:lpstr>
      <vt:lpstr> </vt:lpstr>
      <vt:lpstr> </vt:lpstr>
      <vt:lpstr>Unit Testing </vt:lpstr>
      <vt:lpstr>PowerPoint Presentation</vt:lpstr>
      <vt:lpstr> </vt:lpstr>
      <vt:lpstr>Build Process </vt:lpstr>
      <vt:lpstr> </vt:lpstr>
      <vt:lpstr> </vt:lpstr>
      <vt:lpstr>References </vt:lpstr>
      <vt:lpstr>Thank You.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Wache-Market: An Online Marketplace for Wachemo University</dc:title>
  <dc:creator>hp</dc:creator>
  <cp:lastModifiedBy>hp</cp:lastModifiedBy>
  <cp:revision>9</cp:revision>
  <dcterms:created xsi:type="dcterms:W3CDTF">2025-05-15T05:55:22Z</dcterms:created>
  <dcterms:modified xsi:type="dcterms:W3CDTF">2025-05-15T07:47:36Z</dcterms:modified>
</cp:coreProperties>
</file>