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9" r:id="rId3"/>
    <p:sldId id="275" r:id="rId4"/>
    <p:sldId id="257" r:id="rId5"/>
    <p:sldId id="277" r:id="rId6"/>
    <p:sldId id="258" r:id="rId7"/>
    <p:sldId id="260" r:id="rId8"/>
    <p:sldId id="261" r:id="rId9"/>
    <p:sldId id="271" r:id="rId10"/>
    <p:sldId id="273" r:id="rId11"/>
    <p:sldId id="274" r:id="rId12"/>
    <p:sldId id="272" r:id="rId13"/>
    <p:sldId id="262" r:id="rId14"/>
    <p:sldId id="280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66666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ranklinu-my.sharepoint.com/personal/pruitt44_email_franklin_edu/Documents/Cyclis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ranklinu-my.sharepoint.com/personal/pruitt44_email_franklin_edu/Documents/Cyclisti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ranklinu-my.sharepoint.com/personal/pruitt44_email_franklin_edu/Documents/Cyclisti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ranklinu-my.sharepoint.com/personal/pruitt44_email_franklin_edu/Documents/Cyclisti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ranklinu-my.sharepoint.com/personal/pruitt44_email_franklin_edu/Documents/Cyclisti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ranklinu-my.sharepoint.com/personal/pruitt44_email_franklin_edu/Documents/Cyclisti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'q1'!$B$1</c:f>
              <c:strCache>
                <c:ptCount val="1"/>
                <c:pt idx="0">
                  <c:v>customer_count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5B9-4486-AD46-871F992D511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5B9-4486-AD46-871F992D51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5B9-4486-AD46-871F992D51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5B9-4486-AD46-871F992D511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'q1'!$A$2:$A$3</c:f>
              <c:strCache>
                <c:ptCount val="2"/>
                <c:pt idx="0">
                  <c:v>member</c:v>
                </c:pt>
                <c:pt idx="1">
                  <c:v>casual</c:v>
                </c:pt>
              </c:strCache>
            </c:strRef>
          </c:cat>
          <c:val>
            <c:numRef>
              <c:f>'q1'!$B$2:$B$3</c:f>
              <c:numCache>
                <c:formatCode>General</c:formatCode>
                <c:ptCount val="2"/>
                <c:pt idx="0">
                  <c:v>3708910</c:v>
                </c:pt>
                <c:pt idx="1">
                  <c:v>2151658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B9-4486-AD46-871F992D511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[Cyclistic.xlsx]q3!PivotTable53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dirty="0"/>
              <a:t>2024 Monthly</a:t>
            </a:r>
            <a:r>
              <a:rPr lang="en-US" sz="1600" b="1" baseline="0" dirty="0"/>
              <a:t> Customers </a:t>
            </a:r>
            <a:endParaRPr lang="en-US" sz="1600" b="1" dirty="0"/>
          </a:p>
        </c:rich>
      </c:tx>
      <c:layout>
        <c:manualLayout>
          <c:xMode val="edge"/>
          <c:yMode val="edge"/>
          <c:x val="0.22814101257998168"/>
          <c:y val="6.1467295738459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'q3'!$H$1:$H$2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'q3'!$G$3:$G$15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'q3'!$H$3:$H$15</c:f>
              <c:numCache>
                <c:formatCode>General</c:formatCode>
                <c:ptCount val="12"/>
                <c:pt idx="0">
                  <c:v>24460</c:v>
                </c:pt>
                <c:pt idx="1">
                  <c:v>47163</c:v>
                </c:pt>
                <c:pt idx="2">
                  <c:v>82550</c:v>
                </c:pt>
                <c:pt idx="3">
                  <c:v>131810</c:v>
                </c:pt>
                <c:pt idx="4">
                  <c:v>231150</c:v>
                </c:pt>
                <c:pt idx="5">
                  <c:v>301169</c:v>
                </c:pt>
                <c:pt idx="6">
                  <c:v>320581</c:v>
                </c:pt>
                <c:pt idx="7">
                  <c:v>318398</c:v>
                </c:pt>
                <c:pt idx="8">
                  <c:v>346494</c:v>
                </c:pt>
                <c:pt idx="9">
                  <c:v>216452</c:v>
                </c:pt>
                <c:pt idx="10">
                  <c:v>93062</c:v>
                </c:pt>
                <c:pt idx="11">
                  <c:v>38369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5D-4F9E-B175-C5716CE0E629}"/>
            </c:ext>
          </c:extLst>
        </c:ser>
        <c:ser>
          <c:idx val="1"/>
          <c:order val="1"/>
          <c:tx>
            <c:strRef>
              <c:f>'q3'!$I$1:$I$2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'q3'!$G$3:$G$15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'q3'!$I$3:$I$15</c:f>
              <c:numCache>
                <c:formatCode>General</c:formatCode>
                <c:ptCount val="12"/>
                <c:pt idx="0">
                  <c:v>120413</c:v>
                </c:pt>
                <c:pt idx="1">
                  <c:v>176001</c:v>
                </c:pt>
                <c:pt idx="2">
                  <c:v>219137</c:v>
                </c:pt>
                <c:pt idx="3">
                  <c:v>283215</c:v>
                </c:pt>
                <c:pt idx="4">
                  <c:v>378554</c:v>
                </c:pt>
                <c:pt idx="5">
                  <c:v>409578</c:v>
                </c:pt>
                <c:pt idx="6">
                  <c:v>428423</c:v>
                </c:pt>
                <c:pt idx="7">
                  <c:v>437406</c:v>
                </c:pt>
                <c:pt idx="8">
                  <c:v>474373</c:v>
                </c:pt>
                <c:pt idx="9">
                  <c:v>399840</c:v>
                </c:pt>
                <c:pt idx="10">
                  <c:v>241980</c:v>
                </c:pt>
                <c:pt idx="11">
                  <c:v>139990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5D-4F9E-B175-C5716CE0E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169563968"/>
        <c:axId val="1169562528"/>
      </c:barChart>
      <c:catAx>
        <c:axId val="11695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62528"/>
        <c:crosses val="autoZero"/>
        <c:auto val="1"/>
        <c:lblAlgn val="ctr"/>
        <c:lblOffset val="100"/>
        <c:noMultiLvlLbl val="0"/>
      </c:catAx>
      <c:valAx>
        <c:axId val="116956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945111089434812"/>
          <c:y val="0.17287676926441614"/>
          <c:w val="0.26109755601688056"/>
          <c:h val="6.1273395460071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[Cyclistic.xlsx]q12!PivotTable2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Ride Frequency by Day of the Week</a:t>
            </a:r>
          </a:p>
        </c:rich>
      </c:tx>
      <c:layout>
        <c:manualLayout>
          <c:xMode val="edge"/>
          <c:yMode val="edge"/>
          <c:x val="0.17429156414040775"/>
          <c:y val="2.9770168051687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'q12'!$F$1:$F$2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'q12'!$E$3:$E$10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'q12'!$F$3:$F$10</c:f>
              <c:numCache>
                <c:formatCode>General</c:formatCode>
                <c:ptCount val="7"/>
                <c:pt idx="0">
                  <c:v>253597</c:v>
                </c:pt>
                <c:pt idx="1">
                  <c:v>232391</c:v>
                </c:pt>
                <c:pt idx="2">
                  <c:v>269354</c:v>
                </c:pt>
                <c:pt idx="3">
                  <c:v>265098</c:v>
                </c:pt>
                <c:pt idx="4">
                  <c:v>315864</c:v>
                </c:pt>
                <c:pt idx="5">
                  <c:v>445409</c:v>
                </c:pt>
                <c:pt idx="6">
                  <c:v>369945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F-4EEE-B3CF-A958E15A7C56}"/>
            </c:ext>
          </c:extLst>
        </c:ser>
        <c:ser>
          <c:idx val="1"/>
          <c:order val="1"/>
          <c:tx>
            <c:strRef>
              <c:f>'q12'!$G$1:$G$2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'q12'!$E$3:$E$10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'q12'!$G$3:$G$10</c:f>
              <c:numCache>
                <c:formatCode>General</c:formatCode>
                <c:ptCount val="7"/>
                <c:pt idx="0">
                  <c:v>534591</c:v>
                </c:pt>
                <c:pt idx="1">
                  <c:v>570686</c:v>
                </c:pt>
                <c:pt idx="2">
                  <c:v>610271</c:v>
                </c:pt>
                <c:pt idx="3">
                  <c:v>570594</c:v>
                </c:pt>
                <c:pt idx="4">
                  <c:v>525824</c:v>
                </c:pt>
                <c:pt idx="5">
                  <c:v>479688</c:v>
                </c:pt>
                <c:pt idx="6">
                  <c:v>417256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BF-4EEE-B3CF-A958E15A7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129375"/>
        <c:axId val="1970127935"/>
      </c:barChart>
      <c:catAx>
        <c:axId val="197012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127935"/>
        <c:crosses val="autoZero"/>
        <c:auto val="1"/>
        <c:lblAlgn val="ctr"/>
        <c:lblOffset val="100"/>
        <c:noMultiLvlLbl val="0"/>
      </c:catAx>
      <c:valAx>
        <c:axId val="197012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</a:t>
                </a:r>
                <a:r>
                  <a:rPr lang="en-US" b="1" baseline="0"/>
                  <a:t> Rides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1.0981466397577506E-2"/>
              <c:y val="0.36497731546993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12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63500">
        <a:schemeClr val="accent1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[Cyclistic.xlsx]q12!PivotTable2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Ride Frequency by Day of the Week</a:t>
            </a:r>
          </a:p>
        </c:rich>
      </c:tx>
      <c:layout>
        <c:manualLayout>
          <c:xMode val="edge"/>
          <c:yMode val="edge"/>
          <c:x val="0.1722404706743294"/>
          <c:y val="2.529219742821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'q12'!$F$1:$F$2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'q12'!$E$3:$E$10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'q12'!$F$3:$F$10</c:f>
              <c:numCache>
                <c:formatCode>General</c:formatCode>
                <c:ptCount val="7"/>
                <c:pt idx="0">
                  <c:v>253597</c:v>
                </c:pt>
                <c:pt idx="1">
                  <c:v>232391</c:v>
                </c:pt>
                <c:pt idx="2">
                  <c:v>269354</c:v>
                </c:pt>
                <c:pt idx="3">
                  <c:v>265098</c:v>
                </c:pt>
                <c:pt idx="4">
                  <c:v>315864</c:v>
                </c:pt>
                <c:pt idx="5">
                  <c:v>445409</c:v>
                </c:pt>
                <c:pt idx="6">
                  <c:v>369945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B-446F-9E7E-973B580484D4}"/>
            </c:ext>
          </c:extLst>
        </c:ser>
        <c:ser>
          <c:idx val="1"/>
          <c:order val="1"/>
          <c:tx>
            <c:strRef>
              <c:f>'q12'!$G$1:$G$2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'q12'!$E$3:$E$10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'q12'!$G$3:$G$10</c:f>
              <c:numCache>
                <c:formatCode>General</c:formatCode>
                <c:ptCount val="7"/>
                <c:pt idx="0">
                  <c:v>534591</c:v>
                </c:pt>
                <c:pt idx="1">
                  <c:v>570686</c:v>
                </c:pt>
                <c:pt idx="2">
                  <c:v>610271</c:v>
                </c:pt>
                <c:pt idx="3">
                  <c:v>570594</c:v>
                </c:pt>
                <c:pt idx="4">
                  <c:v>525824</c:v>
                </c:pt>
                <c:pt idx="5">
                  <c:v>479688</c:v>
                </c:pt>
                <c:pt idx="6">
                  <c:v>417256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0B-446F-9E7E-973B58048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129375"/>
        <c:axId val="1970127935"/>
      </c:barChart>
      <c:catAx>
        <c:axId val="197012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127935"/>
        <c:crosses val="autoZero"/>
        <c:auto val="1"/>
        <c:lblAlgn val="ctr"/>
        <c:lblOffset val="100"/>
        <c:noMultiLvlLbl val="0"/>
      </c:catAx>
      <c:valAx>
        <c:axId val="197012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</a:t>
                </a:r>
                <a:r>
                  <a:rPr lang="en-US" b="1" baseline="0"/>
                  <a:t> Rides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1.0981466397577506E-2"/>
              <c:y val="0.36497731546993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12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[Cyclistic.xlsx]q11!PivotTable1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Ride Frequency by Hour 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'q11'!$G$1:$G$2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'q11'!$F$3:$F$27</c:f>
              <c:strCache>
                <c:ptCount val="24"/>
                <c:pt idx="0">
                  <c:v>12:00:00 AM</c:v>
                </c:pt>
                <c:pt idx="1">
                  <c:v>1:00:00 AM</c:v>
                </c:pt>
                <c:pt idx="2">
                  <c:v>2:00:00 AM</c:v>
                </c:pt>
                <c:pt idx="3">
                  <c:v>3:00:00 AM</c:v>
                </c:pt>
                <c:pt idx="4">
                  <c:v>4:00:00 AM</c:v>
                </c:pt>
                <c:pt idx="5">
                  <c:v>5:00:00 AM</c:v>
                </c:pt>
                <c:pt idx="6">
                  <c:v>6:00:00 AM</c:v>
                </c:pt>
                <c:pt idx="7">
                  <c:v>7:00:00 AM</c:v>
                </c:pt>
                <c:pt idx="8">
                  <c:v>8:00:00 AM</c:v>
                </c:pt>
                <c:pt idx="9">
                  <c:v>9:00:00 AM</c:v>
                </c:pt>
                <c:pt idx="10">
                  <c:v>10:00:00 AM</c:v>
                </c:pt>
                <c:pt idx="11">
                  <c:v>11:00:00 AM</c:v>
                </c:pt>
                <c:pt idx="12">
                  <c:v>12:00:00 PM</c:v>
                </c:pt>
                <c:pt idx="13">
                  <c:v>1:00:00 PM</c:v>
                </c:pt>
                <c:pt idx="14">
                  <c:v>2:00:00 PM</c:v>
                </c:pt>
                <c:pt idx="15">
                  <c:v>3:00:00 PM</c:v>
                </c:pt>
                <c:pt idx="16">
                  <c:v>4:00:00 PM</c:v>
                </c:pt>
                <c:pt idx="17">
                  <c:v>5:00:00 PM</c:v>
                </c:pt>
                <c:pt idx="18">
                  <c:v>6:00:00 PM</c:v>
                </c:pt>
                <c:pt idx="19">
                  <c:v>7:00:00 PM</c:v>
                </c:pt>
                <c:pt idx="20">
                  <c:v>8:00:00 PM</c:v>
                </c:pt>
                <c:pt idx="21">
                  <c:v>9:00:00 PM</c:v>
                </c:pt>
                <c:pt idx="22">
                  <c:v>10:00:00 PM</c:v>
                </c:pt>
                <c:pt idx="23">
                  <c:v>11:00:00 PM</c:v>
                </c:pt>
              </c:strCache>
            </c:strRef>
          </c:cat>
          <c:val>
            <c:numRef>
              <c:f>'q11'!$G$3:$G$27</c:f>
              <c:numCache>
                <c:formatCode>General</c:formatCode>
                <c:ptCount val="24"/>
                <c:pt idx="0">
                  <c:v>35460</c:v>
                </c:pt>
                <c:pt idx="1">
                  <c:v>23740</c:v>
                </c:pt>
                <c:pt idx="2">
                  <c:v>14751</c:v>
                </c:pt>
                <c:pt idx="3">
                  <c:v>8204</c:v>
                </c:pt>
                <c:pt idx="4">
                  <c:v>6454</c:v>
                </c:pt>
                <c:pt idx="5">
                  <c:v>12127</c:v>
                </c:pt>
                <c:pt idx="6">
                  <c:v>28782</c:v>
                </c:pt>
                <c:pt idx="7">
                  <c:v>53534</c:v>
                </c:pt>
                <c:pt idx="8">
                  <c:v>75788</c:v>
                </c:pt>
                <c:pt idx="9">
                  <c:v>76644</c:v>
                </c:pt>
                <c:pt idx="10">
                  <c:v>94481</c:v>
                </c:pt>
                <c:pt idx="11">
                  <c:v>120315</c:v>
                </c:pt>
                <c:pt idx="12">
                  <c:v>142409</c:v>
                </c:pt>
                <c:pt idx="13">
                  <c:v>148502</c:v>
                </c:pt>
                <c:pt idx="14">
                  <c:v>154728</c:v>
                </c:pt>
                <c:pt idx="15">
                  <c:v>170124</c:v>
                </c:pt>
                <c:pt idx="16">
                  <c:v>191478</c:v>
                </c:pt>
                <c:pt idx="17">
                  <c:v>203982</c:v>
                </c:pt>
                <c:pt idx="18">
                  <c:v>173998</c:v>
                </c:pt>
                <c:pt idx="19">
                  <c:v>128351</c:v>
                </c:pt>
                <c:pt idx="20">
                  <c:v>93880</c:v>
                </c:pt>
                <c:pt idx="21">
                  <c:v>78037</c:v>
                </c:pt>
                <c:pt idx="22">
                  <c:v>68120</c:v>
                </c:pt>
                <c:pt idx="23">
                  <c:v>47769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AF-4388-89DD-215372D0F6B9}"/>
            </c:ext>
          </c:extLst>
        </c:ser>
        <c:ser>
          <c:idx val="1"/>
          <c:order val="1"/>
          <c:tx>
            <c:strRef>
              <c:f>'q11'!$H$1:$H$2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'q11'!$F$3:$F$27</c:f>
              <c:strCache>
                <c:ptCount val="24"/>
                <c:pt idx="0">
                  <c:v>12:00:00 AM</c:v>
                </c:pt>
                <c:pt idx="1">
                  <c:v>1:00:00 AM</c:v>
                </c:pt>
                <c:pt idx="2">
                  <c:v>2:00:00 AM</c:v>
                </c:pt>
                <c:pt idx="3">
                  <c:v>3:00:00 AM</c:v>
                </c:pt>
                <c:pt idx="4">
                  <c:v>4:00:00 AM</c:v>
                </c:pt>
                <c:pt idx="5">
                  <c:v>5:00:00 AM</c:v>
                </c:pt>
                <c:pt idx="6">
                  <c:v>6:00:00 AM</c:v>
                </c:pt>
                <c:pt idx="7">
                  <c:v>7:00:00 AM</c:v>
                </c:pt>
                <c:pt idx="8">
                  <c:v>8:00:00 AM</c:v>
                </c:pt>
                <c:pt idx="9">
                  <c:v>9:00:00 AM</c:v>
                </c:pt>
                <c:pt idx="10">
                  <c:v>10:00:00 AM</c:v>
                </c:pt>
                <c:pt idx="11">
                  <c:v>11:00:00 AM</c:v>
                </c:pt>
                <c:pt idx="12">
                  <c:v>12:00:00 PM</c:v>
                </c:pt>
                <c:pt idx="13">
                  <c:v>1:00:00 PM</c:v>
                </c:pt>
                <c:pt idx="14">
                  <c:v>2:00:00 PM</c:v>
                </c:pt>
                <c:pt idx="15">
                  <c:v>3:00:00 PM</c:v>
                </c:pt>
                <c:pt idx="16">
                  <c:v>4:00:00 PM</c:v>
                </c:pt>
                <c:pt idx="17">
                  <c:v>5:00:00 PM</c:v>
                </c:pt>
                <c:pt idx="18">
                  <c:v>6:00:00 PM</c:v>
                </c:pt>
                <c:pt idx="19">
                  <c:v>7:00:00 PM</c:v>
                </c:pt>
                <c:pt idx="20">
                  <c:v>8:00:00 PM</c:v>
                </c:pt>
                <c:pt idx="21">
                  <c:v>9:00:00 PM</c:v>
                </c:pt>
                <c:pt idx="22">
                  <c:v>10:00:00 PM</c:v>
                </c:pt>
                <c:pt idx="23">
                  <c:v>11:00:00 PM</c:v>
                </c:pt>
              </c:strCache>
            </c:strRef>
          </c:cat>
          <c:val>
            <c:numRef>
              <c:f>'q11'!$H$3:$H$27</c:f>
              <c:numCache>
                <c:formatCode>General</c:formatCode>
                <c:ptCount val="24"/>
                <c:pt idx="0">
                  <c:v>32771</c:v>
                </c:pt>
                <c:pt idx="1">
                  <c:v>20098</c:v>
                </c:pt>
                <c:pt idx="2">
                  <c:v>11397</c:v>
                </c:pt>
                <c:pt idx="3">
                  <c:v>7828</c:v>
                </c:pt>
                <c:pt idx="4">
                  <c:v>8717</c:v>
                </c:pt>
                <c:pt idx="5">
                  <c:v>34615</c:v>
                </c:pt>
                <c:pt idx="6">
                  <c:v>104050</c:v>
                </c:pt>
                <c:pt idx="7">
                  <c:v>200407</c:v>
                </c:pt>
                <c:pt idx="8">
                  <c:v>255333</c:v>
                </c:pt>
                <c:pt idx="9">
                  <c:v>173875</c:v>
                </c:pt>
                <c:pt idx="10">
                  <c:v>153282</c:v>
                </c:pt>
                <c:pt idx="11">
                  <c:v>179017</c:v>
                </c:pt>
                <c:pt idx="12">
                  <c:v>204774</c:v>
                </c:pt>
                <c:pt idx="13">
                  <c:v>204657</c:v>
                </c:pt>
                <c:pt idx="14">
                  <c:v>205004</c:v>
                </c:pt>
                <c:pt idx="15">
                  <c:v>251236</c:v>
                </c:pt>
                <c:pt idx="16">
                  <c:v>343087</c:v>
                </c:pt>
                <c:pt idx="17">
                  <c:v>393215</c:v>
                </c:pt>
                <c:pt idx="18">
                  <c:v>306694</c:v>
                </c:pt>
                <c:pt idx="19">
                  <c:v>215171</c:v>
                </c:pt>
                <c:pt idx="20">
                  <c:v>150849</c:v>
                </c:pt>
                <c:pt idx="21">
                  <c:v>115873</c:v>
                </c:pt>
                <c:pt idx="22">
                  <c:v>83986</c:v>
                </c:pt>
                <c:pt idx="23">
                  <c:v>52974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AF-4388-89DD-215372D0F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4447887"/>
        <c:axId val="2124448367"/>
      </c:lineChart>
      <c:catAx>
        <c:axId val="21244478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48367"/>
        <c:crosses val="autoZero"/>
        <c:auto val="1"/>
        <c:lblAlgn val="ctr"/>
        <c:lblOffset val="100"/>
        <c:tickLblSkip val="2"/>
        <c:noMultiLvlLbl val="0"/>
      </c:catAx>
      <c:valAx>
        <c:axId val="212444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Rides</a:t>
                </a:r>
              </a:p>
            </c:rich>
          </c:tx>
          <c:layout>
            <c:manualLayout>
              <c:xMode val="edge"/>
              <c:yMode val="edge"/>
              <c:x val="1.6580534303521507E-2"/>
              <c:y val="0.302025907407230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4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[Cyclistic.xlsx]q11!PivotTable1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Ride Frequency by Hour 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'q11'!$G$1:$G$2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'q11'!$F$3:$F$27</c:f>
              <c:strCache>
                <c:ptCount val="24"/>
                <c:pt idx="0">
                  <c:v>12:00:00 AM</c:v>
                </c:pt>
                <c:pt idx="1">
                  <c:v>1:00:00 AM</c:v>
                </c:pt>
                <c:pt idx="2">
                  <c:v>2:00:00 AM</c:v>
                </c:pt>
                <c:pt idx="3">
                  <c:v>3:00:00 AM</c:v>
                </c:pt>
                <c:pt idx="4">
                  <c:v>4:00:00 AM</c:v>
                </c:pt>
                <c:pt idx="5">
                  <c:v>5:00:00 AM</c:v>
                </c:pt>
                <c:pt idx="6">
                  <c:v>6:00:00 AM</c:v>
                </c:pt>
                <c:pt idx="7">
                  <c:v>7:00:00 AM</c:v>
                </c:pt>
                <c:pt idx="8">
                  <c:v>8:00:00 AM</c:v>
                </c:pt>
                <c:pt idx="9">
                  <c:v>9:00:00 AM</c:v>
                </c:pt>
                <c:pt idx="10">
                  <c:v>10:00:00 AM</c:v>
                </c:pt>
                <c:pt idx="11">
                  <c:v>11:00:00 AM</c:v>
                </c:pt>
                <c:pt idx="12">
                  <c:v>12:00:00 PM</c:v>
                </c:pt>
                <c:pt idx="13">
                  <c:v>1:00:00 PM</c:v>
                </c:pt>
                <c:pt idx="14">
                  <c:v>2:00:00 PM</c:v>
                </c:pt>
                <c:pt idx="15">
                  <c:v>3:00:00 PM</c:v>
                </c:pt>
                <c:pt idx="16">
                  <c:v>4:00:00 PM</c:v>
                </c:pt>
                <c:pt idx="17">
                  <c:v>5:00:00 PM</c:v>
                </c:pt>
                <c:pt idx="18">
                  <c:v>6:00:00 PM</c:v>
                </c:pt>
                <c:pt idx="19">
                  <c:v>7:00:00 PM</c:v>
                </c:pt>
                <c:pt idx="20">
                  <c:v>8:00:00 PM</c:v>
                </c:pt>
                <c:pt idx="21">
                  <c:v>9:00:00 PM</c:v>
                </c:pt>
                <c:pt idx="22">
                  <c:v>10:00:00 PM</c:v>
                </c:pt>
                <c:pt idx="23">
                  <c:v>11:00:00 PM</c:v>
                </c:pt>
              </c:strCache>
            </c:strRef>
          </c:cat>
          <c:val>
            <c:numRef>
              <c:f>'q11'!$G$3:$G$27</c:f>
              <c:numCache>
                <c:formatCode>General</c:formatCode>
                <c:ptCount val="24"/>
                <c:pt idx="0">
                  <c:v>35460</c:v>
                </c:pt>
                <c:pt idx="1">
                  <c:v>23740</c:v>
                </c:pt>
                <c:pt idx="2">
                  <c:v>14751</c:v>
                </c:pt>
                <c:pt idx="3">
                  <c:v>8204</c:v>
                </c:pt>
                <c:pt idx="4">
                  <c:v>6454</c:v>
                </c:pt>
                <c:pt idx="5">
                  <c:v>12127</c:v>
                </c:pt>
                <c:pt idx="6">
                  <c:v>28782</c:v>
                </c:pt>
                <c:pt idx="7">
                  <c:v>53534</c:v>
                </c:pt>
                <c:pt idx="8">
                  <c:v>75788</c:v>
                </c:pt>
                <c:pt idx="9">
                  <c:v>76644</c:v>
                </c:pt>
                <c:pt idx="10">
                  <c:v>94481</c:v>
                </c:pt>
                <c:pt idx="11">
                  <c:v>120315</c:v>
                </c:pt>
                <c:pt idx="12">
                  <c:v>142409</c:v>
                </c:pt>
                <c:pt idx="13">
                  <c:v>148502</c:v>
                </c:pt>
                <c:pt idx="14">
                  <c:v>154728</c:v>
                </c:pt>
                <c:pt idx="15">
                  <c:v>170124</c:v>
                </c:pt>
                <c:pt idx="16">
                  <c:v>191478</c:v>
                </c:pt>
                <c:pt idx="17">
                  <c:v>203982</c:v>
                </c:pt>
                <c:pt idx="18">
                  <c:v>173998</c:v>
                </c:pt>
                <c:pt idx="19">
                  <c:v>128351</c:v>
                </c:pt>
                <c:pt idx="20">
                  <c:v>93880</c:v>
                </c:pt>
                <c:pt idx="21">
                  <c:v>78037</c:v>
                </c:pt>
                <c:pt idx="22">
                  <c:v>68120</c:v>
                </c:pt>
                <c:pt idx="23">
                  <c:v>47769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AF-4388-89DD-215372D0F6B9}"/>
            </c:ext>
          </c:extLst>
        </c:ser>
        <c:ser>
          <c:idx val="1"/>
          <c:order val="1"/>
          <c:tx>
            <c:strRef>
              <c:f>'q11'!$H$1:$H$2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'q11'!$F$3:$F$27</c:f>
              <c:strCache>
                <c:ptCount val="24"/>
                <c:pt idx="0">
                  <c:v>12:00:00 AM</c:v>
                </c:pt>
                <c:pt idx="1">
                  <c:v>1:00:00 AM</c:v>
                </c:pt>
                <c:pt idx="2">
                  <c:v>2:00:00 AM</c:v>
                </c:pt>
                <c:pt idx="3">
                  <c:v>3:00:00 AM</c:v>
                </c:pt>
                <c:pt idx="4">
                  <c:v>4:00:00 AM</c:v>
                </c:pt>
                <c:pt idx="5">
                  <c:v>5:00:00 AM</c:v>
                </c:pt>
                <c:pt idx="6">
                  <c:v>6:00:00 AM</c:v>
                </c:pt>
                <c:pt idx="7">
                  <c:v>7:00:00 AM</c:v>
                </c:pt>
                <c:pt idx="8">
                  <c:v>8:00:00 AM</c:v>
                </c:pt>
                <c:pt idx="9">
                  <c:v>9:00:00 AM</c:v>
                </c:pt>
                <c:pt idx="10">
                  <c:v>10:00:00 AM</c:v>
                </c:pt>
                <c:pt idx="11">
                  <c:v>11:00:00 AM</c:v>
                </c:pt>
                <c:pt idx="12">
                  <c:v>12:00:00 PM</c:v>
                </c:pt>
                <c:pt idx="13">
                  <c:v>1:00:00 PM</c:v>
                </c:pt>
                <c:pt idx="14">
                  <c:v>2:00:00 PM</c:v>
                </c:pt>
                <c:pt idx="15">
                  <c:v>3:00:00 PM</c:v>
                </c:pt>
                <c:pt idx="16">
                  <c:v>4:00:00 PM</c:v>
                </c:pt>
                <c:pt idx="17">
                  <c:v>5:00:00 PM</c:v>
                </c:pt>
                <c:pt idx="18">
                  <c:v>6:00:00 PM</c:v>
                </c:pt>
                <c:pt idx="19">
                  <c:v>7:00:00 PM</c:v>
                </c:pt>
                <c:pt idx="20">
                  <c:v>8:00:00 PM</c:v>
                </c:pt>
                <c:pt idx="21">
                  <c:v>9:00:00 PM</c:v>
                </c:pt>
                <c:pt idx="22">
                  <c:v>10:00:00 PM</c:v>
                </c:pt>
                <c:pt idx="23">
                  <c:v>11:00:00 PM</c:v>
                </c:pt>
              </c:strCache>
            </c:strRef>
          </c:cat>
          <c:val>
            <c:numRef>
              <c:f>'q11'!$H$3:$H$27</c:f>
              <c:numCache>
                <c:formatCode>General</c:formatCode>
                <c:ptCount val="24"/>
                <c:pt idx="0">
                  <c:v>32771</c:v>
                </c:pt>
                <c:pt idx="1">
                  <c:v>20098</c:v>
                </c:pt>
                <c:pt idx="2">
                  <c:v>11397</c:v>
                </c:pt>
                <c:pt idx="3">
                  <c:v>7828</c:v>
                </c:pt>
                <c:pt idx="4">
                  <c:v>8717</c:v>
                </c:pt>
                <c:pt idx="5">
                  <c:v>34615</c:v>
                </c:pt>
                <c:pt idx="6">
                  <c:v>104050</c:v>
                </c:pt>
                <c:pt idx="7">
                  <c:v>200407</c:v>
                </c:pt>
                <c:pt idx="8">
                  <c:v>255333</c:v>
                </c:pt>
                <c:pt idx="9">
                  <c:v>173875</c:v>
                </c:pt>
                <c:pt idx="10">
                  <c:v>153282</c:v>
                </c:pt>
                <c:pt idx="11">
                  <c:v>179017</c:v>
                </c:pt>
                <c:pt idx="12">
                  <c:v>204774</c:v>
                </c:pt>
                <c:pt idx="13">
                  <c:v>204657</c:v>
                </c:pt>
                <c:pt idx="14">
                  <c:v>205004</c:v>
                </c:pt>
                <c:pt idx="15">
                  <c:v>251236</c:v>
                </c:pt>
                <c:pt idx="16">
                  <c:v>343087</c:v>
                </c:pt>
                <c:pt idx="17">
                  <c:v>393215</c:v>
                </c:pt>
                <c:pt idx="18">
                  <c:v>306694</c:v>
                </c:pt>
                <c:pt idx="19">
                  <c:v>215171</c:v>
                </c:pt>
                <c:pt idx="20">
                  <c:v>150849</c:v>
                </c:pt>
                <c:pt idx="21">
                  <c:v>115873</c:v>
                </c:pt>
                <c:pt idx="22">
                  <c:v>83986</c:v>
                </c:pt>
                <c:pt idx="23">
                  <c:v>52974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AF-4388-89DD-215372D0F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4447887"/>
        <c:axId val="2124448367"/>
      </c:lineChart>
      <c:catAx>
        <c:axId val="21244478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48367"/>
        <c:crosses val="autoZero"/>
        <c:auto val="1"/>
        <c:lblAlgn val="ctr"/>
        <c:lblOffset val="100"/>
        <c:tickLblSkip val="2"/>
        <c:noMultiLvlLbl val="0"/>
      </c:catAx>
      <c:valAx>
        <c:axId val="212444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Rides</a:t>
                </a:r>
              </a:p>
            </c:rich>
          </c:tx>
          <c:layout>
            <c:manualLayout>
              <c:xMode val="edge"/>
              <c:yMode val="edge"/>
              <c:x val="1.6580534303521507E-2"/>
              <c:y val="0.302025907407230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4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3A6818F-6918-0A51-0E72-6E399414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>
            <a:extLst>
              <a:ext uri="{FF2B5EF4-FFF2-40B4-BE49-F238E27FC236}">
                <a16:creationId xmlns:a16="http://schemas.microsoft.com/office/drawing/2014/main" id="{822F2EA9-1714-0451-DEE3-653211717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>
            <a:extLst>
              <a:ext uri="{FF2B5EF4-FFF2-40B4-BE49-F238E27FC236}">
                <a16:creationId xmlns:a16="http://schemas.microsoft.com/office/drawing/2014/main" id="{9E2A11E3-9DB2-1B46-EE59-51196C9008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97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B931A91-06C9-5227-597A-15D585E0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>
            <a:extLst>
              <a:ext uri="{FF2B5EF4-FFF2-40B4-BE49-F238E27FC236}">
                <a16:creationId xmlns:a16="http://schemas.microsoft.com/office/drawing/2014/main" id="{6FB433FB-EBEF-D1FD-9F90-8E41862D6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>
            <a:extLst>
              <a:ext uri="{FF2B5EF4-FFF2-40B4-BE49-F238E27FC236}">
                <a16:creationId xmlns:a16="http://schemas.microsoft.com/office/drawing/2014/main" id="{1ADEA18C-B190-5226-5AFD-1BCA735EA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84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E8D6C1AE-1249-9F68-53EF-87E79A96A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>
            <a:extLst>
              <a:ext uri="{FF2B5EF4-FFF2-40B4-BE49-F238E27FC236}">
                <a16:creationId xmlns:a16="http://schemas.microsoft.com/office/drawing/2014/main" id="{ECAEE105-4FE2-6CAB-EEAD-047FCD51C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>
            <a:extLst>
              <a:ext uri="{FF2B5EF4-FFF2-40B4-BE49-F238E27FC236}">
                <a16:creationId xmlns:a16="http://schemas.microsoft.com/office/drawing/2014/main" id="{61D79B9F-4719-3CA6-9237-E032FA88E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527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7EB3C1A3-880C-FD54-F3AC-D8ADDE73C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>
            <a:extLst>
              <a:ext uri="{FF2B5EF4-FFF2-40B4-BE49-F238E27FC236}">
                <a16:creationId xmlns:a16="http://schemas.microsoft.com/office/drawing/2014/main" id="{6ECED3B1-5B15-99D4-3865-D5BB9543ED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>
            <a:extLst>
              <a:ext uri="{FF2B5EF4-FFF2-40B4-BE49-F238E27FC236}">
                <a16:creationId xmlns:a16="http://schemas.microsoft.com/office/drawing/2014/main" id="{456F7AF5-E9F5-B452-BBB8-06E333CD2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18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99730D1-0C27-3013-E3E8-4FDFD649F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>
            <a:extLst>
              <a:ext uri="{FF2B5EF4-FFF2-40B4-BE49-F238E27FC236}">
                <a16:creationId xmlns:a16="http://schemas.microsoft.com/office/drawing/2014/main" id="{6832D77E-8CC2-791C-63E7-4F7DD9A7D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>
            <a:extLst>
              <a:ext uri="{FF2B5EF4-FFF2-40B4-BE49-F238E27FC236}">
                <a16:creationId xmlns:a16="http://schemas.microsoft.com/office/drawing/2014/main" id="{7365CADA-2018-4A38-EF2D-ABCB0C0C4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0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6657AC6-2DA2-3942-8A7C-8E648847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>
            <a:extLst>
              <a:ext uri="{FF2B5EF4-FFF2-40B4-BE49-F238E27FC236}">
                <a16:creationId xmlns:a16="http://schemas.microsoft.com/office/drawing/2014/main" id="{D066861D-8FBC-BA56-2533-011F1747B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>
            <a:extLst>
              <a:ext uri="{FF2B5EF4-FFF2-40B4-BE49-F238E27FC236}">
                <a16:creationId xmlns:a16="http://schemas.microsoft.com/office/drawing/2014/main" id="{3F44D703-F55F-8EC0-AEEC-E7791DDAA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93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FE99D6-A851-DF57-F24F-E235D78E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>
            <a:extLst>
              <a:ext uri="{FF2B5EF4-FFF2-40B4-BE49-F238E27FC236}">
                <a16:creationId xmlns:a16="http://schemas.microsoft.com/office/drawing/2014/main" id="{2A165F4E-3500-B069-1D4B-C773EE3DF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>
            <a:extLst>
              <a:ext uri="{FF2B5EF4-FFF2-40B4-BE49-F238E27FC236}">
                <a16:creationId xmlns:a16="http://schemas.microsoft.com/office/drawing/2014/main" id="{64831294-5BFC-783D-0605-76C186CC13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0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990"/>
            </a:pPr>
            <a:r>
              <a:rPr lang="en-US" sz="4000" dirty="0"/>
              <a:t>Understanding Rider Behavior: Annual Members vs. Casual Users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/>
              <a:t>Cyclistic</a:t>
            </a:r>
            <a:r>
              <a:rPr lang="en-US" sz="1900" dirty="0"/>
              <a:t> Bike-Share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B7B7B7"/>
                </a:solidFill>
              </a:rPr>
              <a:t>March 2025</a:t>
            </a:r>
            <a:endParaRPr sz="1900" dirty="0">
              <a:solidFill>
                <a:srgbClr val="B7B7B7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448CB40-FB9E-747A-1EBE-01BCC2D44723}"/>
              </a:ext>
            </a:extLst>
          </p:cNvPr>
          <p:cNvSpPr/>
          <p:nvPr/>
        </p:nvSpPr>
        <p:spPr>
          <a:xfrm>
            <a:off x="0" y="4634047"/>
            <a:ext cx="9144000" cy="509453"/>
          </a:xfrm>
          <a:prstGeom prst="triangle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A6D58A4-97F1-E06F-668F-9AEC44AA5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7A6705F4-D1FD-8E22-58C0-8E550834412D}"/>
              </a:ext>
            </a:extLst>
          </p:cNvPr>
          <p:cNvSpPr txBox="1"/>
          <p:nvPr/>
        </p:nvSpPr>
        <p:spPr>
          <a:xfrm>
            <a:off x="0" y="4776894"/>
            <a:ext cx="367903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bike-share trip data, provided by Motivate International Inc.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4C2E3-0F2A-1946-5B21-06B2DFDA7901}"/>
              </a:ext>
            </a:extLst>
          </p:cNvPr>
          <p:cNvSpPr txBox="1"/>
          <p:nvPr/>
        </p:nvSpPr>
        <p:spPr>
          <a:xfrm>
            <a:off x="5132551" y="1741042"/>
            <a:ext cx="38084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Member rides are consistently high Monday to Friday then noticeably drops during the weekend.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Casual rides are consistently low Monday to Friday then peaks during the weekend.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Member rides are highest on weekdays, while casual rider activity increases on weekends.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EEBF6F-AAAC-8899-FAE7-F3EEC22F0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258370"/>
              </p:ext>
            </p:extLst>
          </p:nvPr>
        </p:nvGraphicFramePr>
        <p:xfrm>
          <a:off x="0" y="863118"/>
          <a:ext cx="5132551" cy="3514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464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D6D859B-DE0C-D8C7-F1CC-43FAD2009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6880FEDB-F4E3-1DEA-2953-54114E2B9073}"/>
              </a:ext>
            </a:extLst>
          </p:cNvPr>
          <p:cNvSpPr txBox="1"/>
          <p:nvPr/>
        </p:nvSpPr>
        <p:spPr>
          <a:xfrm>
            <a:off x="0" y="4776894"/>
            <a:ext cx="367903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bike-share trip data, provided by Motivate International Inc.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55551E-D6AC-C111-6F50-E2338936F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682023"/>
              </p:ext>
            </p:extLst>
          </p:nvPr>
        </p:nvGraphicFramePr>
        <p:xfrm>
          <a:off x="1641310" y="919835"/>
          <a:ext cx="5861374" cy="3530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F3C8295B-EBF9-81E4-749C-212E9784DC6D}"/>
              </a:ext>
            </a:extLst>
          </p:cNvPr>
          <p:cNvSpPr/>
          <p:nvPr/>
        </p:nvSpPr>
        <p:spPr>
          <a:xfrm>
            <a:off x="0" y="-14494"/>
            <a:ext cx="9144000" cy="5205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3C130-98F5-153C-A0B0-9A01694028D7}"/>
              </a:ext>
            </a:extLst>
          </p:cNvPr>
          <p:cNvSpPr txBox="1"/>
          <p:nvPr/>
        </p:nvSpPr>
        <p:spPr>
          <a:xfrm>
            <a:off x="906570" y="53822"/>
            <a:ext cx="73308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Are Riders Using </a:t>
            </a:r>
            <a:r>
              <a:rPr lang="en-US" sz="2000" b="1" u="sng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2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for Commuting or Recreation?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C44BA30-D2DD-0500-FBD1-6EB0885A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0297E-BFC8-2AD3-86FB-FE2BDC2E28DE}"/>
              </a:ext>
            </a:extLst>
          </p:cNvPr>
          <p:cNvSpPr txBox="1"/>
          <p:nvPr/>
        </p:nvSpPr>
        <p:spPr>
          <a:xfrm>
            <a:off x="3555116" y="240967"/>
            <a:ext cx="20337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b="1" u="sng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472A244E-9D70-FBB6-04C4-30EA02B1BAA4}"/>
              </a:ext>
            </a:extLst>
          </p:cNvPr>
          <p:cNvSpPr txBox="1"/>
          <p:nvPr/>
        </p:nvSpPr>
        <p:spPr>
          <a:xfrm>
            <a:off x="0" y="4776894"/>
            <a:ext cx="367903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bike-share trip data, provided by Motivate International Inc.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44EEC-B263-90DD-E902-E02BC3E03B95}"/>
              </a:ext>
            </a:extLst>
          </p:cNvPr>
          <p:cNvSpPr txBox="1"/>
          <p:nvPr/>
        </p:nvSpPr>
        <p:spPr>
          <a:xfrm>
            <a:off x="5335506" y="1448365"/>
            <a:ext cx="3808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Member rides show two clear peaks, one around 8 AM and another near 5–6 PM, aligning with typical work commute hours.</a:t>
            </a:r>
          </a:p>
          <a:p>
            <a:pPr lvl="0"/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Casual rides steadily increase throughout the day then peaks at 5 PM.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Both rider types decline gradually after 6 PM, with rides steadily decreasing into late evening.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ADE2A3-0EFB-6216-148E-F446FAA84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235889"/>
              </p:ext>
            </p:extLst>
          </p:nvPr>
        </p:nvGraphicFramePr>
        <p:xfrm>
          <a:off x="-26203" y="947464"/>
          <a:ext cx="5361709" cy="324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247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9">
            <a:extLst>
              <a:ext uri="{FF2B5EF4-FFF2-40B4-BE49-F238E27FC236}">
                <a16:creationId xmlns:a16="http://schemas.microsoft.com/office/drawing/2014/main" id="{5FE80426-4F42-C85A-35C3-A533F54CBE5F}"/>
              </a:ext>
            </a:extLst>
          </p:cNvPr>
          <p:cNvSpPr txBox="1"/>
          <p:nvPr/>
        </p:nvSpPr>
        <p:spPr>
          <a:xfrm>
            <a:off x="640050" y="2233211"/>
            <a:ext cx="786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Casuals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are likely using Cyclistic for recreational purposes in contrast to 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using it for daily transportation.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E1D603D-DF74-27D8-2923-41E283E94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29401020-CE39-CF11-0107-A40DDAF19256}"/>
              </a:ext>
            </a:extLst>
          </p:cNvPr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>
            <a:extLst>
              <a:ext uri="{FF2B5EF4-FFF2-40B4-BE49-F238E27FC236}">
                <a16:creationId xmlns:a16="http://schemas.microsoft.com/office/drawing/2014/main" id="{B7DC75EA-0FD8-879A-1BA2-71C98E40E5A4}"/>
              </a:ext>
            </a:extLst>
          </p:cNvPr>
          <p:cNvGrpSpPr/>
          <p:nvPr/>
        </p:nvGrpSpPr>
        <p:grpSpPr>
          <a:xfrm>
            <a:off x="385200" y="1956000"/>
            <a:ext cx="2192100" cy="1231166"/>
            <a:chOff x="385200" y="1956000"/>
            <a:chExt cx="2192100" cy="1231166"/>
          </a:xfrm>
        </p:grpSpPr>
        <p:sp>
          <p:nvSpPr>
            <p:cNvPr id="62" name="Google Shape;62;p14">
              <a:extLst>
                <a:ext uri="{FF2B5EF4-FFF2-40B4-BE49-F238E27FC236}">
                  <a16:creationId xmlns:a16="http://schemas.microsoft.com/office/drawing/2014/main" id="{2301EF84-0D7D-E51B-C61D-FE2582B3D893}"/>
                </a:ext>
              </a:extLst>
            </p:cNvPr>
            <p:cNvSpPr txBox="1"/>
            <p:nvPr/>
          </p:nvSpPr>
          <p:spPr>
            <a:xfrm>
              <a:off x="385200" y="2356200"/>
              <a:ext cx="2192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can we turn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Casual Members 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Annual Members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>
              <a:extLst>
                <a:ext uri="{FF2B5EF4-FFF2-40B4-BE49-F238E27FC236}">
                  <a16:creationId xmlns:a16="http://schemas.microsoft.com/office/drawing/2014/main" id="{CA9CA90E-319C-5E3E-2965-5B96478D8CE3}"/>
                </a:ext>
              </a:extLst>
            </p:cNvPr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032A2D28-5CCB-0E4A-12ED-E72C7D4FCCA0}"/>
              </a:ext>
            </a:extLst>
          </p:cNvPr>
          <p:cNvSpPr txBox="1"/>
          <p:nvPr/>
        </p:nvSpPr>
        <p:spPr>
          <a:xfrm>
            <a:off x="3539100" y="321774"/>
            <a:ext cx="5433959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24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</a:p>
          <a:p>
            <a:pPr lvl="0"/>
            <a:endParaRPr lang="en-US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Launch Summer Membership Campaigns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Target casual riders during peak months (June–September) with limited-time offers to encourage membership sign ups.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Educate Casual Riders with Personalized Notifications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Identify casual riders with frequent usage and send personalized messages (email/app) emphasizing how much they could save with a membership.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Offer Membership Free Trial to Frequent Casual Riders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After casual riders have taken a certain number of trips, we should offer a membership free trial and emphasize how much they saved prior to the trial.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Employer or Student Discounts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Partner with local companies and universities to offer discounted memberships to employees and students.</a:t>
            </a:r>
          </a:p>
        </p:txBody>
      </p:sp>
    </p:spTree>
    <p:extLst>
      <p:ext uri="{BB962C8B-B14F-4D97-AF65-F5344CB8AC3E}">
        <p14:creationId xmlns:p14="http://schemas.microsoft.com/office/powerpoint/2010/main" val="195161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0592-1E48-8EEE-56F8-75A0AD8B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1E1003D5-765F-92B6-27C7-64276DC3E1F1}"/>
              </a:ext>
            </a:extLst>
          </p:cNvPr>
          <p:cNvSpPr/>
          <p:nvPr/>
        </p:nvSpPr>
        <p:spPr>
          <a:xfrm>
            <a:off x="0" y="0"/>
            <a:ext cx="9144000" cy="11776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Executive Summary</a:t>
            </a:r>
          </a:p>
        </p:txBody>
      </p:sp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1ED541D3-AB89-424C-8141-9B328A58DE44}"/>
              </a:ext>
            </a:extLst>
          </p:cNvPr>
          <p:cNvSpPr txBox="1"/>
          <p:nvPr/>
        </p:nvSpPr>
        <p:spPr>
          <a:xfrm>
            <a:off x="1354282" y="1413561"/>
            <a:ext cx="643543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Objective: </a:t>
            </a:r>
            <a:r>
              <a:rPr lang="en-US" sz="1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Understand how casual riders and annual members differ in usage behavior to develop strategies that increase annual memberships. </a:t>
            </a: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C2941434-D127-AA3A-C08E-4103974D69DF}"/>
              </a:ext>
            </a:extLst>
          </p:cNvPr>
          <p:cNvSpPr txBox="1"/>
          <p:nvPr/>
        </p:nvSpPr>
        <p:spPr>
          <a:xfrm>
            <a:off x="216477" y="2711285"/>
            <a:ext cx="4092286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</a:p>
          <a:p>
            <a:pPr lvl="0"/>
            <a:endParaRPr lang="en-US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Member rides peak during weekday commute hours (8 AM &amp; 5 PM).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Casual riders are most active on weekends and afternoons.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Seasonal trends show both rider types peak in summer, with a sharper decline for casuals in winter.</a:t>
            </a:r>
          </a:p>
        </p:txBody>
      </p:sp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1B4747AF-2926-E29D-B627-0187B19C4DFC}"/>
              </a:ext>
            </a:extLst>
          </p:cNvPr>
          <p:cNvSpPr txBox="1"/>
          <p:nvPr/>
        </p:nvSpPr>
        <p:spPr>
          <a:xfrm>
            <a:off x="4572000" y="2665118"/>
            <a:ext cx="4260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Recommendations:</a:t>
            </a:r>
          </a:p>
          <a:p>
            <a:pPr lvl="0"/>
            <a:endParaRPr lang="en-US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Launch summer membership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Educate casual riders with personalized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Offer membership free trial to frequent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Offer employer or student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120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A3CF5B7B-CD20-5292-06B6-AC4E59FCA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10E49E02-A094-013A-3845-1F634E7F59C2}"/>
              </a:ext>
            </a:extLst>
          </p:cNvPr>
          <p:cNvSpPr/>
          <p:nvPr/>
        </p:nvSpPr>
        <p:spPr>
          <a:xfrm>
            <a:off x="0" y="0"/>
            <a:ext cx="9144000" cy="11776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sz="4000" b="1" u="sng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4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</p:txBody>
      </p:sp>
      <p:grpSp>
        <p:nvGrpSpPr>
          <p:cNvPr id="61" name="Google Shape;61;p14">
            <a:extLst>
              <a:ext uri="{FF2B5EF4-FFF2-40B4-BE49-F238E27FC236}">
                <a16:creationId xmlns:a16="http://schemas.microsoft.com/office/drawing/2014/main" id="{A47D53F2-6279-0A60-F329-92E216B28E5A}"/>
              </a:ext>
            </a:extLst>
          </p:cNvPr>
          <p:cNvGrpSpPr/>
          <p:nvPr/>
        </p:nvGrpSpPr>
        <p:grpSpPr>
          <a:xfrm>
            <a:off x="385200" y="1956000"/>
            <a:ext cx="2192100" cy="1231166"/>
            <a:chOff x="385200" y="1956000"/>
            <a:chExt cx="2192100" cy="1231166"/>
          </a:xfrm>
        </p:grpSpPr>
        <p:sp>
          <p:nvSpPr>
            <p:cNvPr id="62" name="Google Shape;62;p14">
              <a:extLst>
                <a:ext uri="{FF2B5EF4-FFF2-40B4-BE49-F238E27FC236}">
                  <a16:creationId xmlns:a16="http://schemas.microsoft.com/office/drawing/2014/main" id="{AE2CF207-881C-275C-200C-DCD4FDB1F90C}"/>
                </a:ext>
              </a:extLst>
            </p:cNvPr>
            <p:cNvSpPr txBox="1"/>
            <p:nvPr/>
          </p:nvSpPr>
          <p:spPr>
            <a:xfrm>
              <a:off x="385200" y="2356200"/>
              <a:ext cx="2192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can we turn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Casual Members 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Annual Members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>
              <a:extLst>
                <a:ext uri="{FF2B5EF4-FFF2-40B4-BE49-F238E27FC236}">
                  <a16:creationId xmlns:a16="http://schemas.microsoft.com/office/drawing/2014/main" id="{4C69F5AD-0729-239E-E524-E4BF2907E1AC}"/>
                </a:ext>
              </a:extLst>
            </p:cNvPr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7EA33131-B83F-2E5A-8E11-279F3CB0891E}"/>
              </a:ext>
            </a:extLst>
          </p:cNvPr>
          <p:cNvSpPr txBox="1"/>
          <p:nvPr/>
        </p:nvSpPr>
        <p:spPr>
          <a:xfrm>
            <a:off x="1354282" y="1956000"/>
            <a:ext cx="6435436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is a </a:t>
            </a:r>
            <a:r>
              <a:rPr lang="en-US" sz="18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bike-share program</a:t>
            </a: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based in Chicago that features more than </a:t>
            </a:r>
            <a:r>
              <a:rPr lang="en-US" sz="18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5,800 bicycles </a:t>
            </a: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18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600 docking stations</a:t>
            </a: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8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sets itself apart by also offering reclining bikes, hand tricycles, and cargo bikes, making bike-share more inclusive to people with disabilities and riders who can’t use a standard two-wheeled bike.</a:t>
            </a:r>
          </a:p>
        </p:txBody>
      </p:sp>
    </p:spTree>
    <p:extLst>
      <p:ext uri="{BB962C8B-B14F-4D97-AF65-F5344CB8AC3E}">
        <p14:creationId xmlns:p14="http://schemas.microsoft.com/office/powerpoint/2010/main" val="294096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166"/>
            <a:chOff x="385200" y="1956000"/>
            <a:chExt cx="2192100" cy="1231166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can we turn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Casual Members 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Annual Members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" name="Google Shape;65;p14"/>
          <p:cNvSpPr txBox="1"/>
          <p:nvPr/>
        </p:nvSpPr>
        <p:spPr>
          <a:xfrm>
            <a:off x="3539100" y="1956000"/>
            <a:ext cx="4966209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has </a:t>
            </a:r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three</a:t>
            </a: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variations of passes for customers: </a:t>
            </a:r>
          </a:p>
          <a:p>
            <a:pPr lvl="0"/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single-ride passes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full-day passes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annual memberships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32CB1DFA-3759-AE9C-D503-58DF7AF0F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BB25C868-BF6D-A2AC-A1AF-D23449CC6185}"/>
              </a:ext>
            </a:extLst>
          </p:cNvPr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>
            <a:extLst>
              <a:ext uri="{FF2B5EF4-FFF2-40B4-BE49-F238E27FC236}">
                <a16:creationId xmlns:a16="http://schemas.microsoft.com/office/drawing/2014/main" id="{99F04FBC-4C9F-58A0-0059-6853AFDDD5B0}"/>
              </a:ext>
            </a:extLst>
          </p:cNvPr>
          <p:cNvGrpSpPr/>
          <p:nvPr/>
        </p:nvGrpSpPr>
        <p:grpSpPr>
          <a:xfrm>
            <a:off x="385200" y="1956000"/>
            <a:ext cx="2192100" cy="1231166"/>
            <a:chOff x="385200" y="1956000"/>
            <a:chExt cx="2192100" cy="1231166"/>
          </a:xfrm>
        </p:grpSpPr>
        <p:sp>
          <p:nvSpPr>
            <p:cNvPr id="62" name="Google Shape;62;p14">
              <a:extLst>
                <a:ext uri="{FF2B5EF4-FFF2-40B4-BE49-F238E27FC236}">
                  <a16:creationId xmlns:a16="http://schemas.microsoft.com/office/drawing/2014/main" id="{6F2AA8A4-5155-D4B7-D3D0-589BC243C033}"/>
                </a:ext>
              </a:extLst>
            </p:cNvPr>
            <p:cNvSpPr txBox="1"/>
            <p:nvPr/>
          </p:nvSpPr>
          <p:spPr>
            <a:xfrm>
              <a:off x="385200" y="2356200"/>
              <a:ext cx="2192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can we turn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Casual Members 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Annual Members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>
              <a:extLst>
                <a:ext uri="{FF2B5EF4-FFF2-40B4-BE49-F238E27FC236}">
                  <a16:creationId xmlns:a16="http://schemas.microsoft.com/office/drawing/2014/main" id="{6DF0ACA4-198E-CC03-243C-2E5C6669710B}"/>
                </a:ext>
              </a:extLst>
            </p:cNvPr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CA6AE5E1-D03D-3A75-5CDE-33D65D0B38E3}"/>
              </a:ext>
            </a:extLst>
          </p:cNvPr>
          <p:cNvSpPr txBox="1"/>
          <p:nvPr/>
        </p:nvSpPr>
        <p:spPr>
          <a:xfrm>
            <a:off x="3615847" y="2048545"/>
            <a:ext cx="4966209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Customers who purchase </a:t>
            </a:r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single-ride</a:t>
            </a: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full-day passes</a:t>
            </a: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are referred to as </a:t>
            </a:r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/>
            <a:endParaRPr lang="en-US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Customers who purchase </a:t>
            </a:r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annual memberships</a:t>
            </a: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lang="en-US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r>
              <a:rPr lang="en-US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21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1878818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Analytical goals</a:t>
            </a:r>
            <a:endParaRPr sz="1600" b="1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1878818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Understand differences in behavior between 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riders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annual members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boost membership conversion.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02117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Analyze customer 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usage patterns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then develop targeted marketing and feature enhancements to encourage casual riders to convert to annual members.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835754"/>
            <a:ext cx="41238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bike-share trip data, provided by Motivate International Inc.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48513" y="2071568"/>
            <a:ext cx="3226773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majority of </a:t>
            </a:r>
            <a:r>
              <a:rPr lang="en-US" sz="16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Cyclistic’s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users are 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annual members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accounting for </a:t>
            </a:r>
            <a:r>
              <a:rPr lang="en-US" sz="16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63%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 all rides as of 2024.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2E4454B-C617-16D9-4935-34960558B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337711"/>
              </p:ext>
            </p:extLst>
          </p:nvPr>
        </p:nvGraphicFramePr>
        <p:xfrm>
          <a:off x="3786284" y="1071592"/>
          <a:ext cx="4991089" cy="319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694BD6C6-DFB8-1D87-BAE2-6F1BBBE3A798}"/>
              </a:ext>
            </a:extLst>
          </p:cNvPr>
          <p:cNvSpPr/>
          <p:nvPr/>
        </p:nvSpPr>
        <p:spPr>
          <a:xfrm>
            <a:off x="0" y="-14494"/>
            <a:ext cx="9144000" cy="5205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BABED-D7DA-D72B-6C93-7A27960CB49C}"/>
              </a:ext>
            </a:extLst>
          </p:cNvPr>
          <p:cNvSpPr txBox="1"/>
          <p:nvPr/>
        </p:nvSpPr>
        <p:spPr>
          <a:xfrm>
            <a:off x="2374924" y="39723"/>
            <a:ext cx="439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Distribution of </a:t>
            </a:r>
            <a:r>
              <a:rPr lang="en-US" sz="2000" b="1" u="sng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Cyclistic’s</a:t>
            </a:r>
            <a:r>
              <a:rPr lang="en-US" sz="2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5E1463DB-203A-A9A1-4610-A4D99995720F}"/>
              </a:ext>
            </a:extLst>
          </p:cNvPr>
          <p:cNvSpPr txBox="1"/>
          <p:nvPr/>
        </p:nvSpPr>
        <p:spPr>
          <a:xfrm>
            <a:off x="0" y="4776894"/>
            <a:ext cx="367903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bike-share trip data, provided by Motivate International Inc.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4FB060-4238-143D-390D-A47986E18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56684"/>
              </p:ext>
            </p:extLst>
          </p:nvPr>
        </p:nvGraphicFramePr>
        <p:xfrm>
          <a:off x="71437" y="1163795"/>
          <a:ext cx="4500563" cy="330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8D6625-48AD-C60A-7F8D-854DE7C74ED8}"/>
              </a:ext>
            </a:extLst>
          </p:cNvPr>
          <p:cNvSpPr txBox="1"/>
          <p:nvPr/>
        </p:nvSpPr>
        <p:spPr>
          <a:xfrm>
            <a:off x="4862945" y="1715413"/>
            <a:ext cx="3808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Both rider types peak in summer, but casual riders show a more dramatic increase.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Members ride more consistently than casuals year-round, with smaller seasonal variation.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rider activity significantly drops in colder months, suggesting they may be using </a:t>
            </a:r>
            <a:r>
              <a:rPr lang="en-US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bikes for recreational reasons over daily transportation.</a:t>
            </a: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B034854C-D9E0-F321-F650-B4823F998182}"/>
              </a:ext>
            </a:extLst>
          </p:cNvPr>
          <p:cNvSpPr/>
          <p:nvPr/>
        </p:nvSpPr>
        <p:spPr>
          <a:xfrm>
            <a:off x="0" y="-14494"/>
            <a:ext cx="9144000" cy="5205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DA189-7758-E754-22FD-493C80C82069}"/>
              </a:ext>
            </a:extLst>
          </p:cNvPr>
          <p:cNvSpPr txBox="1"/>
          <p:nvPr/>
        </p:nvSpPr>
        <p:spPr>
          <a:xfrm>
            <a:off x="904168" y="45747"/>
            <a:ext cx="7335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Do Members and Casual Riders Use </a:t>
            </a:r>
            <a:r>
              <a:rPr lang="en-US" sz="2000" b="1" u="sng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2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Differently?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3F2ADE3-16EE-3B9D-C960-98C52ED5C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37FAB624-9048-76CD-F9F2-33336E9EC0AF}"/>
              </a:ext>
            </a:extLst>
          </p:cNvPr>
          <p:cNvSpPr txBox="1"/>
          <p:nvPr/>
        </p:nvSpPr>
        <p:spPr>
          <a:xfrm>
            <a:off x="0" y="4776894"/>
            <a:ext cx="367903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800" dirty="0" err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bike-share trip data, provided by Motivate International Inc.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CEEBF6F-AAAC-8899-FAE7-F3EEC22F0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25002"/>
              </p:ext>
            </p:extLst>
          </p:nvPr>
        </p:nvGraphicFramePr>
        <p:xfrm>
          <a:off x="1215149" y="845822"/>
          <a:ext cx="6520713" cy="37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0647E205-F9D0-BB17-5916-07D0C278519D}"/>
              </a:ext>
            </a:extLst>
          </p:cNvPr>
          <p:cNvSpPr/>
          <p:nvPr/>
        </p:nvSpPr>
        <p:spPr>
          <a:xfrm>
            <a:off x="0" y="-14494"/>
            <a:ext cx="9144000" cy="5205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779FC-3823-6C7D-1F23-2B3FF96195B0}"/>
              </a:ext>
            </a:extLst>
          </p:cNvPr>
          <p:cNvSpPr txBox="1"/>
          <p:nvPr/>
        </p:nvSpPr>
        <p:spPr>
          <a:xfrm>
            <a:off x="1215151" y="45747"/>
            <a:ext cx="6713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Are Riders Using </a:t>
            </a:r>
            <a:r>
              <a:rPr lang="en-US" sz="2000" b="1" u="sng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20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for Commuting or Recreation?</a:t>
            </a:r>
          </a:p>
        </p:txBody>
      </p:sp>
    </p:spTree>
    <p:extLst>
      <p:ext uri="{BB962C8B-B14F-4D97-AF65-F5344CB8AC3E}">
        <p14:creationId xmlns:p14="http://schemas.microsoft.com/office/powerpoint/2010/main" val="1134664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757</Words>
  <Application>Microsoft Office PowerPoint</Application>
  <PresentationFormat>On-screen Show (16:9)</PresentationFormat>
  <Paragraphs>91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Simple Light</vt:lpstr>
      <vt:lpstr>Understanding Rider Behavior: Annual Members vs. Casual Users</vt:lpstr>
      <vt:lpstr>PowerPoint Presentation</vt:lpstr>
      <vt:lpstr>PowerPoint Presentation</vt:lpstr>
      <vt:lpstr>PowerPoint Presentation</vt:lpstr>
      <vt:lpstr>PowerPoint Presentation</vt:lpstr>
      <vt:lpstr>Analytical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Kedon Pruitt</cp:lastModifiedBy>
  <cp:revision>18</cp:revision>
  <dcterms:modified xsi:type="dcterms:W3CDTF">2025-06-20T20:20:05Z</dcterms:modified>
</cp:coreProperties>
</file>