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5" autoAdjust="0"/>
    <p:restoredTop sz="94660"/>
  </p:normalViewPr>
  <p:slideViewPr>
    <p:cSldViewPr snapToGrid="0">
      <p:cViewPr>
        <p:scale>
          <a:sx n="100" d="100"/>
          <a:sy n="100" d="100"/>
        </p:scale>
        <p:origin x="93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1CA43A-7872-4897-B5A7-8A43219373C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856F52FE-20C0-4916-A695-CE9DB6A56A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1EBFD57B-18A2-4AF8-9682-7D1D090A90D5}"/>
              </a:ext>
            </a:extLst>
          </p:cNvPr>
          <p:cNvSpPr>
            <a:spLocks noGrp="1"/>
          </p:cNvSpPr>
          <p:nvPr>
            <p:ph type="dt" sz="half" idx="10"/>
          </p:nvPr>
        </p:nvSpPr>
        <p:spPr/>
        <p:txBody>
          <a:bodyPr/>
          <a:lstStyle/>
          <a:p>
            <a:fld id="{E072515C-8E90-4291-87DF-834C36DE3043}" type="datetimeFigureOut">
              <a:rPr lang="ru-RU" smtClean="0"/>
              <a:t>29.12.2022</a:t>
            </a:fld>
            <a:endParaRPr lang="ru-RU"/>
          </a:p>
        </p:txBody>
      </p:sp>
      <p:sp>
        <p:nvSpPr>
          <p:cNvPr id="5" name="Нижний колонтитул 4">
            <a:extLst>
              <a:ext uri="{FF2B5EF4-FFF2-40B4-BE49-F238E27FC236}">
                <a16:creationId xmlns:a16="http://schemas.microsoft.com/office/drawing/2014/main" id="{539DFDE8-18D6-41EB-AB6A-5CD33CAA262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2B5FA0C-E64F-4F32-8533-34A1C095E087}"/>
              </a:ext>
            </a:extLst>
          </p:cNvPr>
          <p:cNvSpPr>
            <a:spLocks noGrp="1"/>
          </p:cNvSpPr>
          <p:nvPr>
            <p:ph type="sldNum" sz="quarter" idx="12"/>
          </p:nvPr>
        </p:nvSpPr>
        <p:spPr/>
        <p:txBody>
          <a:bodyPr/>
          <a:lstStyle/>
          <a:p>
            <a:fld id="{1134248F-03F8-4280-B24E-46C524D81574}" type="slidenum">
              <a:rPr lang="ru-RU" smtClean="0"/>
              <a:t>‹#›</a:t>
            </a:fld>
            <a:endParaRPr lang="ru-RU"/>
          </a:p>
        </p:txBody>
      </p:sp>
    </p:spTree>
    <p:extLst>
      <p:ext uri="{BB962C8B-B14F-4D97-AF65-F5344CB8AC3E}">
        <p14:creationId xmlns:p14="http://schemas.microsoft.com/office/powerpoint/2010/main" val="934746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5FF0FC-C07E-4114-83E6-7427B3C6AA47}"/>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B353074C-ED15-443C-9254-F3A296852CD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4C4268A-513D-43F5-B7A0-82462CB0938D}"/>
              </a:ext>
            </a:extLst>
          </p:cNvPr>
          <p:cNvSpPr>
            <a:spLocks noGrp="1"/>
          </p:cNvSpPr>
          <p:nvPr>
            <p:ph type="dt" sz="half" idx="10"/>
          </p:nvPr>
        </p:nvSpPr>
        <p:spPr/>
        <p:txBody>
          <a:bodyPr/>
          <a:lstStyle/>
          <a:p>
            <a:fld id="{E072515C-8E90-4291-87DF-834C36DE3043}" type="datetimeFigureOut">
              <a:rPr lang="ru-RU" smtClean="0"/>
              <a:t>29.12.2022</a:t>
            </a:fld>
            <a:endParaRPr lang="ru-RU"/>
          </a:p>
        </p:txBody>
      </p:sp>
      <p:sp>
        <p:nvSpPr>
          <p:cNvPr id="5" name="Нижний колонтитул 4">
            <a:extLst>
              <a:ext uri="{FF2B5EF4-FFF2-40B4-BE49-F238E27FC236}">
                <a16:creationId xmlns:a16="http://schemas.microsoft.com/office/drawing/2014/main" id="{0B0813BF-4B8C-4D50-96E0-22F3F92F8B8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1B8A432-9C7B-4D64-BC3C-048D2AFE1682}"/>
              </a:ext>
            </a:extLst>
          </p:cNvPr>
          <p:cNvSpPr>
            <a:spLocks noGrp="1"/>
          </p:cNvSpPr>
          <p:nvPr>
            <p:ph type="sldNum" sz="quarter" idx="12"/>
          </p:nvPr>
        </p:nvSpPr>
        <p:spPr/>
        <p:txBody>
          <a:bodyPr/>
          <a:lstStyle/>
          <a:p>
            <a:fld id="{1134248F-03F8-4280-B24E-46C524D81574}" type="slidenum">
              <a:rPr lang="ru-RU" smtClean="0"/>
              <a:t>‹#›</a:t>
            </a:fld>
            <a:endParaRPr lang="ru-RU"/>
          </a:p>
        </p:txBody>
      </p:sp>
    </p:spTree>
    <p:extLst>
      <p:ext uri="{BB962C8B-B14F-4D97-AF65-F5344CB8AC3E}">
        <p14:creationId xmlns:p14="http://schemas.microsoft.com/office/powerpoint/2010/main" val="1487047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BD46CAD5-18F7-4847-A8C7-41D62CF6B6BB}"/>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4BF27A6A-C8E0-468F-AB02-539F3F87AF1F}"/>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351D806-1755-44CC-B188-80FD1CAB99AF}"/>
              </a:ext>
            </a:extLst>
          </p:cNvPr>
          <p:cNvSpPr>
            <a:spLocks noGrp="1"/>
          </p:cNvSpPr>
          <p:nvPr>
            <p:ph type="dt" sz="half" idx="10"/>
          </p:nvPr>
        </p:nvSpPr>
        <p:spPr/>
        <p:txBody>
          <a:bodyPr/>
          <a:lstStyle/>
          <a:p>
            <a:fld id="{E072515C-8E90-4291-87DF-834C36DE3043}" type="datetimeFigureOut">
              <a:rPr lang="ru-RU" smtClean="0"/>
              <a:t>29.12.2022</a:t>
            </a:fld>
            <a:endParaRPr lang="ru-RU"/>
          </a:p>
        </p:txBody>
      </p:sp>
      <p:sp>
        <p:nvSpPr>
          <p:cNvPr id="5" name="Нижний колонтитул 4">
            <a:extLst>
              <a:ext uri="{FF2B5EF4-FFF2-40B4-BE49-F238E27FC236}">
                <a16:creationId xmlns:a16="http://schemas.microsoft.com/office/drawing/2014/main" id="{3A442C68-B69F-4CE2-9428-65CC39EE729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8E57ED8-2483-4147-921E-6BD26E4C0B03}"/>
              </a:ext>
            </a:extLst>
          </p:cNvPr>
          <p:cNvSpPr>
            <a:spLocks noGrp="1"/>
          </p:cNvSpPr>
          <p:nvPr>
            <p:ph type="sldNum" sz="quarter" idx="12"/>
          </p:nvPr>
        </p:nvSpPr>
        <p:spPr/>
        <p:txBody>
          <a:bodyPr/>
          <a:lstStyle/>
          <a:p>
            <a:fld id="{1134248F-03F8-4280-B24E-46C524D81574}" type="slidenum">
              <a:rPr lang="ru-RU" smtClean="0"/>
              <a:t>‹#›</a:t>
            </a:fld>
            <a:endParaRPr lang="ru-RU"/>
          </a:p>
        </p:txBody>
      </p:sp>
    </p:spTree>
    <p:extLst>
      <p:ext uri="{BB962C8B-B14F-4D97-AF65-F5344CB8AC3E}">
        <p14:creationId xmlns:p14="http://schemas.microsoft.com/office/powerpoint/2010/main" val="3675139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C3F32F-7FAE-43C1-99AB-A78F5D00ADF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24D358F-A326-4F37-B5F0-BE2FFBA8805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904F963-4A02-497D-A418-8A993543E6F7}"/>
              </a:ext>
            </a:extLst>
          </p:cNvPr>
          <p:cNvSpPr>
            <a:spLocks noGrp="1"/>
          </p:cNvSpPr>
          <p:nvPr>
            <p:ph type="dt" sz="half" idx="10"/>
          </p:nvPr>
        </p:nvSpPr>
        <p:spPr/>
        <p:txBody>
          <a:bodyPr/>
          <a:lstStyle/>
          <a:p>
            <a:fld id="{E072515C-8E90-4291-87DF-834C36DE3043}" type="datetimeFigureOut">
              <a:rPr lang="ru-RU" smtClean="0"/>
              <a:t>29.12.2022</a:t>
            </a:fld>
            <a:endParaRPr lang="ru-RU"/>
          </a:p>
        </p:txBody>
      </p:sp>
      <p:sp>
        <p:nvSpPr>
          <p:cNvPr id="5" name="Нижний колонтитул 4">
            <a:extLst>
              <a:ext uri="{FF2B5EF4-FFF2-40B4-BE49-F238E27FC236}">
                <a16:creationId xmlns:a16="http://schemas.microsoft.com/office/drawing/2014/main" id="{08218BC1-25D4-470D-9275-C35D304C65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1DC7327-4CD0-4127-ABC0-F38A2BB210F4}"/>
              </a:ext>
            </a:extLst>
          </p:cNvPr>
          <p:cNvSpPr>
            <a:spLocks noGrp="1"/>
          </p:cNvSpPr>
          <p:nvPr>
            <p:ph type="sldNum" sz="quarter" idx="12"/>
          </p:nvPr>
        </p:nvSpPr>
        <p:spPr/>
        <p:txBody>
          <a:bodyPr/>
          <a:lstStyle/>
          <a:p>
            <a:fld id="{1134248F-03F8-4280-B24E-46C524D81574}" type="slidenum">
              <a:rPr lang="ru-RU" smtClean="0"/>
              <a:t>‹#›</a:t>
            </a:fld>
            <a:endParaRPr lang="ru-RU"/>
          </a:p>
        </p:txBody>
      </p:sp>
    </p:spTree>
    <p:extLst>
      <p:ext uri="{BB962C8B-B14F-4D97-AF65-F5344CB8AC3E}">
        <p14:creationId xmlns:p14="http://schemas.microsoft.com/office/powerpoint/2010/main" val="2901670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AF5243-1201-40C5-A85E-DADB6EB783F8}"/>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7EABDD4D-A1EB-4909-B392-AC07A4EAC7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9192482A-835A-45B9-8E56-1DCE63E34B4F}"/>
              </a:ext>
            </a:extLst>
          </p:cNvPr>
          <p:cNvSpPr>
            <a:spLocks noGrp="1"/>
          </p:cNvSpPr>
          <p:nvPr>
            <p:ph type="dt" sz="half" idx="10"/>
          </p:nvPr>
        </p:nvSpPr>
        <p:spPr/>
        <p:txBody>
          <a:bodyPr/>
          <a:lstStyle/>
          <a:p>
            <a:fld id="{E072515C-8E90-4291-87DF-834C36DE3043}" type="datetimeFigureOut">
              <a:rPr lang="ru-RU" smtClean="0"/>
              <a:t>29.12.2022</a:t>
            </a:fld>
            <a:endParaRPr lang="ru-RU"/>
          </a:p>
        </p:txBody>
      </p:sp>
      <p:sp>
        <p:nvSpPr>
          <p:cNvPr id="5" name="Нижний колонтитул 4">
            <a:extLst>
              <a:ext uri="{FF2B5EF4-FFF2-40B4-BE49-F238E27FC236}">
                <a16:creationId xmlns:a16="http://schemas.microsoft.com/office/drawing/2014/main" id="{1DC0FECC-6BFE-48D0-920B-24323579EF2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DFA1480-E376-4A1E-9E12-269E795FADBA}"/>
              </a:ext>
            </a:extLst>
          </p:cNvPr>
          <p:cNvSpPr>
            <a:spLocks noGrp="1"/>
          </p:cNvSpPr>
          <p:nvPr>
            <p:ph type="sldNum" sz="quarter" idx="12"/>
          </p:nvPr>
        </p:nvSpPr>
        <p:spPr/>
        <p:txBody>
          <a:bodyPr/>
          <a:lstStyle/>
          <a:p>
            <a:fld id="{1134248F-03F8-4280-B24E-46C524D81574}" type="slidenum">
              <a:rPr lang="ru-RU" smtClean="0"/>
              <a:t>‹#›</a:t>
            </a:fld>
            <a:endParaRPr lang="ru-RU"/>
          </a:p>
        </p:txBody>
      </p:sp>
    </p:spTree>
    <p:extLst>
      <p:ext uri="{BB962C8B-B14F-4D97-AF65-F5344CB8AC3E}">
        <p14:creationId xmlns:p14="http://schemas.microsoft.com/office/powerpoint/2010/main" val="196668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042243-E23D-46E2-BBF4-C661B6AA90A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C23C793C-4329-4475-9EDD-A3AB4B76833C}"/>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445BF6F8-0227-4FB0-A192-CB2AE0CF7B8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15F07011-D6C8-4361-AEFE-FD05DCBB6246}"/>
              </a:ext>
            </a:extLst>
          </p:cNvPr>
          <p:cNvSpPr>
            <a:spLocks noGrp="1"/>
          </p:cNvSpPr>
          <p:nvPr>
            <p:ph type="dt" sz="half" idx="10"/>
          </p:nvPr>
        </p:nvSpPr>
        <p:spPr/>
        <p:txBody>
          <a:bodyPr/>
          <a:lstStyle/>
          <a:p>
            <a:fld id="{E072515C-8E90-4291-87DF-834C36DE3043}" type="datetimeFigureOut">
              <a:rPr lang="ru-RU" smtClean="0"/>
              <a:t>29.12.2022</a:t>
            </a:fld>
            <a:endParaRPr lang="ru-RU"/>
          </a:p>
        </p:txBody>
      </p:sp>
      <p:sp>
        <p:nvSpPr>
          <p:cNvPr id="6" name="Нижний колонтитул 5">
            <a:extLst>
              <a:ext uri="{FF2B5EF4-FFF2-40B4-BE49-F238E27FC236}">
                <a16:creationId xmlns:a16="http://schemas.microsoft.com/office/drawing/2014/main" id="{661A14E6-0BED-4A89-BC44-12C3B79D1A8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9080558-AD1E-4ABC-A7F0-C30DBB9BC802}"/>
              </a:ext>
            </a:extLst>
          </p:cNvPr>
          <p:cNvSpPr>
            <a:spLocks noGrp="1"/>
          </p:cNvSpPr>
          <p:nvPr>
            <p:ph type="sldNum" sz="quarter" idx="12"/>
          </p:nvPr>
        </p:nvSpPr>
        <p:spPr/>
        <p:txBody>
          <a:bodyPr/>
          <a:lstStyle/>
          <a:p>
            <a:fld id="{1134248F-03F8-4280-B24E-46C524D81574}" type="slidenum">
              <a:rPr lang="ru-RU" smtClean="0"/>
              <a:t>‹#›</a:t>
            </a:fld>
            <a:endParaRPr lang="ru-RU"/>
          </a:p>
        </p:txBody>
      </p:sp>
    </p:spTree>
    <p:extLst>
      <p:ext uri="{BB962C8B-B14F-4D97-AF65-F5344CB8AC3E}">
        <p14:creationId xmlns:p14="http://schemas.microsoft.com/office/powerpoint/2010/main" val="1521369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C45292-F80C-489A-9D79-D1C7827DB39C}"/>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9DB82259-6FB1-4964-9267-26C8F8B61F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7A7B7C97-95C5-4C9E-B588-8F32EF323BB9}"/>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0BCBBDA-3F50-4BE7-A114-EB650C9BDC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3F8DFD3F-316A-4062-86D5-4906C8AEBCC4}"/>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B333056F-8447-4D84-8600-5C099624AF7B}"/>
              </a:ext>
            </a:extLst>
          </p:cNvPr>
          <p:cNvSpPr>
            <a:spLocks noGrp="1"/>
          </p:cNvSpPr>
          <p:nvPr>
            <p:ph type="dt" sz="half" idx="10"/>
          </p:nvPr>
        </p:nvSpPr>
        <p:spPr/>
        <p:txBody>
          <a:bodyPr/>
          <a:lstStyle/>
          <a:p>
            <a:fld id="{E072515C-8E90-4291-87DF-834C36DE3043}" type="datetimeFigureOut">
              <a:rPr lang="ru-RU" smtClean="0"/>
              <a:t>29.12.2022</a:t>
            </a:fld>
            <a:endParaRPr lang="ru-RU"/>
          </a:p>
        </p:txBody>
      </p:sp>
      <p:sp>
        <p:nvSpPr>
          <p:cNvPr id="8" name="Нижний колонтитул 7">
            <a:extLst>
              <a:ext uri="{FF2B5EF4-FFF2-40B4-BE49-F238E27FC236}">
                <a16:creationId xmlns:a16="http://schemas.microsoft.com/office/drawing/2014/main" id="{F503AFA9-7D88-412B-A31C-B165DF9F3C17}"/>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EEC52C14-78EB-4803-80FB-0A18B204EB2A}"/>
              </a:ext>
            </a:extLst>
          </p:cNvPr>
          <p:cNvSpPr>
            <a:spLocks noGrp="1"/>
          </p:cNvSpPr>
          <p:nvPr>
            <p:ph type="sldNum" sz="quarter" idx="12"/>
          </p:nvPr>
        </p:nvSpPr>
        <p:spPr/>
        <p:txBody>
          <a:bodyPr/>
          <a:lstStyle/>
          <a:p>
            <a:fld id="{1134248F-03F8-4280-B24E-46C524D81574}" type="slidenum">
              <a:rPr lang="ru-RU" smtClean="0"/>
              <a:t>‹#›</a:t>
            </a:fld>
            <a:endParaRPr lang="ru-RU"/>
          </a:p>
        </p:txBody>
      </p:sp>
    </p:spTree>
    <p:extLst>
      <p:ext uri="{BB962C8B-B14F-4D97-AF65-F5344CB8AC3E}">
        <p14:creationId xmlns:p14="http://schemas.microsoft.com/office/powerpoint/2010/main" val="2041723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E6E0E5-A730-4BF7-B913-D7F5711FAB41}"/>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6DC34B13-C112-43B1-86D5-74B29805D491}"/>
              </a:ext>
            </a:extLst>
          </p:cNvPr>
          <p:cNvSpPr>
            <a:spLocks noGrp="1"/>
          </p:cNvSpPr>
          <p:nvPr>
            <p:ph type="dt" sz="half" idx="10"/>
          </p:nvPr>
        </p:nvSpPr>
        <p:spPr/>
        <p:txBody>
          <a:bodyPr/>
          <a:lstStyle/>
          <a:p>
            <a:fld id="{E072515C-8E90-4291-87DF-834C36DE3043}" type="datetimeFigureOut">
              <a:rPr lang="ru-RU" smtClean="0"/>
              <a:t>29.12.2022</a:t>
            </a:fld>
            <a:endParaRPr lang="ru-RU"/>
          </a:p>
        </p:txBody>
      </p:sp>
      <p:sp>
        <p:nvSpPr>
          <p:cNvPr id="4" name="Нижний колонтитул 3">
            <a:extLst>
              <a:ext uri="{FF2B5EF4-FFF2-40B4-BE49-F238E27FC236}">
                <a16:creationId xmlns:a16="http://schemas.microsoft.com/office/drawing/2014/main" id="{D76F1E33-5E74-4722-95B5-40D1420D0B0A}"/>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1961008E-C898-45D6-B3C3-4CC930C958A0}"/>
              </a:ext>
            </a:extLst>
          </p:cNvPr>
          <p:cNvSpPr>
            <a:spLocks noGrp="1"/>
          </p:cNvSpPr>
          <p:nvPr>
            <p:ph type="sldNum" sz="quarter" idx="12"/>
          </p:nvPr>
        </p:nvSpPr>
        <p:spPr/>
        <p:txBody>
          <a:bodyPr/>
          <a:lstStyle/>
          <a:p>
            <a:fld id="{1134248F-03F8-4280-B24E-46C524D81574}" type="slidenum">
              <a:rPr lang="ru-RU" smtClean="0"/>
              <a:t>‹#›</a:t>
            </a:fld>
            <a:endParaRPr lang="ru-RU"/>
          </a:p>
        </p:txBody>
      </p:sp>
    </p:spTree>
    <p:extLst>
      <p:ext uri="{BB962C8B-B14F-4D97-AF65-F5344CB8AC3E}">
        <p14:creationId xmlns:p14="http://schemas.microsoft.com/office/powerpoint/2010/main" val="1697898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3A904D05-A501-4EFB-8136-4E62874AA42B}"/>
              </a:ext>
            </a:extLst>
          </p:cNvPr>
          <p:cNvSpPr>
            <a:spLocks noGrp="1"/>
          </p:cNvSpPr>
          <p:nvPr>
            <p:ph type="dt" sz="half" idx="10"/>
          </p:nvPr>
        </p:nvSpPr>
        <p:spPr/>
        <p:txBody>
          <a:bodyPr/>
          <a:lstStyle/>
          <a:p>
            <a:fld id="{E072515C-8E90-4291-87DF-834C36DE3043}" type="datetimeFigureOut">
              <a:rPr lang="ru-RU" smtClean="0"/>
              <a:t>29.12.2022</a:t>
            </a:fld>
            <a:endParaRPr lang="ru-RU"/>
          </a:p>
        </p:txBody>
      </p:sp>
      <p:sp>
        <p:nvSpPr>
          <p:cNvPr id="3" name="Нижний колонтитул 2">
            <a:extLst>
              <a:ext uri="{FF2B5EF4-FFF2-40B4-BE49-F238E27FC236}">
                <a16:creationId xmlns:a16="http://schemas.microsoft.com/office/drawing/2014/main" id="{27E69AEB-D162-4044-92F1-C277EE06D2E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47D5DD26-A7BE-4912-8866-A46CBF6433D3}"/>
              </a:ext>
            </a:extLst>
          </p:cNvPr>
          <p:cNvSpPr>
            <a:spLocks noGrp="1"/>
          </p:cNvSpPr>
          <p:nvPr>
            <p:ph type="sldNum" sz="quarter" idx="12"/>
          </p:nvPr>
        </p:nvSpPr>
        <p:spPr/>
        <p:txBody>
          <a:bodyPr/>
          <a:lstStyle/>
          <a:p>
            <a:fld id="{1134248F-03F8-4280-B24E-46C524D81574}" type="slidenum">
              <a:rPr lang="ru-RU" smtClean="0"/>
              <a:t>‹#›</a:t>
            </a:fld>
            <a:endParaRPr lang="ru-RU"/>
          </a:p>
        </p:txBody>
      </p:sp>
    </p:spTree>
    <p:extLst>
      <p:ext uri="{BB962C8B-B14F-4D97-AF65-F5344CB8AC3E}">
        <p14:creationId xmlns:p14="http://schemas.microsoft.com/office/powerpoint/2010/main" val="3221657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B74E8D-458D-434E-81F7-6D8C4FF8509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A9584691-0498-4E60-85B1-D427562827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69FDFCA9-C1C6-4E66-B9AF-A36F4341F8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D7A28E7-D8DA-4DE6-B066-ADEBF2B18A16}"/>
              </a:ext>
            </a:extLst>
          </p:cNvPr>
          <p:cNvSpPr>
            <a:spLocks noGrp="1"/>
          </p:cNvSpPr>
          <p:nvPr>
            <p:ph type="dt" sz="half" idx="10"/>
          </p:nvPr>
        </p:nvSpPr>
        <p:spPr/>
        <p:txBody>
          <a:bodyPr/>
          <a:lstStyle/>
          <a:p>
            <a:fld id="{E072515C-8E90-4291-87DF-834C36DE3043}" type="datetimeFigureOut">
              <a:rPr lang="ru-RU" smtClean="0"/>
              <a:t>29.12.2022</a:t>
            </a:fld>
            <a:endParaRPr lang="ru-RU"/>
          </a:p>
        </p:txBody>
      </p:sp>
      <p:sp>
        <p:nvSpPr>
          <p:cNvPr id="6" name="Нижний колонтитул 5">
            <a:extLst>
              <a:ext uri="{FF2B5EF4-FFF2-40B4-BE49-F238E27FC236}">
                <a16:creationId xmlns:a16="http://schemas.microsoft.com/office/drawing/2014/main" id="{96F674F2-6847-4CAF-87D0-839670D016E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A021D03-4E4B-45CA-A4F6-4193EE8DE7CE}"/>
              </a:ext>
            </a:extLst>
          </p:cNvPr>
          <p:cNvSpPr>
            <a:spLocks noGrp="1"/>
          </p:cNvSpPr>
          <p:nvPr>
            <p:ph type="sldNum" sz="quarter" idx="12"/>
          </p:nvPr>
        </p:nvSpPr>
        <p:spPr/>
        <p:txBody>
          <a:bodyPr/>
          <a:lstStyle/>
          <a:p>
            <a:fld id="{1134248F-03F8-4280-B24E-46C524D81574}" type="slidenum">
              <a:rPr lang="ru-RU" smtClean="0"/>
              <a:t>‹#›</a:t>
            </a:fld>
            <a:endParaRPr lang="ru-RU"/>
          </a:p>
        </p:txBody>
      </p:sp>
    </p:spTree>
    <p:extLst>
      <p:ext uri="{BB962C8B-B14F-4D97-AF65-F5344CB8AC3E}">
        <p14:creationId xmlns:p14="http://schemas.microsoft.com/office/powerpoint/2010/main" val="227775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6B7399-19DC-4692-8386-FB2190F34E1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C7B44156-5537-4CA8-A65D-4238CBB83E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7D2A0E75-7B1F-43E3-95C6-F5BF4EBB47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CE89A6E-FA78-40B1-BF0B-EF6775EB4C74}"/>
              </a:ext>
            </a:extLst>
          </p:cNvPr>
          <p:cNvSpPr>
            <a:spLocks noGrp="1"/>
          </p:cNvSpPr>
          <p:nvPr>
            <p:ph type="dt" sz="half" idx="10"/>
          </p:nvPr>
        </p:nvSpPr>
        <p:spPr/>
        <p:txBody>
          <a:bodyPr/>
          <a:lstStyle/>
          <a:p>
            <a:fld id="{E072515C-8E90-4291-87DF-834C36DE3043}" type="datetimeFigureOut">
              <a:rPr lang="ru-RU" smtClean="0"/>
              <a:t>29.12.2022</a:t>
            </a:fld>
            <a:endParaRPr lang="ru-RU"/>
          </a:p>
        </p:txBody>
      </p:sp>
      <p:sp>
        <p:nvSpPr>
          <p:cNvPr id="6" name="Нижний колонтитул 5">
            <a:extLst>
              <a:ext uri="{FF2B5EF4-FFF2-40B4-BE49-F238E27FC236}">
                <a16:creationId xmlns:a16="http://schemas.microsoft.com/office/drawing/2014/main" id="{7DEA4574-C7B7-41C6-9599-CCBA79B5B6F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CEAE9F9-B5A4-4035-AEDC-1B980025632D}"/>
              </a:ext>
            </a:extLst>
          </p:cNvPr>
          <p:cNvSpPr>
            <a:spLocks noGrp="1"/>
          </p:cNvSpPr>
          <p:nvPr>
            <p:ph type="sldNum" sz="quarter" idx="12"/>
          </p:nvPr>
        </p:nvSpPr>
        <p:spPr/>
        <p:txBody>
          <a:bodyPr/>
          <a:lstStyle/>
          <a:p>
            <a:fld id="{1134248F-03F8-4280-B24E-46C524D81574}" type="slidenum">
              <a:rPr lang="ru-RU" smtClean="0"/>
              <a:t>‹#›</a:t>
            </a:fld>
            <a:endParaRPr lang="ru-RU"/>
          </a:p>
        </p:txBody>
      </p:sp>
    </p:spTree>
    <p:extLst>
      <p:ext uri="{BB962C8B-B14F-4D97-AF65-F5344CB8AC3E}">
        <p14:creationId xmlns:p14="http://schemas.microsoft.com/office/powerpoint/2010/main" val="633030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BEAB39-AD3E-4E9C-BFEA-0977364802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9535AEF5-D8A3-4556-9FF2-12FE323C81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D7095C8-95CD-4744-AFA0-148B7DFCE3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72515C-8E90-4291-87DF-834C36DE3043}" type="datetimeFigureOut">
              <a:rPr lang="ru-RU" smtClean="0"/>
              <a:t>29.12.2022</a:t>
            </a:fld>
            <a:endParaRPr lang="ru-RU"/>
          </a:p>
        </p:txBody>
      </p:sp>
      <p:sp>
        <p:nvSpPr>
          <p:cNvPr id="5" name="Нижний колонтитул 4">
            <a:extLst>
              <a:ext uri="{FF2B5EF4-FFF2-40B4-BE49-F238E27FC236}">
                <a16:creationId xmlns:a16="http://schemas.microsoft.com/office/drawing/2014/main" id="{D8FDF69D-39A6-4483-A8A9-10DE5331FF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657334F2-F48D-4A8C-8CF7-75E02FE2DA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34248F-03F8-4280-B24E-46C524D81574}" type="slidenum">
              <a:rPr lang="ru-RU" smtClean="0"/>
              <a:t>‹#›</a:t>
            </a:fld>
            <a:endParaRPr lang="ru-RU"/>
          </a:p>
        </p:txBody>
      </p:sp>
    </p:spTree>
    <p:extLst>
      <p:ext uri="{BB962C8B-B14F-4D97-AF65-F5344CB8AC3E}">
        <p14:creationId xmlns:p14="http://schemas.microsoft.com/office/powerpoint/2010/main" val="2066527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alphavantage.c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236A07-FE12-4674-AA2F-55B376708EC4}"/>
              </a:ext>
            </a:extLst>
          </p:cNvPr>
          <p:cNvSpPr>
            <a:spLocks noGrp="1"/>
          </p:cNvSpPr>
          <p:nvPr>
            <p:ph type="ctrTitle"/>
          </p:nvPr>
        </p:nvSpPr>
        <p:spPr>
          <a:xfrm>
            <a:off x="537253" y="672422"/>
            <a:ext cx="11476234" cy="2413678"/>
          </a:xfrm>
        </p:spPr>
        <p:txBody>
          <a:bodyPr anchor="ctr">
            <a:normAutofit/>
          </a:bodyPr>
          <a:lstStyle/>
          <a:p>
            <a:r>
              <a:rPr lang="ru-RU" sz="4800" b="1" dirty="0"/>
              <a:t>Итоговая работа по курсу Инженер данных.</a:t>
            </a:r>
            <a:r>
              <a:rPr lang="ru-RU" sz="4800" dirty="0"/>
              <a:t> </a:t>
            </a:r>
            <a:br>
              <a:rPr lang="en-US" sz="4800" dirty="0"/>
            </a:br>
            <a:br>
              <a:rPr lang="ru-RU" sz="4800" dirty="0"/>
            </a:br>
            <a:r>
              <a:rPr lang="ru-RU" sz="4000" dirty="0"/>
              <a:t>Тема: Проект № 2. Анализ рынка валют</a:t>
            </a:r>
            <a:endParaRPr lang="ru-RU" sz="4800" dirty="0"/>
          </a:p>
        </p:txBody>
      </p:sp>
      <p:sp>
        <p:nvSpPr>
          <p:cNvPr id="3" name="Подзаголовок 2">
            <a:extLst>
              <a:ext uri="{FF2B5EF4-FFF2-40B4-BE49-F238E27FC236}">
                <a16:creationId xmlns:a16="http://schemas.microsoft.com/office/drawing/2014/main" id="{4847FFFB-324A-4BE6-9776-5AE3D5F5307C}"/>
              </a:ext>
            </a:extLst>
          </p:cNvPr>
          <p:cNvSpPr>
            <a:spLocks noGrp="1"/>
          </p:cNvSpPr>
          <p:nvPr>
            <p:ph type="subTitle" idx="1"/>
          </p:nvPr>
        </p:nvSpPr>
        <p:spPr>
          <a:xfrm>
            <a:off x="1524000" y="4038903"/>
            <a:ext cx="9144000" cy="1655762"/>
          </a:xfrm>
        </p:spPr>
        <p:txBody>
          <a:bodyPr>
            <a:normAutofit lnSpcReduction="10000"/>
          </a:bodyPr>
          <a:lstStyle/>
          <a:p>
            <a:r>
              <a:rPr lang="ru-RU" dirty="0"/>
              <a:t>Общая задача: создать ETL-процесс формирования витрин данных для анализа изменений курса валют.</a:t>
            </a:r>
            <a:endParaRPr lang="en-US" dirty="0"/>
          </a:p>
          <a:p>
            <a:r>
              <a:rPr lang="ru-RU" dirty="0"/>
              <a:t>Разработчик</a:t>
            </a:r>
            <a:r>
              <a:rPr lang="en-US" dirty="0"/>
              <a:t>: </a:t>
            </a:r>
            <a:r>
              <a:rPr lang="ru-RU" dirty="0"/>
              <a:t>Глухов Иван Васильевич</a:t>
            </a:r>
          </a:p>
          <a:p>
            <a:r>
              <a:rPr lang="ru-RU" dirty="0"/>
              <a:t>2022г.  Новосибирск</a:t>
            </a:r>
          </a:p>
        </p:txBody>
      </p:sp>
    </p:spTree>
    <p:extLst>
      <p:ext uri="{BB962C8B-B14F-4D97-AF65-F5344CB8AC3E}">
        <p14:creationId xmlns:p14="http://schemas.microsoft.com/office/powerpoint/2010/main" val="1321388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a:extLst>
              <a:ext uri="{FF2B5EF4-FFF2-40B4-BE49-F238E27FC236}">
                <a16:creationId xmlns:a16="http://schemas.microsoft.com/office/drawing/2014/main" id="{ECB6A7EE-5788-485B-97F9-7D7E0715345D}"/>
              </a:ext>
            </a:extLst>
          </p:cNvPr>
          <p:cNvSpPr>
            <a:spLocks noGrp="1"/>
          </p:cNvSpPr>
          <p:nvPr>
            <p:ph type="title"/>
          </p:nvPr>
        </p:nvSpPr>
        <p:spPr>
          <a:xfrm>
            <a:off x="762000" y="340608"/>
            <a:ext cx="10515600" cy="900053"/>
          </a:xfrm>
        </p:spPr>
        <p:txBody>
          <a:bodyPr/>
          <a:lstStyle/>
          <a:p>
            <a:r>
              <a:rPr lang="ru-RU" dirty="0"/>
              <a:t>Общее описание проекта</a:t>
            </a:r>
          </a:p>
        </p:txBody>
      </p:sp>
      <p:sp>
        <p:nvSpPr>
          <p:cNvPr id="8" name="Прямоугольник 7">
            <a:extLst>
              <a:ext uri="{FF2B5EF4-FFF2-40B4-BE49-F238E27FC236}">
                <a16:creationId xmlns:a16="http://schemas.microsoft.com/office/drawing/2014/main" id="{DF8C9C1A-8575-474B-AB7F-C220E98FF077}"/>
              </a:ext>
            </a:extLst>
          </p:cNvPr>
          <p:cNvSpPr/>
          <p:nvPr/>
        </p:nvSpPr>
        <p:spPr>
          <a:xfrm>
            <a:off x="762000" y="1543050"/>
            <a:ext cx="10972800" cy="4524315"/>
          </a:xfrm>
          <a:prstGeom prst="rect">
            <a:avLst/>
          </a:prstGeom>
        </p:spPr>
        <p:txBody>
          <a:bodyPr wrap="square">
            <a:spAutoFit/>
          </a:bodyPr>
          <a:lstStyle/>
          <a:p>
            <a:r>
              <a:rPr lang="ru-RU" dirty="0"/>
              <a:t>Анализ рынка валют Общая задача: создать ETL-процесс формирования витрин данных для анализа изменений курса валют. Подробное описание задачи: Разработать скрипты загрузки данных в 2-х режимах: o Инициализирующий – загрузка полного слепка данных источника o Инкрементальный – загрузка дельты данных за прошедшие сутки</a:t>
            </a:r>
          </a:p>
          <a:p>
            <a:endParaRPr lang="ru-RU" dirty="0"/>
          </a:p>
          <a:p>
            <a:r>
              <a:rPr lang="ru-RU" dirty="0"/>
              <a:t>Организовать правильную структуру хранения данных o Сырой слой данных o Промежуточный слой o Слой витрин</a:t>
            </a:r>
          </a:p>
          <a:p>
            <a:endParaRPr lang="ru-RU" dirty="0"/>
          </a:p>
          <a:p>
            <a:r>
              <a:rPr lang="ru-RU" dirty="0"/>
              <a:t>В качестве результата работы программного продукта необходимо написать скрипт, который формирует витрину данных следующего содержания:</a:t>
            </a:r>
          </a:p>
          <a:p>
            <a:endParaRPr lang="ru-RU" dirty="0"/>
          </a:p>
          <a:p>
            <a:r>
              <a:rPr lang="ru-RU" dirty="0"/>
              <a:t>Суррогатный ключ категории Название валюты Суммарный объем торгов за последние сутки Курс валюты на момент открытия торгов для данных суток Курс валюты на момент закрытия торгов для данных суток Разница(в %) курса с момента открытия до момента закрытия торгов для данных суток Минимальный временной интервал, на котором был зафиксирован самый крупный объем торгов для данных суток Минимальный временной интервал, на котором был зафиксирован максимальный курс для данных суток</a:t>
            </a:r>
          </a:p>
        </p:txBody>
      </p:sp>
    </p:spTree>
    <p:extLst>
      <p:ext uri="{BB962C8B-B14F-4D97-AF65-F5344CB8AC3E}">
        <p14:creationId xmlns:p14="http://schemas.microsoft.com/office/powerpoint/2010/main" val="237899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2DFEE4-6D8A-489D-BE3F-CACF51874909}"/>
              </a:ext>
            </a:extLst>
          </p:cNvPr>
          <p:cNvSpPr>
            <a:spLocks noGrp="1"/>
          </p:cNvSpPr>
          <p:nvPr>
            <p:ph type="title"/>
          </p:nvPr>
        </p:nvSpPr>
        <p:spPr/>
        <p:txBody>
          <a:bodyPr>
            <a:normAutofit fontScale="90000"/>
          </a:bodyPr>
          <a:lstStyle/>
          <a:p>
            <a:r>
              <a:rPr lang="ru-RU" dirty="0"/>
              <a:t>Цели проекта с описание бизнес-задачи и требованиями</a:t>
            </a:r>
            <a:br>
              <a:rPr lang="ru-RU" dirty="0"/>
            </a:br>
            <a:endParaRPr lang="ru-RU" dirty="0"/>
          </a:p>
        </p:txBody>
      </p:sp>
      <p:sp>
        <p:nvSpPr>
          <p:cNvPr id="3" name="Объект 2">
            <a:extLst>
              <a:ext uri="{FF2B5EF4-FFF2-40B4-BE49-F238E27FC236}">
                <a16:creationId xmlns:a16="http://schemas.microsoft.com/office/drawing/2014/main" id="{33BC8215-1F05-4D52-96EF-323B2D9E1492}"/>
              </a:ext>
            </a:extLst>
          </p:cNvPr>
          <p:cNvSpPr>
            <a:spLocks noGrp="1"/>
          </p:cNvSpPr>
          <p:nvPr>
            <p:ph idx="1"/>
          </p:nvPr>
        </p:nvSpPr>
        <p:spPr/>
        <p:txBody>
          <a:bodyPr/>
          <a:lstStyle/>
          <a:p>
            <a:pPr marL="0" indent="0">
              <a:buNone/>
            </a:pPr>
            <a:r>
              <a:rPr lang="ru-RU" dirty="0"/>
              <a:t>Цель проекта проверка полученных знаний по курсу </a:t>
            </a:r>
            <a:r>
              <a:rPr lang="en-US" dirty="0"/>
              <a:t>“</a:t>
            </a:r>
            <a:r>
              <a:rPr lang="ru-RU" dirty="0"/>
              <a:t>Инженер данных</a:t>
            </a:r>
            <a:r>
              <a:rPr lang="en-US" dirty="0"/>
              <a:t>”</a:t>
            </a:r>
            <a:r>
              <a:rPr lang="ru-RU" dirty="0"/>
              <a:t>.  Задача реализовать набор скриптов, реализующих логику получения, обработки и представления данных для аналитиков в удобном виде. Решение должно контролировать качество данных, обладать гибкостью в выборе загружаемых </a:t>
            </a:r>
            <a:r>
              <a:rPr lang="ru-RU" dirty="0" err="1"/>
              <a:t>тикетов</a:t>
            </a:r>
            <a:r>
              <a:rPr lang="ru-RU" dirty="0"/>
              <a:t> и временной гранулярности.  </a:t>
            </a:r>
          </a:p>
        </p:txBody>
      </p:sp>
    </p:spTree>
    <p:extLst>
      <p:ext uri="{BB962C8B-B14F-4D97-AF65-F5344CB8AC3E}">
        <p14:creationId xmlns:p14="http://schemas.microsoft.com/office/powerpoint/2010/main" val="2778695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7F8291-DD7D-4BF8-9AB4-420019BD9A4A}"/>
              </a:ext>
            </a:extLst>
          </p:cNvPr>
          <p:cNvSpPr>
            <a:spLocks noGrp="1"/>
          </p:cNvSpPr>
          <p:nvPr>
            <p:ph type="title"/>
          </p:nvPr>
        </p:nvSpPr>
        <p:spPr>
          <a:xfrm>
            <a:off x="838200" y="55562"/>
            <a:ext cx="10515600" cy="1325563"/>
          </a:xfrm>
        </p:spPr>
        <p:txBody>
          <a:bodyPr/>
          <a:lstStyle/>
          <a:p>
            <a:r>
              <a:rPr lang="ru-RU" dirty="0"/>
              <a:t>План реализации</a:t>
            </a:r>
          </a:p>
        </p:txBody>
      </p:sp>
      <p:sp>
        <p:nvSpPr>
          <p:cNvPr id="3" name="Объект 2">
            <a:extLst>
              <a:ext uri="{FF2B5EF4-FFF2-40B4-BE49-F238E27FC236}">
                <a16:creationId xmlns:a16="http://schemas.microsoft.com/office/drawing/2014/main" id="{B3B76E62-0CDE-4117-9897-847980F578E8}"/>
              </a:ext>
            </a:extLst>
          </p:cNvPr>
          <p:cNvSpPr>
            <a:spLocks noGrp="1"/>
          </p:cNvSpPr>
          <p:nvPr>
            <p:ph idx="1"/>
          </p:nvPr>
        </p:nvSpPr>
        <p:spPr>
          <a:xfrm>
            <a:off x="838200" y="1381125"/>
            <a:ext cx="10515600" cy="4795838"/>
          </a:xfrm>
        </p:spPr>
        <p:txBody>
          <a:bodyPr/>
          <a:lstStyle/>
          <a:p>
            <a:r>
              <a:rPr lang="ru-RU" sz="2400" dirty="0"/>
              <a:t>1) Анализ проекта, определение целей, задач, требований, ресурсов и сроков реализации.</a:t>
            </a:r>
          </a:p>
          <a:p>
            <a:r>
              <a:rPr lang="ru-RU" sz="2400" dirty="0"/>
              <a:t>2) Определение  архитектуры решения и стека технологий.</a:t>
            </a:r>
          </a:p>
          <a:p>
            <a:r>
              <a:rPr lang="ru-RU" sz="2400" dirty="0"/>
              <a:t>3) Реализация модулей исторической и ежедневной загрузки, контроля качества и формирования итоговой витрины.</a:t>
            </a:r>
          </a:p>
          <a:p>
            <a:r>
              <a:rPr lang="ru-RU" sz="2400" dirty="0"/>
              <a:t>4) Добавление расширенного функционала настройки работы приложения, вынос ключевых параметров в конфигурационные файлы.</a:t>
            </a:r>
          </a:p>
          <a:p>
            <a:r>
              <a:rPr lang="ru-RU" sz="2400" dirty="0"/>
              <a:t>5) Расширение итоговой витрины добавлением индикаторов</a:t>
            </a:r>
          </a:p>
          <a:p>
            <a:r>
              <a:rPr lang="ru-RU" sz="2400" dirty="0"/>
              <a:t>6) Тестирование</a:t>
            </a:r>
          </a:p>
          <a:p>
            <a:r>
              <a:rPr lang="ru-RU" sz="2400" dirty="0"/>
              <a:t>7) Документирование</a:t>
            </a:r>
          </a:p>
          <a:p>
            <a:r>
              <a:rPr lang="ru-RU" sz="2400" dirty="0"/>
              <a:t>8) Выгрузка в репозиторий</a:t>
            </a:r>
          </a:p>
          <a:p>
            <a:endParaRPr lang="ru-RU" sz="2400" dirty="0"/>
          </a:p>
          <a:p>
            <a:endParaRPr lang="ru-RU" dirty="0"/>
          </a:p>
        </p:txBody>
      </p:sp>
    </p:spTree>
    <p:extLst>
      <p:ext uri="{BB962C8B-B14F-4D97-AF65-F5344CB8AC3E}">
        <p14:creationId xmlns:p14="http://schemas.microsoft.com/office/powerpoint/2010/main" val="1765712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A9D85F-1C60-42AC-9C1C-BDFDA15908E6}"/>
              </a:ext>
            </a:extLst>
          </p:cNvPr>
          <p:cNvSpPr>
            <a:spLocks noGrp="1"/>
          </p:cNvSpPr>
          <p:nvPr>
            <p:ph type="title"/>
          </p:nvPr>
        </p:nvSpPr>
        <p:spPr/>
        <p:txBody>
          <a:bodyPr/>
          <a:lstStyle/>
          <a:p>
            <a:r>
              <a:rPr lang="ru-RU" dirty="0"/>
              <a:t>Используемые технологии с обоснованием</a:t>
            </a:r>
            <a:br>
              <a:rPr lang="ru-RU" dirty="0"/>
            </a:br>
            <a:endParaRPr lang="ru-RU" dirty="0"/>
          </a:p>
        </p:txBody>
      </p:sp>
      <p:sp>
        <p:nvSpPr>
          <p:cNvPr id="3" name="Объект 2">
            <a:extLst>
              <a:ext uri="{FF2B5EF4-FFF2-40B4-BE49-F238E27FC236}">
                <a16:creationId xmlns:a16="http://schemas.microsoft.com/office/drawing/2014/main" id="{E55FAD01-2E87-4C94-89FA-6D289819DBC1}"/>
              </a:ext>
            </a:extLst>
          </p:cNvPr>
          <p:cNvSpPr>
            <a:spLocks noGrp="1"/>
          </p:cNvSpPr>
          <p:nvPr>
            <p:ph idx="1"/>
          </p:nvPr>
        </p:nvSpPr>
        <p:spPr>
          <a:xfrm>
            <a:off x="838200" y="1457325"/>
            <a:ext cx="10515600" cy="4719638"/>
          </a:xfrm>
        </p:spPr>
        <p:txBody>
          <a:bodyPr>
            <a:normAutofit/>
          </a:bodyPr>
          <a:lstStyle/>
          <a:p>
            <a:pPr marL="0" indent="0">
              <a:buNone/>
            </a:pPr>
            <a:r>
              <a:rPr lang="ru-RU" sz="2000" dirty="0"/>
              <a:t>Проведенный анализ задачи и первоначальный анализ запрашиваемых данных, а так же принимая во внимания требования по итоговой витрине был определен следующий стек технологий</a:t>
            </a:r>
            <a:r>
              <a:rPr lang="en-US" sz="2000" dirty="0"/>
              <a:t>:</a:t>
            </a:r>
          </a:p>
          <a:p>
            <a:pPr marL="457200" indent="-457200">
              <a:buAutoNum type="arabicParenR"/>
            </a:pPr>
            <a:r>
              <a:rPr lang="ru-RU" sz="2000" dirty="0"/>
              <a:t>Источник данных – сервер </a:t>
            </a:r>
            <a:r>
              <a:rPr lang="en-US" sz="2000" dirty="0">
                <a:hlinkClick r:id="rId2"/>
              </a:rPr>
              <a:t>https://www.alphavantage.co/</a:t>
            </a:r>
            <a:r>
              <a:rPr lang="en-US" sz="2000" dirty="0"/>
              <a:t> </a:t>
            </a:r>
            <a:r>
              <a:rPr lang="ru-RU" sz="2000" dirty="0"/>
              <a:t>предоставляет удобный </a:t>
            </a:r>
            <a:r>
              <a:rPr lang="en-US" sz="2000" dirty="0"/>
              <a:t>API </a:t>
            </a:r>
            <a:r>
              <a:rPr lang="ru-RU" sz="2000" dirty="0"/>
              <a:t>для взаимодействия и готовый код получения данных на </a:t>
            </a:r>
            <a:r>
              <a:rPr lang="en-US" sz="2000" b="1" dirty="0"/>
              <a:t>Python</a:t>
            </a:r>
            <a:r>
              <a:rPr lang="en-US" sz="2000" dirty="0"/>
              <a:t>. </a:t>
            </a:r>
          </a:p>
          <a:p>
            <a:pPr marL="457200" indent="-457200">
              <a:buAutoNum type="arabicParenR"/>
            </a:pPr>
            <a:r>
              <a:rPr lang="en-US" sz="2000" b="1" dirty="0"/>
              <a:t>Pandas</a:t>
            </a:r>
            <a:r>
              <a:rPr lang="en-US" sz="2000" dirty="0"/>
              <a:t> – </a:t>
            </a:r>
            <a:r>
              <a:rPr lang="ru-RU" sz="2000" dirty="0"/>
              <a:t>удобный фреймворк для анализа и обработки данных плюс пакет  </a:t>
            </a:r>
            <a:r>
              <a:rPr lang="en-US" sz="2000" i="1" dirty="0"/>
              <a:t>alpha-vantage</a:t>
            </a:r>
            <a:r>
              <a:rPr lang="ru-RU" sz="2000" i="1" dirty="0"/>
              <a:t> </a:t>
            </a:r>
            <a:r>
              <a:rPr lang="ru-RU" sz="2000" dirty="0"/>
              <a:t>умеет получать данные с сервера сразу в формате </a:t>
            </a:r>
            <a:r>
              <a:rPr lang="en-US" sz="2000" dirty="0" err="1"/>
              <a:t>Pandas.DataFrame</a:t>
            </a:r>
            <a:endParaRPr lang="en-US" sz="2000" dirty="0"/>
          </a:p>
          <a:p>
            <a:pPr marL="0" indent="0">
              <a:buNone/>
            </a:pPr>
            <a:r>
              <a:rPr lang="ru-RU" sz="2000" dirty="0"/>
              <a:t>Простота реализации требуемого </a:t>
            </a:r>
            <a:r>
              <a:rPr lang="en-US" sz="2000" dirty="0"/>
              <a:t>ETL </a:t>
            </a:r>
            <a:r>
              <a:rPr lang="ru-RU" sz="2000" dirty="0"/>
              <a:t> потока в такой связке, при этом компактность кода и достаточный функционал обосновали выбор такого решения.</a:t>
            </a:r>
            <a:endParaRPr lang="en-US" sz="2000" dirty="0"/>
          </a:p>
          <a:p>
            <a:pPr marL="457200" indent="-457200">
              <a:buAutoNum type="arabicParenR"/>
            </a:pPr>
            <a:endParaRPr lang="ru-RU" sz="2000" dirty="0"/>
          </a:p>
        </p:txBody>
      </p:sp>
    </p:spTree>
    <p:extLst>
      <p:ext uri="{BB962C8B-B14F-4D97-AF65-F5344CB8AC3E}">
        <p14:creationId xmlns:p14="http://schemas.microsoft.com/office/powerpoint/2010/main" val="2488393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78A5B1-D696-4B0A-932D-657C8983D650}"/>
              </a:ext>
            </a:extLst>
          </p:cNvPr>
          <p:cNvSpPr>
            <a:spLocks noGrp="1"/>
          </p:cNvSpPr>
          <p:nvPr>
            <p:ph type="title"/>
          </p:nvPr>
        </p:nvSpPr>
        <p:spPr>
          <a:xfrm>
            <a:off x="838200" y="1"/>
            <a:ext cx="10515600" cy="971550"/>
          </a:xfrm>
        </p:spPr>
        <p:txBody>
          <a:bodyPr/>
          <a:lstStyle/>
          <a:p>
            <a:r>
              <a:rPr lang="ru-RU" dirty="0"/>
              <a:t>Схемы/архитектуры с обоснованием</a:t>
            </a:r>
          </a:p>
        </p:txBody>
      </p:sp>
      <p:pic>
        <p:nvPicPr>
          <p:cNvPr id="1026" name="Picture 2" descr="https://raw.githubusercontent.com/KedrGitHub/DE_itog/main/project%20diagramm.jpg">
            <a:extLst>
              <a:ext uri="{FF2B5EF4-FFF2-40B4-BE49-F238E27FC236}">
                <a16:creationId xmlns:a16="http://schemas.microsoft.com/office/drawing/2014/main" id="{69A352BE-FE21-4018-91BA-C55EBCEE41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190875"/>
            <a:ext cx="12177506" cy="3667124"/>
          </a:xfrm>
          <a:prstGeom prst="rect">
            <a:avLst/>
          </a:prstGeom>
          <a:noFill/>
          <a:extLst>
            <a:ext uri="{909E8E84-426E-40DD-AFC4-6F175D3DCCD1}">
              <a14:hiddenFill xmlns:a14="http://schemas.microsoft.com/office/drawing/2010/main">
                <a:solidFill>
                  <a:srgbClr val="FFFFFF"/>
                </a:solidFill>
              </a14:hiddenFill>
            </a:ext>
          </a:extLst>
        </p:spPr>
      </p:pic>
      <p:sp>
        <p:nvSpPr>
          <p:cNvPr id="5" name="Объект 2">
            <a:extLst>
              <a:ext uri="{FF2B5EF4-FFF2-40B4-BE49-F238E27FC236}">
                <a16:creationId xmlns:a16="http://schemas.microsoft.com/office/drawing/2014/main" id="{D0814D74-BDF6-4881-912C-BF48BF343AD5}"/>
              </a:ext>
            </a:extLst>
          </p:cNvPr>
          <p:cNvSpPr txBox="1">
            <a:spLocks/>
          </p:cNvSpPr>
          <p:nvPr/>
        </p:nvSpPr>
        <p:spPr>
          <a:xfrm>
            <a:off x="314325" y="971552"/>
            <a:ext cx="11232958" cy="24574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ru-RU" sz="2000" dirty="0"/>
              <a:t>Проект представляет из себя набор скриптов на </a:t>
            </a:r>
            <a:r>
              <a:rPr lang="en-US" sz="2000" dirty="0"/>
              <a:t>Python </a:t>
            </a:r>
            <a:r>
              <a:rPr lang="ru-RU" sz="2000" dirty="0"/>
              <a:t>выполняемых последовательно. Каждый скрип выполняет одну, строго определённую задачу.  Скрипты независимы друг от друга и может использоваться отдельно от всего проекта с учетом ограничений входных и выходных данных.</a:t>
            </a:r>
          </a:p>
          <a:p>
            <a:pPr marL="0" indent="0">
              <a:buFont typeface="Arial" panose="020B0604020202020204" pitchFamily="34" charset="0"/>
              <a:buNone/>
            </a:pPr>
            <a:r>
              <a:rPr lang="ru-RU" sz="2000" dirty="0"/>
              <a:t>Такой подход позволяет четко декомпозировать весь проект на набор небольших подзадач и выполнять его последовательно, получая четкий и определенный результат на каждом этапе. По умолчанию предлагается использовать </a:t>
            </a:r>
            <a:r>
              <a:rPr lang="ru-RU" sz="2000" dirty="0" err="1"/>
              <a:t>оркестрацию</a:t>
            </a:r>
            <a:r>
              <a:rPr lang="ru-RU" sz="2000" dirty="0"/>
              <a:t> </a:t>
            </a:r>
            <a:r>
              <a:rPr lang="en-US" sz="2000" dirty="0"/>
              <a:t>CRON </a:t>
            </a:r>
            <a:r>
              <a:rPr lang="ru-RU" sz="2000" dirty="0"/>
              <a:t>(пример есть в проекте) или любое другое удобное средство.</a:t>
            </a:r>
          </a:p>
        </p:txBody>
      </p:sp>
    </p:spTree>
    <p:extLst>
      <p:ext uri="{BB962C8B-B14F-4D97-AF65-F5344CB8AC3E}">
        <p14:creationId xmlns:p14="http://schemas.microsoft.com/office/powerpoint/2010/main" val="559708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FFE0F6-DE84-4E04-A219-508995AAE8FE}"/>
              </a:ext>
            </a:extLst>
          </p:cNvPr>
          <p:cNvSpPr>
            <a:spLocks noGrp="1"/>
          </p:cNvSpPr>
          <p:nvPr>
            <p:ph type="title"/>
          </p:nvPr>
        </p:nvSpPr>
        <p:spPr/>
        <p:txBody>
          <a:bodyPr/>
          <a:lstStyle/>
          <a:p>
            <a:r>
              <a:rPr lang="ru-RU" dirty="0"/>
              <a:t>Результаты разработки</a:t>
            </a:r>
            <a:br>
              <a:rPr lang="ru-RU" dirty="0"/>
            </a:br>
            <a:endParaRPr lang="ru-RU" dirty="0"/>
          </a:p>
        </p:txBody>
      </p:sp>
      <p:sp>
        <p:nvSpPr>
          <p:cNvPr id="3" name="Объект 2">
            <a:extLst>
              <a:ext uri="{FF2B5EF4-FFF2-40B4-BE49-F238E27FC236}">
                <a16:creationId xmlns:a16="http://schemas.microsoft.com/office/drawing/2014/main" id="{7C4720B8-3B02-4A1E-BFF6-89F01BE1686A}"/>
              </a:ext>
            </a:extLst>
          </p:cNvPr>
          <p:cNvSpPr>
            <a:spLocks noGrp="1"/>
          </p:cNvSpPr>
          <p:nvPr>
            <p:ph idx="1"/>
          </p:nvPr>
        </p:nvSpPr>
        <p:spPr>
          <a:xfrm>
            <a:off x="838200" y="1295400"/>
            <a:ext cx="10515600" cy="4881563"/>
          </a:xfrm>
        </p:spPr>
        <p:txBody>
          <a:bodyPr>
            <a:normAutofit lnSpcReduction="10000"/>
          </a:bodyPr>
          <a:lstStyle/>
          <a:p>
            <a:pPr marL="0" indent="0">
              <a:buNone/>
            </a:pPr>
            <a:r>
              <a:rPr lang="ru-RU" dirty="0"/>
              <a:t>Реализованное решение обладает простой и понятной логикой и реализацией, работает быстро и надежно, а так же легко масштабируемо. Данные, как итоговые так и промежуточные,  хранятся в файлах, что не требует дополнительного хранилища.</a:t>
            </a:r>
          </a:p>
          <a:p>
            <a:pPr marL="0" indent="0">
              <a:buNone/>
            </a:pPr>
            <a:endParaRPr lang="ru-RU" dirty="0"/>
          </a:p>
          <a:p>
            <a:pPr marL="0" indent="0">
              <a:buNone/>
            </a:pPr>
            <a:r>
              <a:rPr lang="ru-RU" dirty="0"/>
              <a:t>Особо отмечу дополнение расширенного </a:t>
            </a:r>
            <a:r>
              <a:rPr lang="ru-RU" dirty="0" err="1"/>
              <a:t>дашборда</a:t>
            </a:r>
            <a:r>
              <a:rPr lang="ru-RU" dirty="0"/>
              <a:t> </a:t>
            </a:r>
            <a:r>
              <a:rPr lang="en-US" b="1" dirty="0"/>
              <a:t>everyday_dashboard_enrich.csv </a:t>
            </a:r>
            <a:r>
              <a:rPr lang="ru-RU" b="1" dirty="0"/>
              <a:t> </a:t>
            </a:r>
            <a:r>
              <a:rPr lang="ru-RU" dirty="0"/>
              <a:t>который содержит не только весь набор требуемых данных, но и дополнен техническими индикаторами (например скользящее среднее или </a:t>
            </a:r>
            <a:r>
              <a:rPr lang="en-US" dirty="0"/>
              <a:t>MACD</a:t>
            </a:r>
            <a:r>
              <a:rPr lang="ru-RU" dirty="0"/>
              <a:t>)</a:t>
            </a:r>
            <a:r>
              <a:rPr lang="en-US" dirty="0"/>
              <a:t>, </a:t>
            </a:r>
            <a:r>
              <a:rPr lang="ru-RU" dirty="0"/>
              <a:t> что может быть полезно аналитикам в работе. Причем список этих индикаторов пользователь может задать самостоятельно в определенном конфиге.</a:t>
            </a:r>
          </a:p>
        </p:txBody>
      </p:sp>
    </p:spTree>
    <p:extLst>
      <p:ext uri="{BB962C8B-B14F-4D97-AF65-F5344CB8AC3E}">
        <p14:creationId xmlns:p14="http://schemas.microsoft.com/office/powerpoint/2010/main" val="4072758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C04A1A-8F89-4D7A-A5AF-F5B144390D3E}"/>
              </a:ext>
            </a:extLst>
          </p:cNvPr>
          <p:cNvSpPr>
            <a:spLocks noGrp="1"/>
          </p:cNvSpPr>
          <p:nvPr>
            <p:ph type="title"/>
          </p:nvPr>
        </p:nvSpPr>
        <p:spPr/>
        <p:txBody>
          <a:bodyPr/>
          <a:lstStyle/>
          <a:p>
            <a:r>
              <a:rPr lang="ru-RU" dirty="0"/>
              <a:t>Выводы</a:t>
            </a:r>
            <a:br>
              <a:rPr lang="ru-RU" dirty="0"/>
            </a:br>
            <a:endParaRPr lang="ru-RU" dirty="0"/>
          </a:p>
        </p:txBody>
      </p:sp>
      <p:sp>
        <p:nvSpPr>
          <p:cNvPr id="3" name="Объект 2">
            <a:extLst>
              <a:ext uri="{FF2B5EF4-FFF2-40B4-BE49-F238E27FC236}">
                <a16:creationId xmlns:a16="http://schemas.microsoft.com/office/drawing/2014/main" id="{BBA0224A-A9C2-481E-90A7-38CD626C512D}"/>
              </a:ext>
            </a:extLst>
          </p:cNvPr>
          <p:cNvSpPr>
            <a:spLocks noGrp="1"/>
          </p:cNvSpPr>
          <p:nvPr>
            <p:ph idx="1"/>
          </p:nvPr>
        </p:nvSpPr>
        <p:spPr/>
        <p:txBody>
          <a:bodyPr/>
          <a:lstStyle/>
          <a:p>
            <a:pPr marL="0" indent="0">
              <a:buNone/>
            </a:pPr>
            <a:r>
              <a:rPr lang="ru-RU" dirty="0"/>
              <a:t>Реализованный проект позволил пройти весь путь от анализа поставленной задачи и выбора способов реализации до тестирования и ежедневного использования продукта в текущей работе. Он позволил углубиться в такие моменты как структурирование данных, проверка их целостности и анализ способов восстановления некорректных данных и пропусков.</a:t>
            </a:r>
          </a:p>
          <a:p>
            <a:pPr marL="0" indent="0">
              <a:buNone/>
            </a:pPr>
            <a:endParaRPr lang="ru-RU" dirty="0"/>
          </a:p>
          <a:p>
            <a:pPr marL="0" indent="0">
              <a:buNone/>
            </a:pPr>
            <a:r>
              <a:rPr lang="ru-RU"/>
              <a:t>Считаю </a:t>
            </a:r>
            <a:r>
              <a:rPr lang="ru-RU" dirty="0"/>
              <a:t>проект успешным, цели и задачи поставленные в начале </a:t>
            </a:r>
            <a:r>
              <a:rPr lang="ru-RU"/>
              <a:t>проекта выполненными. </a:t>
            </a:r>
            <a:endParaRPr lang="ru-RU" dirty="0"/>
          </a:p>
        </p:txBody>
      </p:sp>
    </p:spTree>
    <p:extLst>
      <p:ext uri="{BB962C8B-B14F-4D97-AF65-F5344CB8AC3E}">
        <p14:creationId xmlns:p14="http://schemas.microsoft.com/office/powerpoint/2010/main" val="370430417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670</Words>
  <Application>Microsoft Office PowerPoint</Application>
  <PresentationFormat>Широкоэкранный</PresentationFormat>
  <Paragraphs>39</Paragraphs>
  <Slides>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8</vt:i4>
      </vt:variant>
    </vt:vector>
  </HeadingPairs>
  <TitlesOfParts>
    <vt:vector size="12" baseType="lpstr">
      <vt:lpstr>Arial</vt:lpstr>
      <vt:lpstr>Calibri</vt:lpstr>
      <vt:lpstr>Calibri Light</vt:lpstr>
      <vt:lpstr>Тема Office</vt:lpstr>
      <vt:lpstr>Итоговая работа по курсу Инженер данных.   Тема: Проект № 2. Анализ рынка валют</vt:lpstr>
      <vt:lpstr>Общее описание проекта</vt:lpstr>
      <vt:lpstr>Цели проекта с описание бизнес-задачи и требованиями </vt:lpstr>
      <vt:lpstr>План реализации</vt:lpstr>
      <vt:lpstr>Используемые технологии с обоснованием </vt:lpstr>
      <vt:lpstr>Схемы/архитектуры с обоснованием</vt:lpstr>
      <vt:lpstr>Результаты разработки </vt:lpstr>
      <vt:lpstr>Выводы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Итоговая работа по курсу Инженер данных.  Тема: Проект № 2. Анализ рынка валют</dc:title>
  <dc:creator>Глухов Иван Васильевич</dc:creator>
  <cp:lastModifiedBy>Глухов Иван Васильевич</cp:lastModifiedBy>
  <cp:revision>10</cp:revision>
  <dcterms:created xsi:type="dcterms:W3CDTF">2022-12-29T12:49:02Z</dcterms:created>
  <dcterms:modified xsi:type="dcterms:W3CDTF">2022-12-29T13:44:11Z</dcterms:modified>
</cp:coreProperties>
</file>