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83D100DD-F4CF-447D-ADA5-6EF6A836C98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hyperlink" Target="http://www.pjpk.cz/technicke-kvalitativni-podminky-staveb-tkp/" TargetMode="External"/><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5851800"/>
          </a:xfrm>
          <a:prstGeom prst="rect">
            <a:avLst/>
          </a:prstGeom>
          <a:noFill/>
          <a:ln>
            <a:noFill/>
          </a:ln>
        </p:spPr>
        <p:txBody>
          <a:bodyPr lIns="0" rIns="0" tIns="0" bIns="0" anchor="ctr"/>
          <a:p>
            <a:pPr algn="ctr"/>
            <a:r>
              <a:rPr b="1" lang="cs-CZ" sz="4800" spc="-1" strike="noStrike">
                <a:solidFill>
                  <a:srgbClr val="000000"/>
                </a:solidFill>
                <a:uFill>
                  <a:solidFill>
                    <a:srgbClr val="ffffff"/>
                  </a:solidFill>
                </a:uFill>
                <a:latin typeface="Arial"/>
              </a:rPr>
              <a:t>Měst</a:t>
            </a:r>
            <a:r>
              <a:rPr b="1" lang="cs-CZ" sz="4800" spc="-1" strike="noStrike">
                <a:solidFill>
                  <a:srgbClr val="000000"/>
                </a:solidFill>
                <a:uFill>
                  <a:solidFill>
                    <a:srgbClr val="ffffff"/>
                  </a:solidFill>
                </a:uFill>
                <a:latin typeface="Arial"/>
              </a:rPr>
              <a:t>ský </a:t>
            </a:r>
            <a:r>
              <a:rPr b="1" lang="cs-CZ" sz="4800" spc="-1" strike="noStrike">
                <a:solidFill>
                  <a:srgbClr val="000000"/>
                </a:solidFill>
                <a:uFill>
                  <a:solidFill>
                    <a:srgbClr val="ffffff"/>
                  </a:solidFill>
                </a:uFill>
                <a:latin typeface="Arial"/>
              </a:rPr>
              <a:t>okru</a:t>
            </a:r>
            <a:r>
              <a:rPr b="1" lang="cs-CZ" sz="4800" spc="-1" strike="noStrike">
                <a:solidFill>
                  <a:srgbClr val="000000"/>
                </a:solidFill>
                <a:uFill>
                  <a:solidFill>
                    <a:srgbClr val="ffffff"/>
                  </a:solidFill>
                </a:uFill>
                <a:latin typeface="Arial"/>
              </a:rPr>
              <a:t>h</a:t>
            </a:r>
            <a:endParaRPr b="0" lang="en-US" sz="4800" spc="-1" strike="noStrike">
              <a:solidFill>
                <a:srgbClr val="000000"/>
              </a:solidFill>
              <a:uFill>
                <a:solidFill>
                  <a:srgbClr val="ffffff"/>
                </a:solidFill>
              </a:uFill>
              <a:latin typeface="Arial"/>
            </a:endParaRPr>
          </a:p>
          <a:p>
            <a:pPr algn="ctr"/>
            <a:r>
              <a:rPr b="1" lang="cs-CZ" sz="4800" spc="-1" strike="noStrike">
                <a:solidFill>
                  <a:srgbClr val="000000"/>
                </a:solidFill>
                <a:uFill>
                  <a:solidFill>
                    <a:srgbClr val="ffffff"/>
                  </a:solidFill>
                </a:uFill>
                <a:latin typeface="Arial"/>
              </a:rPr>
              <a:t>přip</a:t>
            </a:r>
            <a:r>
              <a:rPr b="1" lang="cs-CZ" sz="4800" spc="-1" strike="noStrike">
                <a:solidFill>
                  <a:srgbClr val="000000"/>
                </a:solidFill>
                <a:uFill>
                  <a:solidFill>
                    <a:srgbClr val="ffffff"/>
                  </a:solidFill>
                </a:uFill>
                <a:latin typeface="Arial"/>
              </a:rPr>
              <a:t>omí</a:t>
            </a:r>
            <a:r>
              <a:rPr b="1" lang="cs-CZ" sz="4800" spc="-1" strike="noStrike">
                <a:solidFill>
                  <a:srgbClr val="000000"/>
                </a:solidFill>
                <a:uFill>
                  <a:solidFill>
                    <a:srgbClr val="ffffff"/>
                  </a:solidFill>
                </a:uFill>
                <a:latin typeface="Arial"/>
              </a:rPr>
              <a:t>nky </a:t>
            </a:r>
            <a:r>
              <a:rPr b="1" lang="cs-CZ" sz="4800" spc="-1" strike="noStrike">
                <a:solidFill>
                  <a:srgbClr val="000000"/>
                </a:solidFill>
                <a:uFill>
                  <a:solidFill>
                    <a:srgbClr val="ffffff"/>
                  </a:solidFill>
                </a:uFill>
                <a:latin typeface="Arial"/>
              </a:rPr>
              <a:t>Pirát</a:t>
            </a:r>
            <a:r>
              <a:rPr b="1" lang="cs-CZ" sz="4800" spc="-1" strike="noStrike">
                <a:solidFill>
                  <a:srgbClr val="000000"/>
                </a:solidFill>
                <a:uFill>
                  <a:solidFill>
                    <a:srgbClr val="ffffff"/>
                  </a:solidFill>
                </a:uFill>
                <a:latin typeface="Arial"/>
              </a:rPr>
              <a:t>ů</a:t>
            </a:r>
            <a:endParaRPr b="0" lang="en-US" sz="4800" spc="-1" strike="noStrike">
              <a:solidFill>
                <a:srgbClr val="000000"/>
              </a:solidFill>
              <a:uFill>
                <a:solidFill>
                  <a:srgbClr val="ffffff"/>
                </a:solidFill>
              </a:uFill>
              <a:latin typeface="Arial"/>
            </a:endParaRPr>
          </a:p>
          <a:p>
            <a:pPr algn="ctr"/>
            <a:endParaRPr b="0" lang="en-US" sz="4800" spc="-1" strike="noStrike">
              <a:solidFill>
                <a:srgbClr val="000000"/>
              </a:solidFill>
              <a:uFill>
                <a:solidFill>
                  <a:srgbClr val="ffffff"/>
                </a:solidFill>
              </a:uFill>
              <a:latin typeface="Arial"/>
            </a:endParaRPr>
          </a:p>
          <a:p>
            <a:pPr algn="ctr"/>
            <a:r>
              <a:rPr b="0" lang="en-US" sz="3200" spc="-1" strike="noStrike">
                <a:solidFill>
                  <a:srgbClr val="000000"/>
                </a:solidFill>
                <a:uFill>
                  <a:solidFill>
                    <a:srgbClr val="ffffff"/>
                  </a:solidFill>
                </a:uFill>
                <a:latin typeface="Arial"/>
              </a:rPr>
              <a:t>Ondřej </a:t>
            </a:r>
            <a:r>
              <a:rPr b="0" lang="en-US" sz="3200" spc="-1" strike="noStrike">
                <a:solidFill>
                  <a:srgbClr val="000000"/>
                </a:solidFill>
                <a:uFill>
                  <a:solidFill>
                    <a:srgbClr val="ffffff"/>
                  </a:solidFill>
                </a:uFill>
                <a:latin typeface="Arial"/>
              </a:rPr>
              <a:t>Profant</a:t>
            </a:r>
            <a:endParaRPr b="0" lang="en-US" sz="3200" spc="-1" strike="noStrike">
              <a:solidFill>
                <a:srgbClr val="000000"/>
              </a:solidFill>
              <a:uFill>
                <a:solidFill>
                  <a:srgbClr val="ffffff"/>
                </a:solidFill>
              </a:uFill>
              <a:latin typeface="Arial"/>
            </a:endParaRPr>
          </a:p>
          <a:p>
            <a:pPr algn="ctr"/>
            <a:endParaRPr b="0" lang="en-US" sz="3200" spc="-1" strike="noStrike">
              <a:solidFill>
                <a:srgbClr val="000000"/>
              </a:solidFill>
              <a:uFill>
                <a:solidFill>
                  <a:srgbClr val="ffffff"/>
                </a:solidFill>
              </a:uFill>
              <a:latin typeface="Arial"/>
            </a:endParaRPr>
          </a:p>
          <a:p>
            <a:pPr algn="ctr"/>
            <a:r>
              <a:rPr b="0" lang="cs-CZ" sz="3200" spc="-1" strike="noStrike">
                <a:solidFill>
                  <a:srgbClr val="000000"/>
                </a:solidFill>
                <a:uFill>
                  <a:solidFill>
                    <a:srgbClr val="ffffff"/>
                  </a:solidFill>
                </a:uFill>
                <a:latin typeface="Arial"/>
              </a:rPr>
              <a:t>28. </a:t>
            </a:r>
            <a:r>
              <a:rPr b="0" lang="cs-CZ" sz="3200" spc="-1" strike="noStrike">
                <a:solidFill>
                  <a:srgbClr val="000000"/>
                </a:solidFill>
                <a:uFill>
                  <a:solidFill>
                    <a:srgbClr val="ffffff"/>
                  </a:solidFill>
                </a:uFill>
                <a:latin typeface="Arial"/>
              </a:rPr>
              <a:t>zasedá</a:t>
            </a:r>
            <a:r>
              <a:rPr b="0" lang="cs-CZ" sz="3200" spc="-1" strike="noStrike">
                <a:solidFill>
                  <a:srgbClr val="000000"/>
                </a:solidFill>
                <a:uFill>
                  <a:solidFill>
                    <a:srgbClr val="ffffff"/>
                  </a:solidFill>
                </a:uFill>
                <a:latin typeface="Arial"/>
              </a:rPr>
              <a:t>ní</a:t>
            </a:r>
            <a:endParaRPr b="0" lang="en-US" sz="3200" spc="-1" strike="noStrike">
              <a:solidFill>
                <a:srgbClr val="000000"/>
              </a:solidFill>
              <a:uFill>
                <a:solidFill>
                  <a:srgbClr val="ffffff"/>
                </a:solidFill>
              </a:uFill>
              <a:latin typeface="Arial"/>
            </a:endParaRPr>
          </a:p>
          <a:p>
            <a:pPr algn="ctr"/>
            <a:r>
              <a:rPr b="0" lang="cs-CZ" sz="3200" spc="-1" strike="noStrike">
                <a:solidFill>
                  <a:srgbClr val="000000"/>
                </a:solidFill>
                <a:uFill>
                  <a:solidFill>
                    <a:srgbClr val="ffffff"/>
                  </a:solidFill>
                </a:uFill>
                <a:latin typeface="Arial"/>
              </a:rPr>
              <a:t>Zastupi</a:t>
            </a:r>
            <a:r>
              <a:rPr b="0" lang="cs-CZ" sz="3200" spc="-1" strike="noStrike">
                <a:solidFill>
                  <a:srgbClr val="000000"/>
                </a:solidFill>
                <a:uFill>
                  <a:solidFill>
                    <a:srgbClr val="ffffff"/>
                  </a:solidFill>
                </a:uFill>
                <a:latin typeface="Arial"/>
              </a:rPr>
              <a:t>telstva </a:t>
            </a:r>
            <a:r>
              <a:rPr b="0" lang="cs-CZ" sz="3200" spc="-1" strike="noStrike">
                <a:solidFill>
                  <a:srgbClr val="000000"/>
                </a:solidFill>
                <a:uFill>
                  <a:solidFill>
                    <a:srgbClr val="ffffff"/>
                  </a:solidFill>
                </a:uFill>
                <a:latin typeface="Arial"/>
              </a:rPr>
              <a:t>hlavníh</a:t>
            </a:r>
            <a:r>
              <a:rPr b="0" lang="cs-CZ" sz="3200" spc="-1" strike="noStrike">
                <a:solidFill>
                  <a:srgbClr val="000000"/>
                </a:solidFill>
                <a:uFill>
                  <a:solidFill>
                    <a:srgbClr val="ffffff"/>
                  </a:solidFill>
                </a:uFill>
                <a:latin typeface="Arial"/>
              </a:rPr>
              <a:t>o </a:t>
            </a:r>
            <a:r>
              <a:rPr b="0" lang="cs-CZ" sz="3200" spc="-1" strike="noStrike">
                <a:solidFill>
                  <a:srgbClr val="000000"/>
                </a:solidFill>
                <a:uFill>
                  <a:solidFill>
                    <a:srgbClr val="ffffff"/>
                  </a:solidFill>
                </a:uFill>
                <a:latin typeface="Arial"/>
              </a:rPr>
              <a:t>města </a:t>
            </a:r>
            <a:r>
              <a:rPr b="0" lang="cs-CZ" sz="3200" spc="-1" strike="noStrike">
                <a:solidFill>
                  <a:srgbClr val="000000"/>
                </a:solidFill>
                <a:uFill>
                  <a:solidFill>
                    <a:srgbClr val="ffffff"/>
                  </a:solidFill>
                </a:uFill>
                <a:latin typeface="Arial"/>
              </a:rPr>
              <a:t>Prahy</a:t>
            </a:r>
            <a:endParaRPr b="0" lang="en-US" sz="3200" spc="-1" strike="noStrike">
              <a:solidFill>
                <a:srgbClr val="000000"/>
              </a:solidFill>
              <a:uFill>
                <a:solidFill>
                  <a:srgbClr val="ffffff"/>
                </a:solidFill>
              </a:uFill>
              <a:latin typeface="Arial"/>
            </a:endParaRPr>
          </a:p>
          <a:p>
            <a:pPr algn="ctr"/>
            <a:endParaRPr b="0" lang="en-US" sz="3200" spc="-1" strike="noStrike">
              <a:solidFill>
                <a:srgbClr val="000000"/>
              </a:solidFill>
              <a:uFill>
                <a:solidFill>
                  <a:srgbClr val="ffffff"/>
                </a:solidFill>
              </a:uFill>
              <a:latin typeface="Arial"/>
            </a:endParaRPr>
          </a:p>
          <a:p>
            <a:pPr algn="ctr"/>
            <a:r>
              <a:rPr b="0" lang="en-US" sz="3200" spc="-1" strike="noStrike">
                <a:solidFill>
                  <a:srgbClr val="000000"/>
                </a:solidFill>
                <a:uFill>
                  <a:solidFill>
                    <a:srgbClr val="ffffff"/>
                  </a:solidFill>
                </a:uFill>
                <a:latin typeface="Arial"/>
              </a:rPr>
              <a:t>15. 6. </a:t>
            </a:r>
            <a:r>
              <a:rPr b="0" lang="en-US" sz="3200" spc="-1" strike="noStrike">
                <a:solidFill>
                  <a:srgbClr val="000000"/>
                </a:solidFill>
                <a:uFill>
                  <a:solidFill>
                    <a:srgbClr val="ffffff"/>
                  </a:solidFill>
                </a:uFill>
                <a:latin typeface="Arial"/>
              </a:rPr>
              <a:t>2017</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Městský okruh: Shrnutí</a:t>
            </a:r>
            <a:endParaRPr b="0" lang="en-US" sz="4400" spc="-1" strike="noStrike">
              <a:solidFill>
                <a:srgbClr val="000000"/>
              </a:solidFill>
              <a:uFill>
                <a:solidFill>
                  <a:srgbClr val="ffffff"/>
                </a:solidFill>
              </a:uFill>
              <a:latin typeface="Arial"/>
            </a:endParaRPr>
          </a:p>
        </p:txBody>
      </p:sp>
      <p:sp>
        <p:nvSpPr>
          <p:cNvPr id="5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cs-CZ" sz="3200" spc="-1" strike="noStrike">
                <a:solidFill>
                  <a:srgbClr val="000000"/>
                </a:solidFill>
                <a:uFill>
                  <a:solidFill>
                    <a:srgbClr val="ffffff"/>
                  </a:solidFill>
                </a:uFill>
                <a:latin typeface="Arial"/>
              </a:rPr>
              <a:t>Dostavba SOKP (vyřešení podmínky EIA pro MO)</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cs-CZ" sz="3200" spc="-1" strike="noStrike">
                <a:solidFill>
                  <a:srgbClr val="000000"/>
                </a:solidFill>
                <a:uFill>
                  <a:solidFill>
                    <a:srgbClr val="ffffff"/>
                  </a:solidFill>
                </a:uFill>
                <a:latin typeface="Arial"/>
              </a:rPr>
              <a:t>Opravdové variantní zpracování</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cs-CZ" sz="3200" spc="-1" strike="noStrike">
                <a:solidFill>
                  <a:srgbClr val="000000"/>
                </a:solidFill>
                <a:uFill>
                  <a:solidFill>
                    <a:srgbClr val="ffffff"/>
                  </a:solidFill>
                </a:uFill>
                <a:latin typeface="Arial"/>
              </a:rPr>
              <a:t>Nesmí dopadnout jako Blanka </a:t>
            </a:r>
            <a:br/>
            <a:r>
              <a:rPr b="0" lang="cs-CZ" sz="3200" spc="-1" strike="noStrike">
                <a:solidFill>
                  <a:srgbClr val="000000"/>
                </a:solidFill>
                <a:uFill>
                  <a:solidFill>
                    <a:srgbClr val="ffffff"/>
                  </a:solidFill>
                </a:uFill>
                <a:latin typeface="Arial"/>
              </a:rPr>
              <a:t>→ kontrolní systém</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cs-CZ" sz="3200" spc="-1" strike="noStrike">
                <a:solidFill>
                  <a:srgbClr val="000000"/>
                </a:solidFill>
                <a:uFill>
                  <a:solidFill>
                    <a:srgbClr val="ffffff"/>
                  </a:solidFill>
                </a:uFill>
                <a:latin typeface="Arial"/>
              </a:rPr>
              <a:t>Je to velké rozhodnutí na 7 let </a:t>
            </a:r>
            <a:br/>
            <a:r>
              <a:rPr b="0" lang="cs-CZ" sz="3200" spc="-1" strike="noStrike">
                <a:solidFill>
                  <a:srgbClr val="000000"/>
                </a:solidFill>
                <a:uFill>
                  <a:solidFill>
                    <a:srgbClr val="ffffff"/>
                  </a:solidFill>
                </a:uFill>
                <a:latin typeface="Arial"/>
              </a:rPr>
              <a:t>→ Jaké jsou alternativy?</a:t>
            </a:r>
            <a:endParaRPr b="0" lang="en-US" sz="32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Návrh usnesení</a:t>
            </a:r>
            <a:endParaRPr b="0" lang="en-US" sz="4400" spc="-1" strike="noStrike">
              <a:solidFill>
                <a:srgbClr val="000000"/>
              </a:solidFill>
              <a:uFill>
                <a:solidFill>
                  <a:srgbClr val="ffffff"/>
                </a:solidFill>
              </a:uFill>
              <a:latin typeface="Arial"/>
            </a:endParaRPr>
          </a:p>
        </p:txBody>
      </p:sp>
      <p:sp>
        <p:nvSpPr>
          <p:cNvPr id="5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cs-CZ" sz="3200" spc="-1" strike="noStrike">
                <a:solidFill>
                  <a:srgbClr val="000000"/>
                </a:solidFill>
                <a:uFill>
                  <a:solidFill>
                    <a:srgbClr val="ffffff"/>
                  </a:solidFill>
                </a:uFill>
                <a:latin typeface="Arial"/>
              </a:rPr>
              <a:t>ZHMP ukládá RHMP, aby zajistila v souvislosti s dostavbou MO:</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cs-CZ" sz="2800" spc="-1" strike="noStrike">
                <a:solidFill>
                  <a:srgbClr val="000000"/>
                </a:solidFill>
                <a:uFill>
                  <a:solidFill>
                    <a:srgbClr val="ffffff"/>
                  </a:solidFill>
                </a:uFill>
                <a:latin typeface="Arial"/>
              </a:rPr>
              <a:t>Posouzení několika variant stavby v EIA</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cs-CZ" sz="2800" spc="-1" strike="noStrike">
                <a:solidFill>
                  <a:srgbClr val="000000"/>
                </a:solidFill>
                <a:uFill>
                  <a:solidFill>
                    <a:srgbClr val="ffffff"/>
                  </a:solidFill>
                </a:uFill>
                <a:latin typeface="Arial"/>
              </a:rPr>
              <a:t>Součástí každé varianty bylo řešení MHD</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cs-CZ" sz="2800" spc="-1" strike="noStrike">
                <a:solidFill>
                  <a:srgbClr val="000000"/>
                </a:solidFill>
                <a:uFill>
                  <a:solidFill>
                    <a:srgbClr val="ffffff"/>
                  </a:solidFill>
                </a:uFill>
                <a:latin typeface="Arial"/>
              </a:rPr>
              <a:t>Nad běžné zákonné podmínky zajistila </a:t>
            </a:r>
            <a:r>
              <a:rPr b="0" i="1" lang="cs-CZ" sz="2800" spc="-1" strike="noStrike">
                <a:solidFill>
                  <a:srgbClr val="000000"/>
                </a:solidFill>
                <a:uFill>
                  <a:solidFill>
                    <a:srgbClr val="ffffff"/>
                  </a:solidFill>
                </a:uFill>
                <a:latin typeface="Arial"/>
              </a:rPr>
              <a:t>supervizi</a:t>
            </a:r>
            <a:r>
              <a:rPr b="0" lang="cs-CZ" sz="2800" spc="-1" strike="noStrike">
                <a:solidFill>
                  <a:srgbClr val="000000"/>
                </a:solidFill>
                <a:uFill>
                  <a:solidFill>
                    <a:srgbClr val="ffffff"/>
                  </a:solidFill>
                </a:uFill>
                <a:latin typeface="Arial"/>
              </a:rPr>
              <a:t> projektu s pravidelným reportováním výboru pro dopravu</a:t>
            </a:r>
            <a:endParaRPr b="0" lang="en-US" sz="2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 descr=""/>
          <p:cNvPicPr/>
          <p:nvPr/>
        </p:nvPicPr>
        <p:blipFill>
          <a:blip r:embed="rId1"/>
          <a:stretch/>
        </p:blipFill>
        <p:spPr>
          <a:xfrm>
            <a:off x="236520" y="572400"/>
            <a:ext cx="9607320" cy="64155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cs-CZ" sz="4400" spc="-1" strike="noStrike">
                <a:solidFill>
                  <a:srgbClr val="000000"/>
                </a:solidFill>
                <a:uFill>
                  <a:solidFill>
                    <a:srgbClr val="ffffff"/>
                  </a:solidFill>
                </a:uFill>
                <a:latin typeface="Arial"/>
              </a:rPr>
              <a:t>Městský okruh: Právní nejistota</a:t>
            </a:r>
            <a:endParaRPr b="0" lang="en-US"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cs-CZ" sz="3200" spc="-1" strike="noStrike">
                <a:solidFill>
                  <a:srgbClr val="000000"/>
                </a:solidFill>
                <a:uFill>
                  <a:solidFill>
                    <a:srgbClr val="ffffff"/>
                  </a:solidFill>
                </a:uFill>
                <a:latin typeface="Arial"/>
                <a:ea typeface="Source Han Sans CN Regular"/>
              </a:rPr>
              <a:t>Podmínkou kolaudace Městského okruhu je dostavba Pražského okruhu (SOKP).</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cs-CZ" sz="3200" spc="-1" strike="noStrike">
                <a:solidFill>
                  <a:srgbClr val="000000"/>
                </a:solidFill>
                <a:uFill>
                  <a:solidFill>
                    <a:srgbClr val="ffffff"/>
                  </a:solidFill>
                </a:uFill>
                <a:latin typeface="Arial"/>
                <a:ea typeface="Source Han Sans CN Regular"/>
              </a:rPr>
              <a:t>Dokud není EIA hrozí nám </a:t>
            </a:r>
            <a:r>
              <a:rPr b="1" lang="cs-CZ" sz="3200" spc="-1" strike="noStrike">
                <a:solidFill>
                  <a:srgbClr val="000000"/>
                </a:solidFill>
                <a:uFill>
                  <a:solidFill>
                    <a:srgbClr val="ffffff"/>
                  </a:solidFill>
                </a:uFill>
                <a:latin typeface="Arial"/>
                <a:ea typeface="Source Han Sans CN Regular"/>
              </a:rPr>
              <a:t>ukončení zkušebního provozu</a:t>
            </a:r>
            <a:r>
              <a:rPr b="0" lang="cs-CZ" sz="3200" spc="-1" strike="noStrike">
                <a:solidFill>
                  <a:srgbClr val="000000"/>
                </a:solidFill>
                <a:uFill>
                  <a:solidFill>
                    <a:srgbClr val="ffffff"/>
                  </a:solidFill>
                </a:uFill>
                <a:latin typeface="Arial"/>
                <a:ea typeface="Source Han Sans CN Regular"/>
              </a:rPr>
              <a:t>.</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cs-CZ" sz="3200" spc="-1" strike="noStrike">
                <a:solidFill>
                  <a:srgbClr val="666666"/>
                </a:solidFill>
                <a:uFill>
                  <a:solidFill>
                    <a:srgbClr val="ffffff"/>
                  </a:solidFill>
                </a:uFill>
                <a:latin typeface="Arial"/>
                <a:ea typeface="Source Han Sans CN Regular"/>
              </a:rPr>
              <a:t>„</a:t>
            </a:r>
            <a:r>
              <a:rPr b="1" lang="cs-CZ" sz="3200" spc="-1" strike="noStrike">
                <a:solidFill>
                  <a:srgbClr val="666666"/>
                </a:solidFill>
                <a:uFill>
                  <a:solidFill>
                    <a:srgbClr val="ffffff"/>
                  </a:solidFill>
                </a:uFill>
                <a:latin typeface="Arial"/>
                <a:ea typeface="Source Han Sans CN Regular"/>
              </a:rPr>
              <a:t>Zkušební provoz v délce tří let</a:t>
            </a:r>
            <a:r>
              <a:rPr b="0" lang="cs-CZ" sz="3200" spc="-1" strike="noStrike">
                <a:solidFill>
                  <a:srgbClr val="666666"/>
                </a:solidFill>
                <a:uFill>
                  <a:solidFill>
                    <a:srgbClr val="ffffff"/>
                  </a:solidFill>
                </a:uFill>
                <a:latin typeface="Arial"/>
                <a:ea typeface="Source Han Sans CN Regular"/>
              </a:rPr>
              <a:t> lze považovat za poměrně dlouhý, a je tedy namístě odůvodnit, zda tato doba nepřesahuje dobu potřebnou pro ověření vlastností provedené stavby. To platí tím spíš, jestliže bylo zřejmé, že užívání stavby bude mít negativní vliv na veřejné zájmy dotčených osob,” - NSS</a:t>
            </a:r>
            <a:endParaRPr b="0"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cs-CZ" sz="4400" spc="-1" strike="noStrike">
                <a:solidFill>
                  <a:srgbClr val="000000"/>
                </a:solidFill>
                <a:uFill>
                  <a:solidFill>
                    <a:srgbClr val="ffffff"/>
                  </a:solidFill>
                </a:uFill>
                <a:latin typeface="Arial"/>
              </a:rPr>
              <a:t>Městský okruh: Právní nejistota</a:t>
            </a:r>
            <a:endParaRPr b="0" lang="en-US"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nchor="ctr"/>
          <a:p>
            <a:r>
              <a:rPr b="0" lang="cs-CZ" sz="3200" spc="-1" strike="noStrike">
                <a:solidFill>
                  <a:srgbClr val="000000"/>
                </a:solidFill>
                <a:uFill>
                  <a:solidFill>
                    <a:srgbClr val="ffffff"/>
                  </a:solidFill>
                </a:uFill>
                <a:latin typeface="Arial"/>
              </a:rPr>
              <a:t>Proto musí být prioritou dořešení SOKP.</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cs-CZ" sz="3200" spc="-1" strike="noStrike">
                <a:solidFill>
                  <a:srgbClr val="000000"/>
                </a:solidFill>
                <a:uFill>
                  <a:solidFill>
                    <a:srgbClr val="ffffff"/>
                  </a:solidFill>
                </a:uFill>
                <a:latin typeface="Arial"/>
              </a:rPr>
              <a:t>Zvláště bychom se měli bavit o jeho severní části.</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cs-CZ" sz="3200" spc="-1" strike="noStrike">
                <a:solidFill>
                  <a:srgbClr val="000000"/>
                </a:solidFill>
                <a:uFill>
                  <a:solidFill>
                    <a:srgbClr val="ffffff"/>
                  </a:solidFill>
                </a:uFill>
                <a:latin typeface="Arial"/>
              </a:rPr>
              <a:t>Musíme lépe spolupracovat s městskými částmi, Středočeským krajem a Ministerstvem dopravy</a:t>
            </a:r>
            <a:endParaRPr b="0"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cs-CZ" sz="4400" spc="-1" strike="noStrike">
                <a:solidFill>
                  <a:srgbClr val="000000"/>
                </a:solidFill>
                <a:uFill>
                  <a:solidFill>
                    <a:srgbClr val="ffffff"/>
                  </a:solidFill>
                </a:uFill>
                <a:latin typeface="Arial"/>
              </a:rPr>
              <a:t>Městský okruh: Integrace MHD</a:t>
            </a:r>
            <a:endParaRPr b="0" lang="en-US" sz="4400" spc="-1" strike="noStrike">
              <a:solidFill>
                <a:srgbClr val="000000"/>
              </a:solidFill>
              <a:uFill>
                <a:solidFill>
                  <a:srgbClr val="ffffff"/>
                </a:solidFill>
              </a:uFill>
              <a:latin typeface="Arial"/>
            </a:endParaRPr>
          </a:p>
        </p:txBody>
      </p:sp>
      <p:graphicFrame>
        <p:nvGraphicFramePr>
          <p:cNvPr id="46" name="Table 2"/>
          <p:cNvGraphicFramePr/>
          <p:nvPr/>
        </p:nvGraphicFramePr>
        <p:xfrm>
          <a:off x="1830240" y="2779920"/>
          <a:ext cx="6413040" cy="4098960"/>
        </p:xfrm>
        <a:graphic>
          <a:graphicData uri="http://schemas.openxmlformats.org/drawingml/2006/table">
            <a:tbl>
              <a:tblPr/>
              <a:tblGrid>
                <a:gridCol w="1603440"/>
                <a:gridCol w="1854720"/>
                <a:gridCol w="1352160"/>
                <a:gridCol w="1603080"/>
              </a:tblGrid>
              <a:tr h="1107720">
                <a:tc>
                  <a:txBody>
                    <a:bodyPr lIns="90000" rIns="90000" tIns="46800" bIns="46800" anchor="ctr"/>
                    <a:p>
                      <a:pPr algn="ctr"/>
                      <a:r>
                        <a:rPr b="1" lang="en-US" sz="2400" spc="-1" strike="noStrike">
                          <a:solidFill>
                            <a:srgbClr val="000000"/>
                          </a:solidFill>
                          <a:uFill>
                            <a:solidFill>
                              <a:srgbClr val="ffffff"/>
                            </a:solidFill>
                          </a:uFill>
                          <a:latin typeface="Arial"/>
                        </a:rPr>
                        <a:t>Čas odjezdu</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1" lang="en-US" sz="2400" spc="-1" strike="noStrike">
                          <a:solidFill>
                            <a:srgbClr val="000000"/>
                          </a:solidFill>
                          <a:uFill>
                            <a:solidFill>
                              <a:srgbClr val="ffffff"/>
                            </a:solidFill>
                          </a:uFill>
                          <a:latin typeface="Arial"/>
                        </a:rPr>
                        <a:t>Dopravní prostředek</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1" lang="en-US" sz="2400" spc="-1" strike="noStrike">
                          <a:solidFill>
                            <a:srgbClr val="000000"/>
                          </a:solidFill>
                          <a:uFill>
                            <a:solidFill>
                              <a:srgbClr val="ffffff"/>
                            </a:solidFill>
                          </a:uFill>
                          <a:latin typeface="Arial"/>
                        </a:rPr>
                        <a:t>Doba cesty</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1" lang="en-US" sz="2400" spc="-1" strike="noStrike">
                          <a:solidFill>
                            <a:srgbClr val="000000"/>
                          </a:solidFill>
                          <a:uFill>
                            <a:solidFill>
                              <a:srgbClr val="ffffff"/>
                            </a:solidFill>
                          </a:uFill>
                          <a:latin typeface="Arial"/>
                        </a:rPr>
                        <a:t>Přestupů</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80120">
                <a:tc>
                  <a:txBody>
                    <a:bodyPr lIns="90000" rIns="90000" tIns="46800" bIns="46800"/>
                    <a:p>
                      <a:pPr algn="r"/>
                      <a:r>
                        <a:rPr b="0" lang="en-US" sz="2400" spc="-1" strike="noStrike">
                          <a:solidFill>
                            <a:srgbClr val="000000"/>
                          </a:solidFill>
                          <a:uFill>
                            <a:solidFill>
                              <a:srgbClr val="ffffff"/>
                            </a:solidFill>
                          </a:uFill>
                          <a:latin typeface="Arial"/>
                        </a:rPr>
                        <a:t>8:00</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2400" spc="-1" strike="noStrike">
                          <a:solidFill>
                            <a:srgbClr val="000000"/>
                          </a:solidFill>
                          <a:uFill>
                            <a:solidFill>
                              <a:srgbClr val="ffffff"/>
                            </a:solidFill>
                          </a:uFill>
                          <a:latin typeface="Arial"/>
                        </a:rPr>
                        <a:t>Auto</a:t>
                      </a:r>
                      <a:endParaRPr b="0" lang="en-US" sz="2400" spc="-1" strike="noStrike">
                        <a:solidFill>
                          <a:srgbClr val="000000"/>
                        </a:solidFill>
                        <a:uFill>
                          <a:solidFill>
                            <a:srgbClr val="ffffff"/>
                          </a:solidFill>
                        </a:uFill>
                        <a:latin typeface="Arial"/>
                      </a:endParaRPr>
                    </a:p>
                    <a:p>
                      <a:pPr algn="ct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r"/>
                      <a:r>
                        <a:rPr b="0" lang="en-US" sz="2400" spc="-1" strike="noStrike">
                          <a:solidFill>
                            <a:srgbClr val="000000"/>
                          </a:solidFill>
                          <a:uFill>
                            <a:solidFill>
                              <a:srgbClr val="ffffff"/>
                            </a:solidFill>
                          </a:uFill>
                          <a:latin typeface="Arial"/>
                        </a:rPr>
                        <a:t>14-26</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2400" spc="-1" strike="noStrike">
                          <a:solidFill>
                            <a:srgbClr val="000000"/>
                          </a:solidFill>
                          <a:uFill>
                            <a:solidFill>
                              <a:srgbClr val="ffffff"/>
                            </a:solidFill>
                          </a:uFill>
                          <a:latin typeface="Arial"/>
                        </a:rPr>
                        <a:t>0</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80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2400" spc="-1" strike="noStrike">
                          <a:solidFill>
                            <a:srgbClr val="000000"/>
                          </a:solidFill>
                          <a:uFill>
                            <a:solidFill>
                              <a:srgbClr val="ffffff"/>
                            </a:solidFill>
                          </a:uFill>
                          <a:latin typeface="Arial"/>
                        </a:rPr>
                        <a:t>MHD</a:t>
                      </a:r>
                      <a:endParaRPr b="0" lang="en-US" sz="2400" spc="-1" strike="noStrike">
                        <a:solidFill>
                          <a:srgbClr val="000000"/>
                        </a:solidFill>
                        <a:uFill>
                          <a:solidFill>
                            <a:srgbClr val="ffffff"/>
                          </a:solidFill>
                        </a:uFill>
                        <a:latin typeface="Arial"/>
                      </a:endParaRPr>
                    </a:p>
                    <a:p>
                      <a:pPr algn="ct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r"/>
                      <a:r>
                        <a:rPr b="0" lang="en-US" sz="2400" spc="-1" strike="noStrike">
                          <a:solidFill>
                            <a:srgbClr val="000000"/>
                          </a:solidFill>
                          <a:uFill>
                            <a:solidFill>
                              <a:srgbClr val="ffffff"/>
                            </a:solidFill>
                          </a:uFill>
                          <a:latin typeface="Arial"/>
                        </a:rPr>
                        <a:t>32</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2400" spc="-1" strike="noStrike">
                          <a:solidFill>
                            <a:srgbClr val="000000"/>
                          </a:solidFill>
                          <a:uFill>
                            <a:solidFill>
                              <a:srgbClr val="ffffff"/>
                            </a:solidFill>
                          </a:uFill>
                          <a:latin typeface="Arial"/>
                        </a:rPr>
                        <a:t>2</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6040">
                <a:tc>
                  <a:txBody>
                    <a:bodyPr lIns="90000" rIns="90000" tIns="46800" bIns="46800"/>
                    <a:p>
                      <a:pPr algn="r"/>
                      <a:r>
                        <a:rPr b="0" lang="en-US" sz="2400" spc="-1" strike="noStrike">
                          <a:solidFill>
                            <a:srgbClr val="000000"/>
                          </a:solidFill>
                          <a:uFill>
                            <a:solidFill>
                              <a:srgbClr val="ffffff"/>
                            </a:solidFill>
                          </a:uFill>
                          <a:latin typeface="Arial"/>
                        </a:rPr>
                        <a:t>11:00</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2400" spc="-1" strike="noStrike">
                          <a:solidFill>
                            <a:srgbClr val="000000"/>
                          </a:solidFill>
                          <a:uFill>
                            <a:solidFill>
                              <a:srgbClr val="ffffff"/>
                            </a:solidFill>
                          </a:uFill>
                          <a:latin typeface="Arial"/>
                        </a:rPr>
                        <a:t>Auto</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r"/>
                      <a:r>
                        <a:rPr b="0" lang="en-US" sz="2400" spc="-1" strike="noStrike">
                          <a:solidFill>
                            <a:srgbClr val="000000"/>
                          </a:solidFill>
                          <a:uFill>
                            <a:solidFill>
                              <a:srgbClr val="ffffff"/>
                            </a:solidFill>
                          </a:uFill>
                          <a:latin typeface="Arial"/>
                        </a:rPr>
                        <a:t>12-20</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2400" spc="-1" strike="noStrike">
                          <a:solidFill>
                            <a:srgbClr val="000000"/>
                          </a:solidFill>
                          <a:uFill>
                            <a:solidFill>
                              <a:srgbClr val="ffffff"/>
                            </a:solidFill>
                          </a:uFill>
                          <a:latin typeface="Arial"/>
                        </a:rPr>
                        <a:t>0</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5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2400" spc="-1" strike="noStrike">
                          <a:solidFill>
                            <a:srgbClr val="000000"/>
                          </a:solidFill>
                          <a:uFill>
                            <a:solidFill>
                              <a:srgbClr val="ffffff"/>
                            </a:solidFill>
                          </a:uFill>
                          <a:latin typeface="Arial"/>
                        </a:rPr>
                        <a:t>MHD</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r"/>
                      <a:r>
                        <a:rPr b="0" lang="en-US" sz="2400" spc="-1" strike="noStrike">
                          <a:solidFill>
                            <a:srgbClr val="000000"/>
                          </a:solidFill>
                          <a:uFill>
                            <a:solidFill>
                              <a:srgbClr val="ffffff"/>
                            </a:solidFill>
                          </a:uFill>
                          <a:latin typeface="Arial"/>
                        </a:rPr>
                        <a:t>36</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2400" spc="-1" strike="noStrike">
                          <a:solidFill>
                            <a:srgbClr val="000000"/>
                          </a:solidFill>
                          <a:uFill>
                            <a:solidFill>
                              <a:srgbClr val="ffffff"/>
                            </a:solidFill>
                          </a:uFill>
                          <a:latin typeface="Arial"/>
                        </a:rPr>
                        <a:t>2</a:t>
                      </a:r>
                      <a:endParaRPr b="0" lang="en-US" sz="24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47" name="TextShape 3"/>
          <p:cNvSpPr txBox="1"/>
          <p:nvPr/>
        </p:nvSpPr>
        <p:spPr>
          <a:xfrm>
            <a:off x="504000" y="1300680"/>
            <a:ext cx="9071640" cy="1422000"/>
          </a:xfrm>
          <a:prstGeom prst="rect">
            <a:avLst/>
          </a:prstGeom>
          <a:noFill/>
          <a:ln>
            <a:noFill/>
          </a:ln>
        </p:spPr>
        <p:txBody>
          <a:bodyPr lIns="0" rIns="0" tIns="0" bIns="0" anchor="ctr"/>
          <a:p>
            <a:pPr algn="ctr"/>
            <a:r>
              <a:rPr b="0" lang="en-US" sz="2800" spc="-1" strike="noStrike">
                <a:solidFill>
                  <a:srgbClr val="000000"/>
                </a:solidFill>
                <a:uFill>
                  <a:solidFill>
                    <a:srgbClr val="ffffff"/>
                  </a:solidFill>
                </a:uFill>
                <a:latin typeface="Arial"/>
              </a:rPr>
              <a:t>Auto 12 min, MHD 36 min (3x více!) s 2 přestupy</a:t>
            </a:r>
            <a:endParaRPr b="0" lang="en-US" sz="2800" spc="-1" strike="noStrike">
              <a:solidFill>
                <a:srgbClr val="000000"/>
              </a:solidFill>
              <a:uFill>
                <a:solidFill>
                  <a:srgbClr val="ffffff"/>
                </a:solidFill>
              </a:uFill>
              <a:latin typeface="Arial"/>
            </a:endParaRPr>
          </a:p>
          <a:p>
            <a:pPr algn="ctr"/>
            <a:endParaRPr b="0" lang="en-US" sz="2800" spc="-1" strike="noStrike">
              <a:solidFill>
                <a:srgbClr val="000000"/>
              </a:solidFill>
              <a:uFill>
                <a:solidFill>
                  <a:srgbClr val="ffffff"/>
                </a:solidFill>
              </a:uFill>
              <a:latin typeface="Arial"/>
            </a:endParaRPr>
          </a:p>
          <a:p>
            <a:pPr algn="ctr"/>
            <a:r>
              <a:rPr b="0" lang="en-US" sz="2200" spc="-1" strike="noStrike">
                <a:solidFill>
                  <a:srgbClr val="000000"/>
                </a:solidFill>
                <a:uFill>
                  <a:solidFill>
                    <a:srgbClr val="ffffff"/>
                  </a:solidFill>
                </a:uFill>
                <a:latin typeface="Arial"/>
              </a:rPr>
              <a:t>Trasa: Bohnice (Čimický háj) =&gt; Vítězné náměstí (Dejvická)</a:t>
            </a:r>
            <a:endParaRPr b="0" lang="en-US" sz="2200" spc="-1" strike="noStrike">
              <a:solidFill>
                <a:srgbClr val="000000"/>
              </a:solidFill>
              <a:uFill>
                <a:solidFill>
                  <a:srgbClr val="ffffff"/>
                </a:solidFill>
              </a:uFill>
              <a:latin typeface="Arial"/>
            </a:endParaRPr>
          </a:p>
          <a:p>
            <a:pPr algn="ctr"/>
            <a:r>
              <a:rPr b="0" lang="en-US" sz="2200" spc="-1" strike="noStrike">
                <a:solidFill>
                  <a:srgbClr val="000000"/>
                </a:solidFill>
                <a:uFill>
                  <a:solidFill>
                    <a:srgbClr val="ffffff"/>
                  </a:solidFill>
                </a:uFill>
                <a:latin typeface="Arial"/>
              </a:rPr>
              <a:t>MO umožňuje tangenciální spojení, která metro ani tramvaje nezajistí.</a:t>
            </a:r>
            <a:endParaRPr b="0" lang="en-US" sz="2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rIns="0" tIns="0" bIns="0" anchor="ctr"/>
          <a:p>
            <a:pPr algn="ctr"/>
            <a:r>
              <a:rPr b="0" lang="cs-CZ" sz="4400" spc="-1" strike="noStrike">
                <a:solidFill>
                  <a:srgbClr val="000000"/>
                </a:solidFill>
                <a:uFill>
                  <a:solidFill>
                    <a:srgbClr val="ffffff"/>
                  </a:solidFill>
                </a:uFill>
                <a:latin typeface="Arial"/>
              </a:rPr>
              <a:t>Městský okruh: Integrace MHD</a:t>
            </a:r>
            <a:endParaRPr b="0" lang="en-US" sz="4400" spc="-1" strike="noStrike">
              <a:solidFill>
                <a:srgbClr val="000000"/>
              </a:solidFill>
              <a:uFill>
                <a:solidFill>
                  <a:srgbClr val="ffffff"/>
                </a:solidFill>
              </a:uFill>
              <a:latin typeface="Arial"/>
            </a:endParaRPr>
          </a:p>
        </p:txBody>
      </p:sp>
      <p:sp>
        <p:nvSpPr>
          <p:cNvPr id="4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Projekt od počátku musí počítat s kvalitní integrací MHD.</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Pokud bude MHD odsunuta na druhou kolej, tak to celkové situaci přitíží (i automobilistům).</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Projektovat: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Železnice (tratě i zastávky)</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Tramvajové tratě</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autobusové zastávky, vyhrazené pruhy</a:t>
            </a:r>
            <a:endParaRPr b="0" lang="en-US" sz="2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Městský okruh: Varianty</a:t>
            </a:r>
            <a:endParaRPr b="0" lang="en-US" sz="4400" spc="-1" strike="noStrike">
              <a:solidFill>
                <a:srgbClr val="000000"/>
              </a:solidFill>
              <a:uFill>
                <a:solidFill>
                  <a:srgbClr val="ffffff"/>
                </a:solidFill>
              </a:uFill>
              <a:latin typeface="Arial"/>
            </a:endParaRPr>
          </a:p>
        </p:txBody>
      </p:sp>
      <p:sp>
        <p:nvSpPr>
          <p:cNvPr id="5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Zastupitelstvu HMP musí být předloženy kvalitně zpracované varianty posouzené EIA.</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Posuzovat rozhodně musíme i investiční a </a:t>
            </a:r>
            <a:r>
              <a:rPr b="1" lang="en-US" sz="3200" spc="-1" strike="noStrike">
                <a:solidFill>
                  <a:srgbClr val="000000"/>
                </a:solidFill>
                <a:uFill>
                  <a:solidFill>
                    <a:srgbClr val="ffffff"/>
                  </a:solidFill>
                </a:uFill>
                <a:latin typeface="Arial"/>
              </a:rPr>
              <a:t>provozní</a:t>
            </a:r>
            <a:r>
              <a:rPr b="0" lang="en-US" sz="3200" spc="-1" strike="noStrike">
                <a:solidFill>
                  <a:srgbClr val="000000"/>
                </a:solidFill>
                <a:uFill>
                  <a:solidFill>
                    <a:srgbClr val="ffffff"/>
                  </a:solidFill>
                </a:uFill>
                <a:latin typeface="Arial"/>
              </a:rPr>
              <a:t> náklady.</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Varianty nemusí počítat se stejnou kapacitou provozu.</a:t>
            </a:r>
            <a:endParaRPr b="0" lang="en-US"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Městský okruh: Finance</a:t>
            </a:r>
            <a:endParaRPr b="0" lang="en-US" sz="4400" spc="-1" strike="noStrike">
              <a:solidFill>
                <a:srgbClr val="000000"/>
              </a:solidFill>
              <a:uFill>
                <a:solidFill>
                  <a:srgbClr val="ffffff"/>
                </a:solidFill>
              </a:uFill>
              <a:latin typeface="Arial"/>
            </a:endParaRPr>
          </a:p>
        </p:txBody>
      </p:sp>
      <p:sp>
        <p:nvSpPr>
          <p:cNvPr id="5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Současně navrhovaná investice (ve výši 50 mld. Kč) je ohromná. Existuje riziko, že budou reálné náklady vyšší.</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Za tyto peníze bychom mohli:</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postavit metro D</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Mít 10 let MHD zdarma </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(4,7 mld. Kč se roční výnosy jízdného)</a:t>
            </a:r>
            <a:endParaRPr b="0" lang="en-US" sz="2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masivně rozšířit tramvajové tratě</a:t>
            </a:r>
            <a:endParaRPr b="0" lang="en-US" sz="28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Je třeba sledovat provozní náklady</a:t>
            </a:r>
            <a:endParaRPr b="0" lang="en-US" sz="32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Městský okruh: Kontrola</a:t>
            </a:r>
            <a:endParaRPr b="0" lang="en-US" sz="4400" spc="-1" strike="noStrike">
              <a:solidFill>
                <a:srgbClr val="000000"/>
              </a:solidFill>
              <a:uFill>
                <a:solidFill>
                  <a:srgbClr val="ffffff"/>
                </a:solidFill>
              </a:uFill>
              <a:latin typeface="Arial"/>
            </a:endParaRPr>
          </a:p>
        </p:txBody>
      </p:sp>
      <p:sp>
        <p:nvSpPr>
          <p:cNvPr id="5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cs-CZ" sz="3200" spc="-1" strike="noStrike">
                <a:solidFill>
                  <a:srgbClr val="000000"/>
                </a:solidFill>
                <a:uFill>
                  <a:solidFill>
                    <a:srgbClr val="ffffff"/>
                  </a:solidFill>
                </a:uFill>
                <a:latin typeface="Arial"/>
              </a:rPr>
              <a:t>Stavba nesmí dopadnout jako Blanka.</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cs-CZ" sz="2800" spc="-1" strike="noStrike">
                <a:solidFill>
                  <a:srgbClr val="000000"/>
                </a:solidFill>
                <a:uFill>
                  <a:solidFill>
                    <a:srgbClr val="ffffff"/>
                  </a:solidFill>
                </a:uFill>
                <a:latin typeface="Arial"/>
              </a:rPr>
              <a:t>Musí existovat mechanismy kontroly výše zakázky po celou dobu stavby</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cs-CZ" sz="2800" spc="-1" strike="noStrike">
                <a:solidFill>
                  <a:srgbClr val="000000"/>
                </a:solidFill>
                <a:uFill>
                  <a:solidFill>
                    <a:srgbClr val="ffffff"/>
                  </a:solidFill>
                </a:uFill>
                <a:latin typeface="Arial"/>
              </a:rPr>
              <a:t>Musí existovat jasný časový harmonogram výstavby.</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cs-CZ" sz="2800" spc="-1" strike="noStrike">
                <a:solidFill>
                  <a:srgbClr val="000000"/>
                </a:solidFill>
                <a:uFill>
                  <a:solidFill>
                    <a:srgbClr val="ffffff"/>
                  </a:solidFill>
                </a:uFill>
                <a:latin typeface="Arial"/>
              </a:rPr>
              <a:t>Součástí okruhu nesmí být stavby, které si město vůbec neobjednalo.</a:t>
            </a:r>
            <a:endParaRPr b="0" lang="en-US" sz="28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cs-CZ" sz="3200" spc="-1" strike="noStrike">
                <a:solidFill>
                  <a:srgbClr val="000000"/>
                </a:solidFill>
                <a:uFill>
                  <a:solidFill>
                    <a:srgbClr val="ffffff"/>
                  </a:solidFill>
                </a:uFill>
                <a:latin typeface="Arial"/>
              </a:rPr>
              <a:t>Kontrolní mechanismy:</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cs-CZ" sz="2800" spc="-1" strike="noStrike">
                <a:solidFill>
                  <a:srgbClr val="000000"/>
                </a:solidFill>
                <a:uFill>
                  <a:solidFill>
                    <a:srgbClr val="ffffff"/>
                  </a:solidFill>
                </a:uFill>
                <a:latin typeface="Arial"/>
              </a:rPr>
              <a:t>Důsledně řešit dodržování legislativy (např. </a:t>
            </a:r>
            <a:r>
              <a:rPr b="0" lang="cs-CZ" sz="2800" spc="-1" strike="noStrike">
                <a:solidFill>
                  <a:srgbClr val="000000"/>
                </a:solidFill>
                <a:uFill>
                  <a:solidFill>
                    <a:srgbClr val="ffffff"/>
                  </a:solidFill>
                </a:uFill>
                <a:latin typeface="Arial"/>
                <a:hlinkClick r:id="rId1"/>
              </a:rPr>
              <a:t>TKP</a:t>
            </a:r>
            <a:r>
              <a:rPr b="0" lang="cs-CZ" sz="2800" spc="-1" strike="noStrike">
                <a:solidFill>
                  <a:srgbClr val="000000"/>
                </a:solidFill>
                <a:uFill>
                  <a:solidFill>
                    <a:srgbClr val="ffffff"/>
                  </a:solidFill>
                </a:uFill>
                <a:latin typeface="Arial"/>
              </a:rPr>
              <a:t> od MD)</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cs-CZ" sz="2800" spc="-1" strike="noStrike">
                <a:solidFill>
                  <a:srgbClr val="000000"/>
                </a:solidFill>
                <a:uFill>
                  <a:solidFill>
                    <a:srgbClr val="ffffff"/>
                  </a:solidFill>
                </a:uFill>
                <a:latin typeface="Arial"/>
              </a:rPr>
              <a:t>Mezinárodně soutěžený supervizor stavby (obdobně jako před vstupem do EU u projektů Evropské ivestiční banky)</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cs-CZ" sz="2800" spc="-1" strike="noStrike">
                <a:solidFill>
                  <a:srgbClr val="000000"/>
                </a:solidFill>
                <a:uFill>
                  <a:solidFill>
                    <a:srgbClr val="ffffff"/>
                  </a:solidFill>
                </a:uFill>
                <a:latin typeface="Arial"/>
              </a:rPr>
              <a:t>Pravidelné reportování výboru pro dopravu na každém zasedání</a:t>
            </a:r>
            <a:endParaRPr b="0" lang="en-US" sz="2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TotalTime>
  <Application>LibreOffice/5.2.7.2$Linux_X86_64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2017-06-14T22:49:43Z</dcterms:created>
  <dc:creator/>
  <dc:description/>
  <dc:language>en-US</dc:language>
  <cp:lastModifiedBy/>
  <dcterms:modified xsi:type="dcterms:W3CDTF">2017-06-15T10:56:16Z</dcterms:modified>
  <cp:revision>7</cp:revision>
  <dc:subject/>
  <dc:title/>
</cp:coreProperties>
</file>