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1" r:id="rId8"/>
    <p:sldId id="262" r:id="rId9"/>
    <p:sldId id="263" r:id="rId10"/>
    <p:sldId id="265" r:id="rId11"/>
    <p:sldId id="266"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4:36:30.98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4:36:31.56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4:36:32.75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9T14:36:33.096"/>
    </inkml:context>
    <inkml:brush xml:id="br0">
      <inkml:brushProperty name="width" value="0.05" units="cm"/>
      <inkml:brushProperty name="height" value="0.05" units="cm"/>
      <inkml:brushProperty name="color" value="#E71224"/>
    </inkml:brush>
  </inkml:definitions>
  <inkml:trace contextRef="#ctx0" brushRef="#br0">0 0 24575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0D0BFA-BD9E-463E-BD1B-2AFB52810817}" type="datetimeFigureOut">
              <a:rPr lang="en-US" smtClean="0"/>
              <a:t>3/9/2022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14406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24480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86693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9978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790227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0D0BFA-BD9E-463E-BD1B-2AFB52810817}"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212547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0D0BFA-BD9E-463E-BD1B-2AFB52810817}"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115788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D0BFA-BD9E-463E-BD1B-2AFB5281081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648100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D0BFA-BD9E-463E-BD1B-2AFB5281081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131926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D0BFA-BD9E-463E-BD1B-2AFB5281081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06528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D0BFA-BD9E-463E-BD1B-2AFB5281081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241273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407223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D0BFA-BD9E-463E-BD1B-2AFB52810817}"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142445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D0BFA-BD9E-463E-BD1B-2AFB52810817}"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35166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D0BFA-BD9E-463E-BD1B-2AFB52810817}"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58842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212436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D0BFA-BD9E-463E-BD1B-2AFB5281081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A299-D48A-4F14-9990-A2F479296ABE}" type="slidenum">
              <a:rPr lang="en-US" smtClean="0"/>
              <a:t>‹#›</a:t>
            </a:fld>
            <a:endParaRPr lang="en-US"/>
          </a:p>
        </p:txBody>
      </p:sp>
    </p:spTree>
    <p:extLst>
      <p:ext uri="{BB962C8B-B14F-4D97-AF65-F5344CB8AC3E}">
        <p14:creationId xmlns:p14="http://schemas.microsoft.com/office/powerpoint/2010/main" val="214228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0D0BFA-BD9E-463E-BD1B-2AFB52810817}" type="datetimeFigureOut">
              <a:rPr lang="en-US" smtClean="0"/>
              <a:t>3/9/2022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BEA299-D48A-4F14-9990-A2F479296ABE}" type="slidenum">
              <a:rPr lang="en-US" smtClean="0"/>
              <a:t>‹#›</a:t>
            </a:fld>
            <a:endParaRPr lang="en-US"/>
          </a:p>
        </p:txBody>
      </p:sp>
    </p:spTree>
    <p:extLst>
      <p:ext uri="{BB962C8B-B14F-4D97-AF65-F5344CB8AC3E}">
        <p14:creationId xmlns:p14="http://schemas.microsoft.com/office/powerpoint/2010/main" val="841091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zakkemble.net/getting-bluetooth-modules-talking-to-each-other/" TargetMode="External"/><Relationship Id="rId2" Type="http://schemas.openxmlformats.org/officeDocument/2006/relationships/hyperlink" Target="https://learn.sparkfun.com/tutorials/flex-sensor-hookup-guide#res" TargetMode="External"/><Relationship Id="rId1" Type="http://schemas.openxmlformats.org/officeDocument/2006/relationships/slideLayout" Target="../slideLayouts/slideLayout2.xml"/><Relationship Id="rId5" Type="http://schemas.openxmlformats.org/officeDocument/2006/relationships/hyperlink" Target="http://www.learningaboutelectronics.com/Articles/How-to-connect-a-voltage-regulator-in-a-circuit" TargetMode="External"/><Relationship Id="rId4" Type="http://schemas.openxmlformats.org/officeDocument/2006/relationships/hyperlink" Target="https://www.teachmemicro.com/use-l298n-motor-dri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CE1D-EF29-49C7-ACB4-2CBAA689E026}"/>
              </a:ext>
            </a:extLst>
          </p:cNvPr>
          <p:cNvSpPr>
            <a:spLocks noGrp="1"/>
          </p:cNvSpPr>
          <p:nvPr>
            <p:ph type="ctrTitle"/>
          </p:nvPr>
        </p:nvSpPr>
        <p:spPr/>
        <p:txBody>
          <a:bodyPr/>
          <a:lstStyle/>
          <a:p>
            <a:r>
              <a:rPr lang="en-US" b="1" dirty="0">
                <a:solidFill>
                  <a:schemeClr val="bg1"/>
                </a:solidFill>
              </a:rPr>
              <a:t>Hand-controlled car</a:t>
            </a:r>
          </a:p>
        </p:txBody>
      </p:sp>
      <p:sp>
        <p:nvSpPr>
          <p:cNvPr id="3" name="Subtitle 2">
            <a:extLst>
              <a:ext uri="{FF2B5EF4-FFF2-40B4-BE49-F238E27FC236}">
                <a16:creationId xmlns:a16="http://schemas.microsoft.com/office/drawing/2014/main" id="{08582A65-4284-491E-A219-F8415D209CDD}"/>
              </a:ext>
            </a:extLst>
          </p:cNvPr>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63753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C21D-1FDA-4317-95B1-030E79334B39}"/>
              </a:ext>
            </a:extLst>
          </p:cNvPr>
          <p:cNvSpPr>
            <a:spLocks noGrp="1"/>
          </p:cNvSpPr>
          <p:nvPr>
            <p:ph type="title"/>
          </p:nvPr>
        </p:nvSpPr>
        <p:spPr>
          <a:xfrm>
            <a:off x="1141413" y="612579"/>
            <a:ext cx="9905998" cy="612539"/>
          </a:xfrm>
        </p:spPr>
        <p:txBody>
          <a:bodyPr/>
          <a:lstStyle/>
          <a:p>
            <a:r>
              <a:rPr lang="en-US" b="1" dirty="0">
                <a:solidFill>
                  <a:schemeClr val="bg1"/>
                </a:solidFill>
              </a:rPr>
              <a:t>Schematic of car-part wiring</a:t>
            </a:r>
          </a:p>
        </p:txBody>
      </p:sp>
      <p:pic>
        <p:nvPicPr>
          <p:cNvPr id="11" name="Content Placeholder 10">
            <a:extLst>
              <a:ext uri="{FF2B5EF4-FFF2-40B4-BE49-F238E27FC236}">
                <a16:creationId xmlns:a16="http://schemas.microsoft.com/office/drawing/2014/main" id="{132F58BE-0275-4B2A-A3B7-2053C268C6B2}"/>
              </a:ext>
            </a:extLst>
          </p:cNvPr>
          <p:cNvPicPr>
            <a:picLocks noGrp="1" noChangeAspect="1"/>
          </p:cNvPicPr>
          <p:nvPr>
            <p:ph idx="1"/>
          </p:nvPr>
        </p:nvPicPr>
        <p:blipFill rotWithShape="1">
          <a:blip r:embed="rId2"/>
          <a:srcRect l="21434" t="19588" r="31972" b="15598"/>
          <a:stretch/>
        </p:blipFill>
        <p:spPr>
          <a:xfrm>
            <a:off x="2714624" y="1451526"/>
            <a:ext cx="6524626" cy="5105308"/>
          </a:xfrm>
        </p:spPr>
      </p:pic>
    </p:spTree>
    <p:extLst>
      <p:ext uri="{BB962C8B-B14F-4D97-AF65-F5344CB8AC3E}">
        <p14:creationId xmlns:p14="http://schemas.microsoft.com/office/powerpoint/2010/main" val="11050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2DF-6DD8-4B46-AFCB-535EA921E722}"/>
              </a:ext>
            </a:extLst>
          </p:cNvPr>
          <p:cNvSpPr>
            <a:spLocks noGrp="1"/>
          </p:cNvSpPr>
          <p:nvPr>
            <p:ph type="title"/>
          </p:nvPr>
        </p:nvSpPr>
        <p:spPr>
          <a:xfrm>
            <a:off x="1141413" y="618518"/>
            <a:ext cx="9905998" cy="624356"/>
          </a:xfrm>
        </p:spPr>
        <p:txBody>
          <a:bodyPr/>
          <a:lstStyle/>
          <a:p>
            <a:r>
              <a:rPr lang="en-US" b="1" dirty="0">
                <a:solidFill>
                  <a:schemeClr val="bg1"/>
                </a:solidFill>
              </a:rPr>
              <a:t>Schematic of hand-part wiring</a:t>
            </a:r>
          </a:p>
        </p:txBody>
      </p:sp>
      <p:pic>
        <p:nvPicPr>
          <p:cNvPr id="5" name="Content Placeholder 4">
            <a:extLst>
              <a:ext uri="{FF2B5EF4-FFF2-40B4-BE49-F238E27FC236}">
                <a16:creationId xmlns:a16="http://schemas.microsoft.com/office/drawing/2014/main" id="{B9020B5A-8785-40E0-9A76-E8DD3C755E43}"/>
              </a:ext>
            </a:extLst>
          </p:cNvPr>
          <p:cNvPicPr>
            <a:picLocks noGrp="1" noChangeAspect="1"/>
          </p:cNvPicPr>
          <p:nvPr>
            <p:ph idx="1"/>
          </p:nvPr>
        </p:nvPicPr>
        <p:blipFill rotWithShape="1">
          <a:blip r:embed="rId2"/>
          <a:srcRect l="29279" t="21990" r="26002" b="13428"/>
          <a:stretch/>
        </p:blipFill>
        <p:spPr>
          <a:xfrm>
            <a:off x="2724148" y="1242874"/>
            <a:ext cx="6515101" cy="5292428"/>
          </a:xfrm>
        </p:spPr>
      </p:pic>
    </p:spTree>
    <p:extLst>
      <p:ext uri="{BB962C8B-B14F-4D97-AF65-F5344CB8AC3E}">
        <p14:creationId xmlns:p14="http://schemas.microsoft.com/office/powerpoint/2010/main" val="186543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C5F631A-62E6-4188-8292-B3ED0346F2C0}"/>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Photo of the Project</a:t>
            </a: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94ABC9-77E6-4877-9E12-CBFB973F5F24}"/>
              </a:ext>
            </a:extLst>
          </p:cNvPr>
          <p:cNvPicPr>
            <a:picLocks noChangeAspect="1"/>
          </p:cNvPicPr>
          <p:nvPr/>
        </p:nvPicPr>
        <p:blipFill rotWithShape="1">
          <a:blip r:embed="rId3">
            <a:extLst>
              <a:ext uri="{28A0092B-C50C-407E-A947-70E740481C1C}">
                <a14:useLocalDpi xmlns:a14="http://schemas.microsoft.com/office/drawing/2010/main" val="0"/>
              </a:ext>
            </a:extLst>
          </a:blip>
          <a:srcRect l="16392" r="4947"/>
          <a:stretch/>
        </p:blipFill>
        <p:spPr>
          <a:xfrm>
            <a:off x="1530787" y="977865"/>
            <a:ext cx="5133694" cy="4894778"/>
          </a:xfrm>
          <a:prstGeom prst="rect">
            <a:avLst/>
          </a:prstGeom>
        </p:spPr>
      </p:pic>
      <p:sp>
        <p:nvSpPr>
          <p:cNvPr id="8" name="Content Placeholder 7">
            <a:extLst>
              <a:ext uri="{FF2B5EF4-FFF2-40B4-BE49-F238E27FC236}">
                <a16:creationId xmlns:a16="http://schemas.microsoft.com/office/drawing/2014/main" id="{9F498C19-603D-4E8E-ABDB-C09F8AE6770A}"/>
              </a:ext>
            </a:extLst>
          </p:cNvPr>
          <p:cNvSpPr>
            <a:spLocks noGrp="1"/>
          </p:cNvSpPr>
          <p:nvPr>
            <p:ph idx="1"/>
          </p:nvPr>
        </p:nvSpPr>
        <p:spPr>
          <a:xfrm>
            <a:off x="8036041" y="2249487"/>
            <a:ext cx="3281004" cy="3541714"/>
          </a:xfrm>
        </p:spPr>
        <p:txBody>
          <a:bodyPr>
            <a:normAutofit/>
          </a:bodyPr>
          <a:lstStyle/>
          <a:p>
            <a:r>
              <a:rPr lang="en-US" sz="1800" dirty="0">
                <a:solidFill>
                  <a:srgbClr val="FFFFFF"/>
                </a:solidFill>
              </a:rPr>
              <a:t>In this photo, used all the components mentioned above</a:t>
            </a:r>
          </a:p>
          <a:p>
            <a:pPr marL="457200" lvl="1" indent="0">
              <a:buNone/>
            </a:pPr>
            <a:r>
              <a:rPr lang="en-US" sz="1400" dirty="0">
                <a:solidFill>
                  <a:srgbClr val="FFFFFF"/>
                </a:solidFill>
              </a:rPr>
              <a:t>“except for the Bending sensor. In the photo there is only 1 but we have all 5 in real”</a:t>
            </a:r>
          </a:p>
        </p:txBody>
      </p:sp>
    </p:spTree>
    <p:extLst>
      <p:ext uri="{BB962C8B-B14F-4D97-AF65-F5344CB8AC3E}">
        <p14:creationId xmlns:p14="http://schemas.microsoft.com/office/powerpoint/2010/main" val="126714484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033C-CD8C-4B78-BE4B-DF3104246915}"/>
              </a:ext>
            </a:extLst>
          </p:cNvPr>
          <p:cNvSpPr>
            <a:spLocks noGrp="1"/>
          </p:cNvSpPr>
          <p:nvPr>
            <p:ph type="title"/>
          </p:nvPr>
        </p:nvSpPr>
        <p:spPr>
          <a:xfrm>
            <a:off x="1141413" y="618518"/>
            <a:ext cx="9905998" cy="606600"/>
          </a:xfrm>
        </p:spPr>
        <p:txBody>
          <a:bodyPr/>
          <a:lstStyle/>
          <a:p>
            <a:r>
              <a:rPr lang="en-US" b="1" dirty="0">
                <a:solidFill>
                  <a:schemeClr val="bg1"/>
                </a:solidFill>
              </a:rPr>
              <a:t>References and external links</a:t>
            </a:r>
          </a:p>
        </p:txBody>
      </p:sp>
      <p:sp>
        <p:nvSpPr>
          <p:cNvPr id="3" name="Content Placeholder 2">
            <a:extLst>
              <a:ext uri="{FF2B5EF4-FFF2-40B4-BE49-F238E27FC236}">
                <a16:creationId xmlns:a16="http://schemas.microsoft.com/office/drawing/2014/main" id="{EBCDA1D1-DED3-476C-A671-F2C918ECB496}"/>
              </a:ext>
            </a:extLst>
          </p:cNvPr>
          <p:cNvSpPr>
            <a:spLocks noGrp="1"/>
          </p:cNvSpPr>
          <p:nvPr>
            <p:ph idx="1"/>
          </p:nvPr>
        </p:nvSpPr>
        <p:spPr>
          <a:xfrm>
            <a:off x="727968" y="1482571"/>
            <a:ext cx="11168109" cy="5122414"/>
          </a:xfrm>
        </p:spPr>
        <p:txBody>
          <a:bodyPr/>
          <a:lstStyle/>
          <a:p>
            <a:r>
              <a:rPr lang="en-US" dirty="0">
                <a:solidFill>
                  <a:srgbClr val="FFFF00"/>
                </a:solidFill>
              </a:rPr>
              <a:t>Flex sensor tutorial and datasheet</a:t>
            </a:r>
          </a:p>
          <a:p>
            <a:pPr lvl="1"/>
            <a:r>
              <a:rPr lang="en-US" dirty="0">
                <a:hlinkClick r:id="rId2"/>
              </a:rPr>
              <a:t>Flex Sensor Hookup Guide - learn.sparkfun.com</a:t>
            </a:r>
            <a:endParaRPr lang="en-US" dirty="0">
              <a:solidFill>
                <a:srgbClr val="FFFF00"/>
              </a:solidFill>
            </a:endParaRPr>
          </a:p>
          <a:p>
            <a:r>
              <a:rPr lang="en-US" dirty="0">
                <a:solidFill>
                  <a:srgbClr val="FFFF00"/>
                </a:solidFill>
              </a:rPr>
              <a:t>How to pair two Bluetooth module with each other </a:t>
            </a:r>
          </a:p>
          <a:p>
            <a:pPr lvl="1"/>
            <a:r>
              <a:rPr lang="en-US" dirty="0">
                <a:hlinkClick r:id="rId3"/>
              </a:rPr>
              <a:t>Getting Bluetooth modules talking to each other – Zak's Electronics Blog ~* (zakkemble.net)</a:t>
            </a:r>
            <a:endParaRPr lang="en-US" dirty="0">
              <a:solidFill>
                <a:srgbClr val="FFFF00"/>
              </a:solidFill>
            </a:endParaRPr>
          </a:p>
          <a:p>
            <a:r>
              <a:rPr lang="en-US" dirty="0">
                <a:solidFill>
                  <a:srgbClr val="FFFF00"/>
                </a:solidFill>
              </a:rPr>
              <a:t>How to use l298n driver</a:t>
            </a:r>
          </a:p>
          <a:p>
            <a:pPr lvl="1"/>
            <a:r>
              <a:rPr lang="en-US" dirty="0">
                <a:hlinkClick r:id="rId4"/>
              </a:rPr>
              <a:t>How to Use L298N Motor Driver | Microcontroller Tutorials (teachmemicro.com)</a:t>
            </a:r>
            <a:endParaRPr lang="en-US" dirty="0">
              <a:solidFill>
                <a:srgbClr val="FFFF00"/>
              </a:solidFill>
            </a:endParaRPr>
          </a:p>
          <a:p>
            <a:r>
              <a:rPr lang="en-US" dirty="0">
                <a:solidFill>
                  <a:srgbClr val="FFFF00"/>
                </a:solidFill>
              </a:rPr>
              <a:t>Voltage regulator usage</a:t>
            </a:r>
          </a:p>
          <a:p>
            <a:pPr lvl="1"/>
            <a:r>
              <a:rPr lang="en-US" dirty="0">
                <a:hlinkClick r:id="rId5"/>
              </a:rPr>
              <a:t>How to Connect a Voltage Regulator in a Circuit (learningaboutelectronics.com)</a:t>
            </a:r>
            <a:endParaRPr lang="en-US" dirty="0">
              <a:solidFill>
                <a:srgbClr val="FFFF00"/>
              </a:solidFill>
            </a:endParaRPr>
          </a:p>
        </p:txBody>
      </p:sp>
    </p:spTree>
    <p:extLst>
      <p:ext uri="{BB962C8B-B14F-4D97-AF65-F5344CB8AC3E}">
        <p14:creationId xmlns:p14="http://schemas.microsoft.com/office/powerpoint/2010/main" val="33198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16AA-FB6A-4964-8C93-3A3E6D61FDE1}"/>
              </a:ext>
            </a:extLst>
          </p:cNvPr>
          <p:cNvSpPr>
            <a:spLocks noGrp="1"/>
          </p:cNvSpPr>
          <p:nvPr>
            <p:ph type="title"/>
          </p:nvPr>
        </p:nvSpPr>
        <p:spPr>
          <a:xfrm>
            <a:off x="1141413" y="618518"/>
            <a:ext cx="9905998" cy="926197"/>
          </a:xfrm>
        </p:spPr>
        <p:txBody>
          <a:bodyPr/>
          <a:lstStyle/>
          <a:p>
            <a:r>
              <a:rPr lang="en-US" b="1" dirty="0">
                <a:solidFill>
                  <a:schemeClr val="bg1"/>
                </a:solidFill>
              </a:rPr>
              <a:t>Team</a:t>
            </a:r>
          </a:p>
        </p:txBody>
      </p:sp>
      <p:sp>
        <p:nvSpPr>
          <p:cNvPr id="3" name="Content Placeholder 2">
            <a:extLst>
              <a:ext uri="{FF2B5EF4-FFF2-40B4-BE49-F238E27FC236}">
                <a16:creationId xmlns:a16="http://schemas.microsoft.com/office/drawing/2014/main" id="{E774A9C3-1E22-4483-8365-7BFF5EF90912}"/>
              </a:ext>
            </a:extLst>
          </p:cNvPr>
          <p:cNvSpPr>
            <a:spLocks noGrp="1"/>
          </p:cNvSpPr>
          <p:nvPr>
            <p:ph idx="1"/>
          </p:nvPr>
        </p:nvSpPr>
        <p:spPr>
          <a:xfrm>
            <a:off x="1141412" y="1544715"/>
            <a:ext cx="9905999" cy="4246486"/>
          </a:xfrm>
        </p:spPr>
        <p:txBody>
          <a:bodyPr/>
          <a:lstStyle/>
          <a:p>
            <a:r>
              <a:rPr lang="en-US" dirty="0"/>
              <a:t>Mohamed tarek Mohamed</a:t>
            </a:r>
          </a:p>
          <a:p>
            <a:r>
              <a:rPr lang="en-US" dirty="0"/>
              <a:t>Sara Ahmed Hossam</a:t>
            </a:r>
          </a:p>
          <a:p>
            <a:r>
              <a:rPr lang="en-US" dirty="0"/>
              <a:t>Alaa Kamal Abdelrahman</a:t>
            </a:r>
          </a:p>
          <a:p>
            <a:r>
              <a:rPr lang="en-US" dirty="0"/>
              <a:t>Mohamed Sabry</a:t>
            </a:r>
            <a:r>
              <a:rPr lang="ar-EG" dirty="0"/>
              <a:t> </a:t>
            </a:r>
            <a:r>
              <a:rPr lang="en-US" dirty="0" err="1"/>
              <a:t>Beshir</a:t>
            </a:r>
            <a:endParaRPr lang="en-US" dirty="0"/>
          </a:p>
          <a:p>
            <a:r>
              <a:rPr lang="en-US" dirty="0"/>
              <a:t>Abdullah Khaled Saber</a:t>
            </a:r>
          </a:p>
        </p:txBody>
      </p:sp>
    </p:spTree>
    <p:extLst>
      <p:ext uri="{BB962C8B-B14F-4D97-AF65-F5344CB8AC3E}">
        <p14:creationId xmlns:p14="http://schemas.microsoft.com/office/powerpoint/2010/main" val="387754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C1FA-99CA-4BEE-A5DF-037D149F1FDD}"/>
              </a:ext>
            </a:extLst>
          </p:cNvPr>
          <p:cNvSpPr>
            <a:spLocks noGrp="1"/>
          </p:cNvSpPr>
          <p:nvPr>
            <p:ph type="title"/>
          </p:nvPr>
        </p:nvSpPr>
        <p:spPr>
          <a:xfrm>
            <a:off x="1141413" y="618518"/>
            <a:ext cx="9905998" cy="668744"/>
          </a:xfrm>
        </p:spPr>
        <p:txBody>
          <a:bodyPr/>
          <a:lstStyle/>
          <a:p>
            <a:r>
              <a:rPr lang="en-US" b="1" dirty="0">
                <a:solidFill>
                  <a:schemeClr val="bg1"/>
                </a:solidFill>
              </a:rPr>
              <a:t>Components used:</a:t>
            </a:r>
          </a:p>
        </p:txBody>
      </p:sp>
      <p:sp>
        <p:nvSpPr>
          <p:cNvPr id="3" name="Content Placeholder 2">
            <a:extLst>
              <a:ext uri="{FF2B5EF4-FFF2-40B4-BE49-F238E27FC236}">
                <a16:creationId xmlns:a16="http://schemas.microsoft.com/office/drawing/2014/main" id="{BD1F8910-7481-4536-9E5D-EAB5829E6C1B}"/>
              </a:ext>
            </a:extLst>
          </p:cNvPr>
          <p:cNvSpPr>
            <a:spLocks noGrp="1"/>
          </p:cNvSpPr>
          <p:nvPr>
            <p:ph idx="1"/>
          </p:nvPr>
        </p:nvSpPr>
        <p:spPr>
          <a:xfrm>
            <a:off x="1143000" y="1526960"/>
            <a:ext cx="9905999" cy="4980372"/>
          </a:xfrm>
        </p:spPr>
        <p:txBody>
          <a:bodyPr>
            <a:normAutofit lnSpcReduction="10000"/>
          </a:bodyPr>
          <a:lstStyle/>
          <a:p>
            <a:r>
              <a:rPr lang="en-US" dirty="0"/>
              <a:t>The project </a:t>
            </a:r>
            <a:r>
              <a:rPr lang="en-US" dirty="0" err="1"/>
              <a:t>splitied</a:t>
            </a:r>
            <a:r>
              <a:rPr lang="en-US" dirty="0"/>
              <a:t> into two parts:</a:t>
            </a:r>
          </a:p>
          <a:p>
            <a:pPr lvl="2"/>
            <a:r>
              <a:rPr lang="en-US" dirty="0"/>
              <a:t>ATMEGA32 with 16Mhtz Crystal</a:t>
            </a:r>
          </a:p>
          <a:p>
            <a:pPr lvl="2"/>
            <a:r>
              <a:rPr lang="en-US" dirty="0"/>
              <a:t>RC-CAR Kit</a:t>
            </a:r>
          </a:p>
          <a:p>
            <a:pPr lvl="2"/>
            <a:r>
              <a:rPr lang="en-US" dirty="0"/>
              <a:t>LCD 16*2</a:t>
            </a:r>
          </a:p>
          <a:p>
            <a:pPr lvl="2"/>
            <a:r>
              <a:rPr lang="en-US" dirty="0"/>
              <a:t>L298n dual H-bridge for controlling dc motors (5v voltage regulator included)</a:t>
            </a:r>
          </a:p>
          <a:p>
            <a:pPr lvl="2"/>
            <a:r>
              <a:rPr lang="en-US" dirty="0"/>
              <a:t>(at least) 2*dc motor</a:t>
            </a:r>
          </a:p>
          <a:p>
            <a:pPr lvl="2"/>
            <a:r>
              <a:rPr lang="en-US" dirty="0"/>
              <a:t>2*Lithium battery</a:t>
            </a:r>
          </a:p>
          <a:p>
            <a:pPr lvl="2"/>
            <a:r>
              <a:rPr lang="en-US" dirty="0"/>
              <a:t>Hc-05 Bluetooth module</a:t>
            </a:r>
          </a:p>
          <a:p>
            <a:pPr lvl="1"/>
            <a:r>
              <a:rPr lang="en-US" dirty="0"/>
              <a:t>On Hand part:</a:t>
            </a:r>
          </a:p>
          <a:p>
            <a:pPr lvl="2"/>
            <a:r>
              <a:rPr lang="en-US" dirty="0"/>
              <a:t>ATMEGA32 with 16Mhtz Crystal</a:t>
            </a:r>
          </a:p>
          <a:p>
            <a:pPr lvl="2"/>
            <a:r>
              <a:rPr lang="en-US" dirty="0"/>
              <a:t>9v battery and 5v voltage regulator</a:t>
            </a:r>
          </a:p>
          <a:p>
            <a:pPr lvl="2"/>
            <a:r>
              <a:rPr lang="en-US" dirty="0"/>
              <a:t>5*flex sensor</a:t>
            </a:r>
          </a:p>
          <a:p>
            <a:pPr lvl="2"/>
            <a:r>
              <a:rPr lang="en-US" dirty="0"/>
              <a:t>Hc-05 Bluetooth module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151247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EAEC-19F2-4F2C-90C6-A99163B5F05E}"/>
              </a:ext>
            </a:extLst>
          </p:cNvPr>
          <p:cNvSpPr>
            <a:spLocks noGrp="1"/>
          </p:cNvSpPr>
          <p:nvPr>
            <p:ph type="title"/>
          </p:nvPr>
        </p:nvSpPr>
        <p:spPr>
          <a:xfrm>
            <a:off x="1141413" y="618518"/>
            <a:ext cx="9905998" cy="659866"/>
          </a:xfrm>
        </p:spPr>
        <p:txBody>
          <a:bodyPr>
            <a:normAutofit/>
          </a:bodyPr>
          <a:lstStyle/>
          <a:p>
            <a:r>
              <a:rPr lang="en-US" b="1" dirty="0">
                <a:solidFill>
                  <a:schemeClr val="bg1"/>
                </a:solidFill>
              </a:rPr>
              <a:t>How the Project works:</a:t>
            </a:r>
          </a:p>
        </p:txBody>
      </p:sp>
      <p:sp>
        <p:nvSpPr>
          <p:cNvPr id="3" name="Content Placeholder 2">
            <a:extLst>
              <a:ext uri="{FF2B5EF4-FFF2-40B4-BE49-F238E27FC236}">
                <a16:creationId xmlns:a16="http://schemas.microsoft.com/office/drawing/2014/main" id="{227A7525-5D6B-4735-8E33-9F4D329F435D}"/>
              </a:ext>
            </a:extLst>
          </p:cNvPr>
          <p:cNvSpPr>
            <a:spLocks noGrp="1"/>
          </p:cNvSpPr>
          <p:nvPr>
            <p:ph idx="1"/>
          </p:nvPr>
        </p:nvSpPr>
        <p:spPr>
          <a:xfrm>
            <a:off x="1141412" y="1402672"/>
            <a:ext cx="9905999" cy="4836810"/>
          </a:xfrm>
        </p:spPr>
        <p:txBody>
          <a:bodyPr/>
          <a:lstStyle/>
          <a:p>
            <a:r>
              <a:rPr lang="en-US" dirty="0"/>
              <a:t>The idea is very simple:</a:t>
            </a:r>
          </a:p>
          <a:p>
            <a:pPr lvl="1"/>
            <a:r>
              <a:rPr lang="en-US" dirty="0"/>
              <a:t>All that happening is that the two Bluetooth module connected to each other by getting the mac address of the slave module (which the connected to the car) and make the master (which is the connected in the hand) connects to it.</a:t>
            </a:r>
          </a:p>
          <a:p>
            <a:pPr lvl="1"/>
            <a:r>
              <a:rPr lang="en-US" dirty="0"/>
              <a:t>The hand part is programmed for fixed positions of the fingers as getting from the flex sensor as angles (as we will discuss later).</a:t>
            </a:r>
          </a:p>
          <a:p>
            <a:pPr lvl="1"/>
            <a:r>
              <a:rPr lang="en-US" dirty="0"/>
              <a:t>When the microcontrollers receive the programed position, the master Bluetooth module sends a char (like ‘f’, ‘s’) and the master Bluetooth module receives it and the microcontroller in the car translates it into motor motion as programmed.</a:t>
            </a:r>
          </a:p>
          <a:p>
            <a:pPr lvl="1"/>
            <a:r>
              <a:rPr lang="en-US" dirty="0"/>
              <a:t>The program is always checking the character sent from the master.</a:t>
            </a:r>
          </a:p>
          <a:p>
            <a:endParaRPr lang="en-US" dirty="0"/>
          </a:p>
        </p:txBody>
      </p:sp>
      <p:grpSp>
        <p:nvGrpSpPr>
          <p:cNvPr id="10" name="Group 9">
            <a:extLst>
              <a:ext uri="{FF2B5EF4-FFF2-40B4-BE49-F238E27FC236}">
                <a16:creationId xmlns:a16="http://schemas.microsoft.com/office/drawing/2014/main" id="{4D5A47BD-4DAB-4EED-B822-6752AE6A5051}"/>
              </a:ext>
            </a:extLst>
          </p:cNvPr>
          <p:cNvGrpSpPr/>
          <p:nvPr/>
        </p:nvGrpSpPr>
        <p:grpSpPr>
          <a:xfrm>
            <a:off x="2573913" y="975988"/>
            <a:ext cx="360" cy="360"/>
            <a:chOff x="2573913" y="975988"/>
            <a:chExt cx="360" cy="3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9F01649-2B03-4ECE-AF7D-D66ABB5C00D8}"/>
                    </a:ext>
                  </a:extLst>
                </p14:cNvPr>
                <p14:cNvContentPartPr/>
                <p14:nvPr/>
              </p14:nvContentPartPr>
              <p14:xfrm>
                <a:off x="2573913" y="975988"/>
                <a:ext cx="360" cy="360"/>
              </p14:xfrm>
            </p:contentPart>
          </mc:Choice>
          <mc:Fallback xmlns="">
            <p:pic>
              <p:nvPicPr>
                <p:cNvPr id="5" name="Ink 4">
                  <a:extLst>
                    <a:ext uri="{FF2B5EF4-FFF2-40B4-BE49-F238E27FC236}">
                      <a16:creationId xmlns:a16="http://schemas.microsoft.com/office/drawing/2014/main" id="{09F01649-2B03-4ECE-AF7D-D66ABB5C00D8}"/>
                    </a:ext>
                  </a:extLst>
                </p:cNvPr>
                <p:cNvPicPr/>
                <p:nvPr/>
              </p:nvPicPr>
              <p:blipFill>
                <a:blip r:embed="rId3"/>
                <a:stretch>
                  <a:fillRect/>
                </a:stretch>
              </p:blipFill>
              <p:spPr>
                <a:xfrm>
                  <a:off x="2565273" y="9673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DEB42E0-3FEA-44AB-AFC6-2E60D9D21619}"/>
                    </a:ext>
                  </a:extLst>
                </p14:cNvPr>
                <p14:cNvContentPartPr/>
                <p14:nvPr/>
              </p14:nvContentPartPr>
              <p14:xfrm>
                <a:off x="2573913" y="975988"/>
                <a:ext cx="360" cy="360"/>
              </p14:xfrm>
            </p:contentPart>
          </mc:Choice>
          <mc:Fallback xmlns="">
            <p:pic>
              <p:nvPicPr>
                <p:cNvPr id="6" name="Ink 5">
                  <a:extLst>
                    <a:ext uri="{FF2B5EF4-FFF2-40B4-BE49-F238E27FC236}">
                      <a16:creationId xmlns:a16="http://schemas.microsoft.com/office/drawing/2014/main" id="{6DEB42E0-3FEA-44AB-AFC6-2E60D9D21619}"/>
                    </a:ext>
                  </a:extLst>
                </p:cNvPr>
                <p:cNvPicPr/>
                <p:nvPr/>
              </p:nvPicPr>
              <p:blipFill>
                <a:blip r:embed="rId3"/>
                <a:stretch>
                  <a:fillRect/>
                </a:stretch>
              </p:blipFill>
              <p:spPr>
                <a:xfrm>
                  <a:off x="2565273" y="967348"/>
                  <a:ext cx="18000" cy="18000"/>
                </a:xfrm>
                <a:prstGeom prst="rect">
                  <a:avLst/>
                </a:prstGeom>
              </p:spPr>
            </p:pic>
          </mc:Fallback>
        </mc:AlternateContent>
      </p:grpSp>
      <p:grpSp>
        <p:nvGrpSpPr>
          <p:cNvPr id="9" name="Group 8">
            <a:extLst>
              <a:ext uri="{FF2B5EF4-FFF2-40B4-BE49-F238E27FC236}">
                <a16:creationId xmlns:a16="http://schemas.microsoft.com/office/drawing/2014/main" id="{F012A2A7-A843-4930-9E43-8C83939D8C61}"/>
              </a:ext>
            </a:extLst>
          </p:cNvPr>
          <p:cNvGrpSpPr/>
          <p:nvPr/>
        </p:nvGrpSpPr>
        <p:grpSpPr>
          <a:xfrm>
            <a:off x="3213273" y="718948"/>
            <a:ext cx="360" cy="360"/>
            <a:chOff x="3213273" y="718948"/>
            <a:chExt cx="360" cy="3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A1B06D8-70F8-41AA-A930-B03E81AE1E66}"/>
                    </a:ext>
                  </a:extLst>
                </p14:cNvPr>
                <p14:cNvContentPartPr/>
                <p14:nvPr/>
              </p14:nvContentPartPr>
              <p14:xfrm>
                <a:off x="3213273" y="718948"/>
                <a:ext cx="360" cy="360"/>
              </p14:xfrm>
            </p:contentPart>
          </mc:Choice>
          <mc:Fallback xmlns="">
            <p:pic>
              <p:nvPicPr>
                <p:cNvPr id="7" name="Ink 6">
                  <a:extLst>
                    <a:ext uri="{FF2B5EF4-FFF2-40B4-BE49-F238E27FC236}">
                      <a16:creationId xmlns:a16="http://schemas.microsoft.com/office/drawing/2014/main" id="{EA1B06D8-70F8-41AA-A930-B03E81AE1E66}"/>
                    </a:ext>
                  </a:extLst>
                </p:cNvPr>
                <p:cNvPicPr/>
                <p:nvPr/>
              </p:nvPicPr>
              <p:blipFill>
                <a:blip r:embed="rId3"/>
                <a:stretch>
                  <a:fillRect/>
                </a:stretch>
              </p:blipFill>
              <p:spPr>
                <a:xfrm>
                  <a:off x="3204273" y="7099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B63B97C3-BF70-4E9B-9040-7C586183D08C}"/>
                    </a:ext>
                  </a:extLst>
                </p14:cNvPr>
                <p14:cNvContentPartPr/>
                <p14:nvPr/>
              </p14:nvContentPartPr>
              <p14:xfrm>
                <a:off x="3213273" y="718948"/>
                <a:ext cx="360" cy="360"/>
              </p14:xfrm>
            </p:contentPart>
          </mc:Choice>
          <mc:Fallback xmlns="">
            <p:pic>
              <p:nvPicPr>
                <p:cNvPr id="8" name="Ink 7">
                  <a:extLst>
                    <a:ext uri="{FF2B5EF4-FFF2-40B4-BE49-F238E27FC236}">
                      <a16:creationId xmlns:a16="http://schemas.microsoft.com/office/drawing/2014/main" id="{B63B97C3-BF70-4E9B-9040-7C586183D08C}"/>
                    </a:ext>
                  </a:extLst>
                </p:cNvPr>
                <p:cNvPicPr/>
                <p:nvPr/>
              </p:nvPicPr>
              <p:blipFill>
                <a:blip r:embed="rId3"/>
                <a:stretch>
                  <a:fillRect/>
                </a:stretch>
              </p:blipFill>
              <p:spPr>
                <a:xfrm>
                  <a:off x="3204273" y="709948"/>
                  <a:ext cx="18000" cy="18000"/>
                </a:xfrm>
                <a:prstGeom prst="rect">
                  <a:avLst/>
                </a:prstGeom>
              </p:spPr>
            </p:pic>
          </mc:Fallback>
        </mc:AlternateContent>
      </p:grpSp>
    </p:spTree>
    <p:extLst>
      <p:ext uri="{BB962C8B-B14F-4D97-AF65-F5344CB8AC3E}">
        <p14:creationId xmlns:p14="http://schemas.microsoft.com/office/powerpoint/2010/main" val="425185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3970-BD82-443E-81DC-95D149C1E909}"/>
              </a:ext>
            </a:extLst>
          </p:cNvPr>
          <p:cNvSpPr>
            <a:spLocks noGrp="1"/>
          </p:cNvSpPr>
          <p:nvPr>
            <p:ph type="title"/>
          </p:nvPr>
        </p:nvSpPr>
        <p:spPr>
          <a:xfrm>
            <a:off x="1141413" y="618518"/>
            <a:ext cx="9905998" cy="624356"/>
          </a:xfrm>
        </p:spPr>
        <p:txBody>
          <a:bodyPr/>
          <a:lstStyle/>
          <a:p>
            <a:r>
              <a:rPr lang="en-US" dirty="0"/>
              <a:t>The programed gestures</a:t>
            </a:r>
          </a:p>
        </p:txBody>
      </p:sp>
      <p:pic>
        <p:nvPicPr>
          <p:cNvPr id="7" name="Picture 6" descr="A collage of a person's face&#10;&#10;Description automatically generated with medium confidence">
            <a:extLst>
              <a:ext uri="{FF2B5EF4-FFF2-40B4-BE49-F238E27FC236}">
                <a16:creationId xmlns:a16="http://schemas.microsoft.com/office/drawing/2014/main" id="{2385ED59-DE8E-45AF-82D9-3D75C2B20607}"/>
              </a:ext>
            </a:extLst>
          </p:cNvPr>
          <p:cNvPicPr>
            <a:picLocks noChangeAspect="1"/>
          </p:cNvPicPr>
          <p:nvPr/>
        </p:nvPicPr>
        <p:blipFill rotWithShape="1">
          <a:blip r:embed="rId2">
            <a:extLst>
              <a:ext uri="{28A0092B-C50C-407E-A947-70E740481C1C}">
                <a14:useLocalDpi xmlns:a14="http://schemas.microsoft.com/office/drawing/2010/main" val="0"/>
              </a:ext>
            </a:extLst>
          </a:blip>
          <a:srcRect l="43176" t="607" r="43412" b="79352"/>
          <a:stretch/>
        </p:blipFill>
        <p:spPr>
          <a:xfrm>
            <a:off x="1762124" y="1638768"/>
            <a:ext cx="1326611" cy="1152057"/>
          </a:xfrm>
          <a:prstGeom prst="rect">
            <a:avLst/>
          </a:prstGeom>
        </p:spPr>
      </p:pic>
      <p:pic>
        <p:nvPicPr>
          <p:cNvPr id="13" name="Picture 12" descr="A collage of a person's face&#10;&#10;Description automatically generated with medium confidence">
            <a:extLst>
              <a:ext uri="{FF2B5EF4-FFF2-40B4-BE49-F238E27FC236}">
                <a16:creationId xmlns:a16="http://schemas.microsoft.com/office/drawing/2014/main" id="{905272F2-8280-493C-856D-90AEE9ED7086}"/>
              </a:ext>
            </a:extLst>
          </p:cNvPr>
          <p:cNvPicPr>
            <a:picLocks noChangeAspect="1"/>
          </p:cNvPicPr>
          <p:nvPr/>
        </p:nvPicPr>
        <p:blipFill rotWithShape="1">
          <a:blip r:embed="rId2">
            <a:extLst>
              <a:ext uri="{28A0092B-C50C-407E-A947-70E740481C1C}">
                <a14:useLocalDpi xmlns:a14="http://schemas.microsoft.com/office/drawing/2010/main" val="0"/>
              </a:ext>
            </a:extLst>
          </a:blip>
          <a:srcRect l="15376" t="-185" r="73656" b="79463"/>
          <a:stretch/>
        </p:blipFill>
        <p:spPr>
          <a:xfrm>
            <a:off x="6055263" y="1638766"/>
            <a:ext cx="1046542" cy="1149144"/>
          </a:xfrm>
          <a:prstGeom prst="rect">
            <a:avLst/>
          </a:prstGeom>
        </p:spPr>
      </p:pic>
      <p:pic>
        <p:nvPicPr>
          <p:cNvPr id="15" name="Picture 14" descr="A collage of a person's face&#10;&#10;Description automatically generated with medium confidence">
            <a:extLst>
              <a:ext uri="{FF2B5EF4-FFF2-40B4-BE49-F238E27FC236}">
                <a16:creationId xmlns:a16="http://schemas.microsoft.com/office/drawing/2014/main" id="{9F6336D0-9DAA-4A64-9611-EFDCA791BB75}"/>
              </a:ext>
            </a:extLst>
          </p:cNvPr>
          <p:cNvPicPr>
            <a:picLocks noChangeAspect="1"/>
          </p:cNvPicPr>
          <p:nvPr/>
        </p:nvPicPr>
        <p:blipFill rotWithShape="1">
          <a:blip r:embed="rId2">
            <a:extLst>
              <a:ext uri="{28A0092B-C50C-407E-A947-70E740481C1C}">
                <a14:useLocalDpi xmlns:a14="http://schemas.microsoft.com/office/drawing/2010/main" val="0"/>
              </a:ext>
            </a:extLst>
          </a:blip>
          <a:srcRect l="14823" t="24292" r="74235" b="53441"/>
          <a:stretch/>
        </p:blipFill>
        <p:spPr>
          <a:xfrm>
            <a:off x="4086224" y="1638766"/>
            <a:ext cx="971550" cy="1149145"/>
          </a:xfrm>
          <a:prstGeom prst="rect">
            <a:avLst/>
          </a:prstGeom>
        </p:spPr>
      </p:pic>
      <p:pic>
        <p:nvPicPr>
          <p:cNvPr id="17" name="Picture 16" descr="A collage of a person's face&#10;&#10;Description automatically generated with medium confidence">
            <a:extLst>
              <a:ext uri="{FF2B5EF4-FFF2-40B4-BE49-F238E27FC236}">
                <a16:creationId xmlns:a16="http://schemas.microsoft.com/office/drawing/2014/main" id="{36D3F4A1-D3DA-4D5E-AF2A-B4FEF238E685}"/>
              </a:ext>
            </a:extLst>
          </p:cNvPr>
          <p:cNvPicPr>
            <a:picLocks noChangeAspect="1"/>
          </p:cNvPicPr>
          <p:nvPr/>
        </p:nvPicPr>
        <p:blipFill rotWithShape="1">
          <a:blip r:embed="rId2">
            <a:extLst>
              <a:ext uri="{28A0092B-C50C-407E-A947-70E740481C1C}">
                <a14:useLocalDpi xmlns:a14="http://schemas.microsoft.com/office/drawing/2010/main" val="0"/>
              </a:ext>
            </a:extLst>
          </a:blip>
          <a:srcRect l="88353" t="50000" b="27995"/>
          <a:stretch/>
        </p:blipFill>
        <p:spPr>
          <a:xfrm>
            <a:off x="8099294" y="1632819"/>
            <a:ext cx="1046541" cy="1149145"/>
          </a:xfrm>
          <a:prstGeom prst="rect">
            <a:avLst/>
          </a:prstGeom>
        </p:spPr>
      </p:pic>
      <p:pic>
        <p:nvPicPr>
          <p:cNvPr id="4" name="Picture 3" descr="A collage of a person's face&#10;&#10;Description automatically generated with medium confidence">
            <a:extLst>
              <a:ext uri="{FF2B5EF4-FFF2-40B4-BE49-F238E27FC236}">
                <a16:creationId xmlns:a16="http://schemas.microsoft.com/office/drawing/2014/main" id="{4CDF25C2-DDD5-42BC-BF05-3C45934A4786}"/>
              </a:ext>
            </a:extLst>
          </p:cNvPr>
          <p:cNvPicPr>
            <a:picLocks noChangeAspect="1"/>
          </p:cNvPicPr>
          <p:nvPr/>
        </p:nvPicPr>
        <p:blipFill rotWithShape="1">
          <a:blip r:embed="rId2">
            <a:extLst>
              <a:ext uri="{28A0092B-C50C-407E-A947-70E740481C1C}">
                <a14:useLocalDpi xmlns:a14="http://schemas.microsoft.com/office/drawing/2010/main" val="0"/>
              </a:ext>
            </a:extLst>
          </a:blip>
          <a:srcRect l="58821" t="-234" r="28253" b="79291"/>
          <a:stretch/>
        </p:blipFill>
        <p:spPr>
          <a:xfrm>
            <a:off x="9686561" y="1632818"/>
            <a:ext cx="1215218" cy="1144247"/>
          </a:xfrm>
          <a:prstGeom prst="rect">
            <a:avLst/>
          </a:prstGeom>
        </p:spPr>
      </p:pic>
      <p:sp>
        <p:nvSpPr>
          <p:cNvPr id="5" name="Rectangle 4">
            <a:extLst>
              <a:ext uri="{FF2B5EF4-FFF2-40B4-BE49-F238E27FC236}">
                <a16:creationId xmlns:a16="http://schemas.microsoft.com/office/drawing/2014/main" id="{B8D6FCCC-B552-4254-80D7-56F616B7F91D}"/>
              </a:ext>
            </a:extLst>
          </p:cNvPr>
          <p:cNvSpPr/>
          <p:nvPr/>
        </p:nvSpPr>
        <p:spPr>
          <a:xfrm>
            <a:off x="1762124" y="3240349"/>
            <a:ext cx="1167507" cy="61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Forward</a:t>
            </a:r>
          </a:p>
        </p:txBody>
      </p:sp>
      <p:sp>
        <p:nvSpPr>
          <p:cNvPr id="10" name="Rectangle 9">
            <a:extLst>
              <a:ext uri="{FF2B5EF4-FFF2-40B4-BE49-F238E27FC236}">
                <a16:creationId xmlns:a16="http://schemas.microsoft.com/office/drawing/2014/main" id="{3E57706F-EF3C-411B-A963-83959F8D65F0}"/>
              </a:ext>
            </a:extLst>
          </p:cNvPr>
          <p:cNvSpPr/>
          <p:nvPr/>
        </p:nvSpPr>
        <p:spPr>
          <a:xfrm>
            <a:off x="4086224" y="3239988"/>
            <a:ext cx="1046540" cy="61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Right</a:t>
            </a:r>
          </a:p>
        </p:txBody>
      </p:sp>
      <p:sp>
        <p:nvSpPr>
          <p:cNvPr id="11" name="Rectangle 10">
            <a:extLst>
              <a:ext uri="{FF2B5EF4-FFF2-40B4-BE49-F238E27FC236}">
                <a16:creationId xmlns:a16="http://schemas.microsoft.com/office/drawing/2014/main" id="{80910607-BBBB-41E1-947F-80CA9E8E5EFE}"/>
              </a:ext>
            </a:extLst>
          </p:cNvPr>
          <p:cNvSpPr/>
          <p:nvPr/>
        </p:nvSpPr>
        <p:spPr>
          <a:xfrm>
            <a:off x="6055263" y="3248504"/>
            <a:ext cx="1046541" cy="61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Stop</a:t>
            </a:r>
          </a:p>
        </p:txBody>
      </p:sp>
      <p:sp>
        <p:nvSpPr>
          <p:cNvPr id="12" name="Rectangle 11">
            <a:extLst>
              <a:ext uri="{FF2B5EF4-FFF2-40B4-BE49-F238E27FC236}">
                <a16:creationId xmlns:a16="http://schemas.microsoft.com/office/drawing/2014/main" id="{A30D1CA4-4477-4265-B720-F3BF43836FB8}"/>
              </a:ext>
            </a:extLst>
          </p:cNvPr>
          <p:cNvSpPr/>
          <p:nvPr/>
        </p:nvSpPr>
        <p:spPr>
          <a:xfrm>
            <a:off x="9535716" y="3246054"/>
            <a:ext cx="1215218" cy="62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Backward</a:t>
            </a:r>
          </a:p>
        </p:txBody>
      </p:sp>
      <p:sp>
        <p:nvSpPr>
          <p:cNvPr id="14" name="Rectangle 13">
            <a:extLst>
              <a:ext uri="{FF2B5EF4-FFF2-40B4-BE49-F238E27FC236}">
                <a16:creationId xmlns:a16="http://schemas.microsoft.com/office/drawing/2014/main" id="{B01DC0AA-6698-4EA2-A5E3-5732F30CD42E}"/>
              </a:ext>
            </a:extLst>
          </p:cNvPr>
          <p:cNvSpPr/>
          <p:nvPr/>
        </p:nvSpPr>
        <p:spPr>
          <a:xfrm>
            <a:off x="8099294" y="3248504"/>
            <a:ext cx="1046541" cy="61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Left</a:t>
            </a:r>
          </a:p>
        </p:txBody>
      </p:sp>
    </p:spTree>
    <p:extLst>
      <p:ext uri="{BB962C8B-B14F-4D97-AF65-F5344CB8AC3E}">
        <p14:creationId xmlns:p14="http://schemas.microsoft.com/office/powerpoint/2010/main" val="25795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A330-8751-48AA-846D-C001E47A7D85}"/>
              </a:ext>
            </a:extLst>
          </p:cNvPr>
          <p:cNvSpPr>
            <a:spLocks noGrp="1"/>
          </p:cNvSpPr>
          <p:nvPr>
            <p:ph type="title"/>
          </p:nvPr>
        </p:nvSpPr>
        <p:spPr>
          <a:xfrm>
            <a:off x="1141413" y="618518"/>
            <a:ext cx="9905998" cy="571090"/>
          </a:xfrm>
        </p:spPr>
        <p:txBody>
          <a:bodyPr>
            <a:normAutofit fontScale="90000"/>
          </a:bodyPr>
          <a:lstStyle/>
          <a:p>
            <a:r>
              <a:rPr lang="en-US" b="1" dirty="0">
                <a:solidFill>
                  <a:schemeClr val="bg1"/>
                </a:solidFill>
              </a:rPr>
              <a:t>Flow chart of the car part</a:t>
            </a:r>
          </a:p>
        </p:txBody>
      </p:sp>
      <p:pic>
        <p:nvPicPr>
          <p:cNvPr id="5" name="Content Placeholder 4" descr="Diagram&#10;&#10;Description automatically generated">
            <a:extLst>
              <a:ext uri="{FF2B5EF4-FFF2-40B4-BE49-F238E27FC236}">
                <a16:creationId xmlns:a16="http://schemas.microsoft.com/office/drawing/2014/main" id="{14DBB029-4123-4C57-955E-DD699E71F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105" y="1189608"/>
            <a:ext cx="8149246" cy="5230242"/>
          </a:xfrm>
        </p:spPr>
      </p:pic>
    </p:spTree>
    <p:extLst>
      <p:ext uri="{BB962C8B-B14F-4D97-AF65-F5344CB8AC3E}">
        <p14:creationId xmlns:p14="http://schemas.microsoft.com/office/powerpoint/2010/main" val="104907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824-A8B6-4B98-A86D-016EAF044F2C}"/>
              </a:ext>
            </a:extLst>
          </p:cNvPr>
          <p:cNvSpPr>
            <a:spLocks noGrp="1"/>
          </p:cNvSpPr>
          <p:nvPr>
            <p:ph type="title"/>
          </p:nvPr>
        </p:nvSpPr>
        <p:spPr>
          <a:xfrm>
            <a:off x="1141413" y="618518"/>
            <a:ext cx="9905998" cy="526701"/>
          </a:xfrm>
        </p:spPr>
        <p:txBody>
          <a:bodyPr>
            <a:normAutofit fontScale="90000"/>
          </a:bodyPr>
          <a:lstStyle/>
          <a:p>
            <a:r>
              <a:rPr lang="en-US" b="1" dirty="0">
                <a:solidFill>
                  <a:schemeClr val="bg1"/>
                </a:solidFill>
              </a:rPr>
              <a:t>Flow chart of the hand part</a:t>
            </a:r>
          </a:p>
        </p:txBody>
      </p:sp>
      <p:pic>
        <p:nvPicPr>
          <p:cNvPr id="13" name="Picture 12" descr="Diagram&#10;&#10;Description automatically generated">
            <a:extLst>
              <a:ext uri="{FF2B5EF4-FFF2-40B4-BE49-F238E27FC236}">
                <a16:creationId xmlns:a16="http://schemas.microsoft.com/office/drawing/2014/main" id="{B1CFC342-B83B-4F36-ADD7-5893A8987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393722"/>
            <a:ext cx="9349750" cy="4817185"/>
          </a:xfrm>
          <a:prstGeom prst="rect">
            <a:avLst/>
          </a:prstGeom>
        </p:spPr>
      </p:pic>
    </p:spTree>
    <p:extLst>
      <p:ext uri="{BB962C8B-B14F-4D97-AF65-F5344CB8AC3E}">
        <p14:creationId xmlns:p14="http://schemas.microsoft.com/office/powerpoint/2010/main" val="303993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70D7-53F7-4D99-B64A-E12172F7A80E}"/>
              </a:ext>
            </a:extLst>
          </p:cNvPr>
          <p:cNvSpPr>
            <a:spLocks noGrp="1"/>
          </p:cNvSpPr>
          <p:nvPr>
            <p:ph type="title"/>
          </p:nvPr>
        </p:nvSpPr>
        <p:spPr>
          <a:xfrm>
            <a:off x="1141413" y="618518"/>
            <a:ext cx="9905998" cy="579967"/>
          </a:xfrm>
        </p:spPr>
        <p:txBody>
          <a:bodyPr>
            <a:normAutofit fontScale="90000"/>
          </a:bodyPr>
          <a:lstStyle/>
          <a:p>
            <a:r>
              <a:rPr lang="en-US" b="1" dirty="0">
                <a:solidFill>
                  <a:schemeClr val="bg1"/>
                </a:solidFill>
              </a:rPr>
              <a:t>The drivers that used in the project</a:t>
            </a:r>
          </a:p>
        </p:txBody>
      </p:sp>
      <p:sp>
        <p:nvSpPr>
          <p:cNvPr id="3" name="Content Placeholder 2">
            <a:extLst>
              <a:ext uri="{FF2B5EF4-FFF2-40B4-BE49-F238E27FC236}">
                <a16:creationId xmlns:a16="http://schemas.microsoft.com/office/drawing/2014/main" id="{FF4E5867-D46F-42F3-B1A8-24140B33779F}"/>
              </a:ext>
            </a:extLst>
          </p:cNvPr>
          <p:cNvSpPr>
            <a:spLocks noGrp="1"/>
          </p:cNvSpPr>
          <p:nvPr>
            <p:ph idx="1"/>
          </p:nvPr>
        </p:nvSpPr>
        <p:spPr>
          <a:xfrm>
            <a:off x="1141412" y="1402672"/>
            <a:ext cx="9905999" cy="4388529"/>
          </a:xfrm>
        </p:spPr>
        <p:txBody>
          <a:bodyPr/>
          <a:lstStyle/>
          <a:p>
            <a:r>
              <a:rPr lang="en-US" dirty="0"/>
              <a:t>MCAL (Microcontroller Libraries):</a:t>
            </a:r>
          </a:p>
          <a:p>
            <a:pPr lvl="1"/>
            <a:r>
              <a:rPr lang="en-US" dirty="0"/>
              <a:t>DIO</a:t>
            </a:r>
          </a:p>
          <a:p>
            <a:pPr lvl="1"/>
            <a:r>
              <a:rPr lang="en-US" dirty="0"/>
              <a:t>ADC</a:t>
            </a:r>
          </a:p>
          <a:p>
            <a:pPr lvl="1"/>
            <a:r>
              <a:rPr lang="en-US" dirty="0"/>
              <a:t>UART</a:t>
            </a:r>
          </a:p>
          <a:p>
            <a:r>
              <a:rPr lang="en-US" dirty="0"/>
              <a:t>HAL (Hardware libraries):</a:t>
            </a:r>
          </a:p>
          <a:p>
            <a:pPr lvl="1"/>
            <a:r>
              <a:rPr lang="en-US" dirty="0"/>
              <a:t>LCD</a:t>
            </a:r>
          </a:p>
          <a:p>
            <a:pPr lvl="1"/>
            <a:r>
              <a:rPr lang="en-US" dirty="0"/>
              <a:t>Flex Sensor</a:t>
            </a:r>
          </a:p>
          <a:p>
            <a:pPr lvl="1"/>
            <a:r>
              <a:rPr lang="en-US" dirty="0"/>
              <a:t>L298n H-Bridge.</a:t>
            </a:r>
          </a:p>
        </p:txBody>
      </p:sp>
    </p:spTree>
    <p:extLst>
      <p:ext uri="{BB962C8B-B14F-4D97-AF65-F5344CB8AC3E}">
        <p14:creationId xmlns:p14="http://schemas.microsoft.com/office/powerpoint/2010/main" val="95201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1F6-7E6C-4B83-97A7-C5DD7BB8D2DD}"/>
              </a:ext>
            </a:extLst>
          </p:cNvPr>
          <p:cNvSpPr>
            <a:spLocks noGrp="1"/>
          </p:cNvSpPr>
          <p:nvPr>
            <p:ph type="title"/>
          </p:nvPr>
        </p:nvSpPr>
        <p:spPr>
          <a:xfrm>
            <a:off x="1141413" y="618518"/>
            <a:ext cx="9905998" cy="588845"/>
          </a:xfrm>
        </p:spPr>
        <p:txBody>
          <a:bodyPr/>
          <a:lstStyle/>
          <a:p>
            <a:r>
              <a:rPr lang="en-US" b="1" dirty="0">
                <a:solidFill>
                  <a:schemeClr val="bg1"/>
                </a:solidFill>
              </a:rPr>
              <a:t>How is the flex sensor work</a:t>
            </a:r>
          </a:p>
        </p:txBody>
      </p:sp>
      <p:sp>
        <p:nvSpPr>
          <p:cNvPr id="3" name="Content Placeholder 2">
            <a:extLst>
              <a:ext uri="{FF2B5EF4-FFF2-40B4-BE49-F238E27FC236}">
                <a16:creationId xmlns:a16="http://schemas.microsoft.com/office/drawing/2014/main" id="{88440E26-8E22-4865-A720-4F4F0DC15F4E}"/>
              </a:ext>
            </a:extLst>
          </p:cNvPr>
          <p:cNvSpPr>
            <a:spLocks noGrp="1"/>
          </p:cNvSpPr>
          <p:nvPr>
            <p:ph idx="1"/>
          </p:nvPr>
        </p:nvSpPr>
        <p:spPr>
          <a:xfrm>
            <a:off x="1141412" y="1331650"/>
            <a:ext cx="9905999" cy="4459551"/>
          </a:xfrm>
        </p:spPr>
        <p:txBody>
          <a:bodyPr>
            <a:normAutofit lnSpcReduction="10000"/>
          </a:bodyPr>
          <a:lstStyle/>
          <a:p>
            <a:r>
              <a:rPr lang="en-US" dirty="0"/>
              <a:t>The flex sensor is like a variable resistance that gives different voltage readings because of bending and voltage dividing which with it, we can process using Map function and Analog-to-digital converter.</a:t>
            </a:r>
          </a:p>
          <a:p>
            <a:r>
              <a:rPr lang="en-US" dirty="0"/>
              <a:t>All we need to know about the strait resistance and 90degree resistance and the input voltage of the sensor.</a:t>
            </a:r>
          </a:p>
          <a:p>
            <a:endParaRPr lang="en-US" dirty="0"/>
          </a:p>
          <a:p>
            <a:r>
              <a:rPr lang="en-US" dirty="0"/>
              <a:t>The reading of the sensor after processing is the angle </a:t>
            </a:r>
          </a:p>
          <a:p>
            <a:pPr marL="0" indent="0">
              <a:buNone/>
            </a:pPr>
            <a:r>
              <a:rPr lang="en-US" dirty="0"/>
              <a:t>    of the sensor.</a:t>
            </a:r>
          </a:p>
          <a:p>
            <a:pPr marL="0" indent="0">
              <a:buNone/>
            </a:pPr>
            <a:r>
              <a:rPr lang="en-US" dirty="0"/>
              <a:t>	</a:t>
            </a:r>
          </a:p>
          <a:p>
            <a:endParaRPr lang="en-US" dirty="0"/>
          </a:p>
        </p:txBody>
      </p:sp>
      <p:pic>
        <p:nvPicPr>
          <p:cNvPr id="5" name="Picture 4">
            <a:extLst>
              <a:ext uri="{FF2B5EF4-FFF2-40B4-BE49-F238E27FC236}">
                <a16:creationId xmlns:a16="http://schemas.microsoft.com/office/drawing/2014/main" id="{A1864AB2-F212-4668-ACA6-16694D42E3CB}"/>
              </a:ext>
            </a:extLst>
          </p:cNvPr>
          <p:cNvPicPr>
            <a:picLocks noChangeAspect="1"/>
          </p:cNvPicPr>
          <p:nvPr/>
        </p:nvPicPr>
        <p:blipFill>
          <a:blip r:embed="rId2"/>
          <a:stretch>
            <a:fillRect/>
          </a:stretch>
        </p:blipFill>
        <p:spPr>
          <a:xfrm rot="18576168">
            <a:off x="6660195" y="4796225"/>
            <a:ext cx="3769266" cy="468098"/>
          </a:xfrm>
          <a:prstGeom prst="rect">
            <a:avLst/>
          </a:prstGeom>
        </p:spPr>
      </p:pic>
      <p:pic>
        <p:nvPicPr>
          <p:cNvPr id="7" name="Picture 6">
            <a:extLst>
              <a:ext uri="{FF2B5EF4-FFF2-40B4-BE49-F238E27FC236}">
                <a16:creationId xmlns:a16="http://schemas.microsoft.com/office/drawing/2014/main" id="{1DB6C905-BD9D-49A9-B999-357500C8618D}"/>
              </a:ext>
            </a:extLst>
          </p:cNvPr>
          <p:cNvPicPr>
            <a:picLocks noChangeAspect="1"/>
          </p:cNvPicPr>
          <p:nvPr/>
        </p:nvPicPr>
        <p:blipFill>
          <a:blip r:embed="rId3"/>
          <a:stretch>
            <a:fillRect/>
          </a:stretch>
        </p:blipFill>
        <p:spPr>
          <a:xfrm>
            <a:off x="10181785" y="3716693"/>
            <a:ext cx="1120871" cy="2812663"/>
          </a:xfrm>
          <a:prstGeom prst="rect">
            <a:avLst/>
          </a:prstGeom>
        </p:spPr>
      </p:pic>
    </p:spTree>
    <p:extLst>
      <p:ext uri="{BB962C8B-B14F-4D97-AF65-F5344CB8AC3E}">
        <p14:creationId xmlns:p14="http://schemas.microsoft.com/office/powerpoint/2010/main" val="1220334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472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Hand-controlled car</vt:lpstr>
      <vt:lpstr>Team</vt:lpstr>
      <vt:lpstr>Components used:</vt:lpstr>
      <vt:lpstr>How the Project works:</vt:lpstr>
      <vt:lpstr>The programed gestures</vt:lpstr>
      <vt:lpstr>Flow chart of the car part</vt:lpstr>
      <vt:lpstr>Flow chart of the hand part</vt:lpstr>
      <vt:lpstr>The drivers that used in the project</vt:lpstr>
      <vt:lpstr>How is the flex sensor work</vt:lpstr>
      <vt:lpstr>Schematic of car-part wiring</vt:lpstr>
      <vt:lpstr>Schematic of hand-part wiring</vt:lpstr>
      <vt:lpstr>Photo of the Project</vt:lpstr>
      <vt:lpstr>References and external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Hand-controlled car</dc:title>
  <dc:creator>Mohamed Tarek Mohamed</dc:creator>
  <cp:lastModifiedBy>Mohamed Tarek Mohamed</cp:lastModifiedBy>
  <cp:revision>13</cp:revision>
  <dcterms:created xsi:type="dcterms:W3CDTF">2022-03-09T14:21:07Z</dcterms:created>
  <dcterms:modified xsi:type="dcterms:W3CDTF">2022-03-09T19:31:59Z</dcterms:modified>
</cp:coreProperties>
</file>