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6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3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37CF-95A7-4588-82B3-799104DB4C52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271E2-B8AE-4A42-A15C-E1770C7A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1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71E2-B8AE-4A42-A15C-E1770C7A36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26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71E2-B8AE-4A42-A15C-E1770C7A36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7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71E2-B8AE-4A42-A15C-E1770C7A36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4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71E2-B8AE-4A42-A15C-E1770C7A36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07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7056" y="2687193"/>
            <a:ext cx="7977886" cy="1191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8802" y="344500"/>
            <a:ext cx="2914395" cy="43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518" y="2165883"/>
            <a:ext cx="11160963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tepankl/viz/Telecomm_project_2/sheet11?publish=y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07628" y="2286000"/>
            <a:ext cx="7977886" cy="118429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3335" marR="5080" algn="ctr">
              <a:lnSpc>
                <a:spcPts val="2810"/>
              </a:lnSpc>
              <a:spcBef>
                <a:spcPts val="455"/>
              </a:spcBef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потребительской лояльности</a:t>
            </a:r>
            <a:br>
              <a:rPr lang="ru-RU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клиентов из России.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ctr">
              <a:lnSpc>
                <a:spcPct val="100000"/>
              </a:lnSpc>
              <a:spcBef>
                <a:spcPts val="325"/>
              </a:spcBef>
            </a:pP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состоянию </a:t>
            </a:r>
            <a:r>
              <a:rPr lang="ru-RU" sz="2400" b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сентябрь 2022 года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694" y="5554776"/>
            <a:ext cx="28293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Клищ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38802" y="344500"/>
            <a:ext cx="2914395" cy="276999"/>
          </a:xfrm>
        </p:spPr>
        <p:txBody>
          <a:bodyPr/>
          <a:lstStyle/>
          <a:p>
            <a:r>
              <a:rPr lang="en-US" sz="1800" spc="-15" dirty="0"/>
              <a:t>NPS </a:t>
            </a:r>
            <a:r>
              <a:rPr lang="ru-RU" sz="1800" spc="-15" dirty="0"/>
              <a:t>по </a:t>
            </a:r>
            <a:r>
              <a:rPr lang="ru-RU" sz="1800" spc="-15" dirty="0" smtClean="0"/>
              <a:t>городам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250" t="7037" r="28334" b="4074"/>
          <a:stretch/>
        </p:blipFill>
        <p:spPr>
          <a:xfrm>
            <a:off x="533400" y="1219200"/>
            <a:ext cx="8991600" cy="48006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8991600" y="1143000"/>
            <a:ext cx="2763011" cy="31963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 5 городов по лояльности: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Иваново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Череповец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Саранск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Волжский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Новокузнецк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Аутсайдеры: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Тольятти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Рязань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Тверь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Тюмень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4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97765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400" spc="-15" dirty="0" smtClean="0"/>
              <a:t>Какой общий </a:t>
            </a:r>
            <a:r>
              <a:rPr lang="en-US" sz="2400" spc="-15" dirty="0" smtClean="0"/>
              <a:t>NPS </a:t>
            </a:r>
            <a:r>
              <a:rPr lang="ru-RU" sz="2400" spc="-15" dirty="0" smtClean="0"/>
              <a:t>среди всех опрошенных?</a:t>
            </a:r>
            <a:endParaRPr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834" t="14445" r="61666" b="44074"/>
          <a:stretch/>
        </p:blipFill>
        <p:spPr>
          <a:xfrm>
            <a:off x="3211893" y="1143000"/>
            <a:ext cx="5029200" cy="4267200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4419600" y="2743200"/>
            <a:ext cx="27432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NPS =     +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4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14" y="151002"/>
            <a:ext cx="3829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Общие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выводы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по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исследованию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402657"/>
            <a:ext cx="10984586" cy="5845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участников опроса по возрастным группам</a:t>
            </a:r>
            <a:r>
              <a:rPr lang="ru-RU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marR="5080" indent="190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35-44  - 33,06 %</a:t>
            </a:r>
          </a:p>
          <a:p>
            <a:pPr marL="171450" marR="5080" indent="190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25-34  - 30,84 %</a:t>
            </a:r>
          </a:p>
          <a:p>
            <a:pPr marL="171450" marR="5080" indent="190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45-54  - 18,78 %</a:t>
            </a:r>
          </a:p>
          <a:p>
            <a:pPr marL="171450" marR="5080" indent="190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55-64  -   8,58 %</a:t>
            </a:r>
          </a:p>
          <a:p>
            <a:pPr marL="171450" marR="5080" indent="190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16-24  -   5,97 %</a:t>
            </a:r>
          </a:p>
          <a:p>
            <a:pPr marL="171450" marR="5080" indent="190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 +    -   2,64 %</a:t>
            </a:r>
          </a:p>
          <a:p>
            <a:pPr marL="171450" marR="5080" indent="190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0- 16   -   0,13 % 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всех возрастных группах, за исключением категории 16-24, преобладают респонденты женского пола.</a:t>
            </a:r>
          </a:p>
          <a:p>
            <a:pPr marL="298450" marR="508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Старых клиентов значительно больше (на 65,74%). </a:t>
            </a:r>
            <a:r>
              <a:rPr lang="ru-RU" sz="1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увеличением возраста доля старых клиентов увеличивается. Влияние пола на  данный показатель не существенное –  доля старых клиентов среди женщин на 1,75 % больше.</a:t>
            </a:r>
            <a:endParaRPr lang="ru-RU" sz="1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всего респондентов из Москвы – 13,16%. Респонденты из первых пяти городов (Москва, Санкт-Петербург, Новосибирск, Екатеринбург и Казань) составили третью часть всех опрошенных – 33,4%.</a:t>
            </a:r>
          </a:p>
          <a:p>
            <a:pPr marL="266700" marR="5080" indent="-266700">
              <a:lnSpc>
                <a:spcPct val="13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 зависимости от пола и возрастной категории с увеличением срока жизни клиента лояльность уменьшается.</a:t>
            </a:r>
          </a:p>
          <a:p>
            <a:pPr marL="266700" marR="5080">
              <a:lnSpc>
                <a:spcPct val="130000"/>
              </a:lnSpc>
              <a:spcBef>
                <a:spcPts val="105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того, среди клиентов женского пола в возрасте от 16 до 24 лет после 36 месяцев пользования «продуктом» наблюдается отрицательный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marR="5080">
              <a:lnSpc>
                <a:spcPct val="130000"/>
              </a:lnSpc>
              <a:spcBef>
                <a:spcPts val="105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 мужского пола в возрасте от 16 до 24 лет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отрицательный уже после 24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месяцев пользования продуктом. </a:t>
            </a:r>
          </a:p>
          <a:p>
            <a:pPr marL="266700" marR="5080" indent="-254000">
              <a:lnSpc>
                <a:spcPct val="13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клиентов в возрасте до 55 лет наблюдается снижение лояльности с увеличением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трафика.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marR="5080" indent="-254000">
              <a:lnSpc>
                <a:spcPct val="13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Наименьшая удовлетворенность наблюдается у пользователей с операционной системой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66700" marR="5080" indent="-254000">
              <a:lnSpc>
                <a:spcPct val="13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 5 городов по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лояльности: Иваново, Череповец, Саранск, Волжский, Новокузнецк.</a:t>
            </a:r>
          </a:p>
          <a:p>
            <a:pPr marL="266700" marR="5080" indent="-254000">
              <a:lnSpc>
                <a:spcPct val="13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Аутсайдеры: Воронеж, Тольятти, Рязань, Тверь, Тюмень.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marR="5080" indent="-2667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NPS =     +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marR="5080" indent="-2667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Клиенты, которые относятся к группе сторонников – клиенты в возрасте до 44 лет с сроком жизни до 24 месяцев и невысоким трафиком и клиенты в возрасте старше 45 лет в не зависимости от срока жизни и трафика.</a:t>
            </a:r>
          </a:p>
          <a:p>
            <a:pPr marL="266700" marR="5080" indent="-2667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критикам можно отнести женщин в возрасте до 24 лет и мужчин в возрасте до 34 лет сроком жизни более 36 месяцев, а также пользователей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возрасте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44500"/>
            <a:ext cx="9601200" cy="209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Ссылка</a:t>
            </a:r>
            <a:r>
              <a:rPr spc="-30" dirty="0"/>
              <a:t> </a:t>
            </a:r>
            <a:r>
              <a:rPr spc="-5" dirty="0" err="1"/>
              <a:t>на</a:t>
            </a:r>
            <a:r>
              <a:rPr spc="-10" dirty="0"/>
              <a:t> </a:t>
            </a:r>
            <a:r>
              <a:rPr spc="-10" dirty="0" err="1" smtClean="0"/>
              <a:t>дашборд</a:t>
            </a:r>
            <a:r>
              <a:rPr lang="ru-RU" spc="-10" dirty="0" smtClean="0"/>
              <a:t/>
            </a:r>
            <a:br>
              <a:rPr lang="ru-RU" spc="-10" dirty="0" smtClean="0"/>
            </a:br>
            <a:r>
              <a:rPr lang="ru-RU" spc="-10" dirty="0"/>
              <a:t/>
            </a:r>
            <a:br>
              <a:rPr lang="ru-RU" spc="-10" dirty="0"/>
            </a:br>
            <a:r>
              <a:rPr lang="ru-RU" spc="-10" dirty="0" smtClean="0"/>
              <a:t/>
            </a:r>
            <a:br>
              <a:rPr lang="ru-RU" spc="-10" dirty="0" smtClean="0"/>
            </a:br>
            <a:r>
              <a:rPr lang="en-US" spc="-10" dirty="0">
                <a:hlinkClick r:id="rId2"/>
              </a:rPr>
              <a:t>https://</a:t>
            </a:r>
            <a:r>
              <a:rPr lang="en-US" spc="-10" dirty="0" smtClean="0">
                <a:hlinkClick r:id="rId2"/>
              </a:rPr>
              <a:t>public.tableau.com/app/profile/stepankl/viz/Telecomm_project_2/sheet11?publish=yes</a:t>
            </a:r>
            <a:r>
              <a:rPr lang="ru-RU" spc="-10" dirty="0" smtClean="0"/>
              <a:t> 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323" y="2523185"/>
            <a:ext cx="57759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Спасибо</a:t>
            </a:r>
            <a:r>
              <a:rPr sz="4800" spc="-55" dirty="0"/>
              <a:t> </a:t>
            </a:r>
            <a:r>
              <a:rPr sz="4800" spc="-5" dirty="0"/>
              <a:t>за</a:t>
            </a:r>
            <a:r>
              <a:rPr sz="4800" spc="-40" dirty="0"/>
              <a:t> </a:t>
            </a:r>
            <a:r>
              <a:rPr sz="4800" spc="-5" dirty="0"/>
              <a:t>внимание!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518" y="390732"/>
            <a:ext cx="10445115" cy="1140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95"/>
              </a:spcBef>
            </a:pPr>
            <a:r>
              <a:rPr sz="2600" b="1" dirty="0">
                <a:latin typeface="Times New Roman"/>
                <a:cs typeface="Times New Roman"/>
              </a:rPr>
              <a:t>Цель </a:t>
            </a:r>
            <a:r>
              <a:rPr sz="2600" b="1" spc="-10" dirty="0">
                <a:latin typeface="Times New Roman"/>
                <a:cs typeface="Times New Roman"/>
              </a:rPr>
              <a:t>исследования </a:t>
            </a:r>
            <a:r>
              <a:rPr sz="2600" b="1" dirty="0">
                <a:latin typeface="Times New Roman"/>
                <a:cs typeface="Times New Roman"/>
              </a:rPr>
              <a:t>– </a:t>
            </a:r>
            <a:r>
              <a:rPr lang="ru-RU" sz="2600" b="1" spc="-5" dirty="0" smtClean="0">
                <a:latin typeface="Times New Roman"/>
                <a:cs typeface="Times New Roman"/>
              </a:rPr>
              <a:t>определить текущий уровень потребительской лояльности.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141" y="1676400"/>
            <a:ext cx="10413365" cy="419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r>
              <a:rPr lang="ru-RU" sz="2000" spc="-55" dirty="0" smtClean="0">
                <a:latin typeface="Times New Roman"/>
                <a:cs typeface="Times New Roman"/>
              </a:rPr>
              <a:t>Для достижения цели необходимо ответить на следующие вопросы: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1141" y="2146589"/>
            <a:ext cx="1017048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распределены участники опроса по возрасту, полу и возрасту?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Каких пользователей больше: новых или старых?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из каких городов активнее участвовали в опросе?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группы пользователей наиболее лояльны к сервису? Какие менее?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Какой общий NPS среди всех опрошенных?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можно описать клиентов, которые относятся к группе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cторонников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515518" y="4953000"/>
            <a:ext cx="10277549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r>
              <a:rPr lang="ru-RU" sz="2000" spc="-55" dirty="0" smtClean="0">
                <a:latin typeface="Times New Roman"/>
                <a:cs typeface="Times New Roman"/>
              </a:rPr>
              <a:t>Источник данных для анализа:</a:t>
            </a:r>
          </a:p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r>
              <a:rPr lang="ru-RU" sz="2000" spc="-55" dirty="0" smtClean="0">
                <a:latin typeface="Times New Roman"/>
                <a:cs typeface="Times New Roman"/>
              </a:rPr>
              <a:t>- Результаты опроса полумиллиона клиентов из 62 городов России.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002" y="293369"/>
            <a:ext cx="10272395" cy="40203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84500" marR="5080" indent="-2972435" algn="ctr">
              <a:lnSpc>
                <a:spcPts val="2700"/>
              </a:lnSpc>
              <a:spcBef>
                <a:spcPts val="434"/>
              </a:spcBef>
            </a:pPr>
            <a:r>
              <a:rPr lang="ru-RU" sz="2500" spc="-50" dirty="0" smtClean="0"/>
              <a:t>Как распределены участники опроса по возрасту</a:t>
            </a:r>
            <a:r>
              <a:rPr sz="2500" spc="-25" dirty="0" smtClean="0"/>
              <a:t>?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7974456" y="2438400"/>
            <a:ext cx="3354705" cy="205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по возрастным группам</a:t>
            </a:r>
            <a:r>
              <a:rPr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35-44  - 33,06 %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25-34  - 30,84 %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45-54  - 18,78 %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55-64  -   8,58 %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16-24  -   5,97 %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 +    -   2,64 %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0- 16   -   0,13 % </a:t>
            </a:r>
            <a:endParaRPr lang="ru-RU" sz="1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17917" t="16667" r="53334" b="37408"/>
          <a:stretch/>
        </p:blipFill>
        <p:spPr>
          <a:xfrm>
            <a:off x="1676400" y="1295400"/>
            <a:ext cx="52578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04800"/>
            <a:ext cx="83940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1655" algn="l"/>
              </a:tabLst>
            </a:pPr>
            <a:r>
              <a:rPr lang="ru-RU" sz="2800" spc="-50" dirty="0"/>
              <a:t>Как распределены участники опроса по </a:t>
            </a:r>
            <a:r>
              <a:rPr lang="ru-RU" sz="2800" spc="-50" dirty="0" smtClean="0"/>
              <a:t>возрасту</a:t>
            </a:r>
            <a:r>
              <a:rPr lang="ru-RU" sz="2800" spc="-25" dirty="0" smtClean="0"/>
              <a:t> и полу?</a:t>
            </a:r>
            <a:endParaRPr sz="280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772" t="4438" r="970" b="51824"/>
          <a:stretch/>
        </p:blipFill>
        <p:spPr bwMode="auto">
          <a:xfrm>
            <a:off x="457200" y="914400"/>
            <a:ext cx="9805988" cy="2252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765" t="4414" r="1002" b="52158"/>
          <a:stretch/>
        </p:blipFill>
        <p:spPr bwMode="auto">
          <a:xfrm>
            <a:off x="457200" y="3300254"/>
            <a:ext cx="9805988" cy="243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object 4"/>
          <p:cNvSpPr txBox="1"/>
          <p:nvPr/>
        </p:nvSpPr>
        <p:spPr>
          <a:xfrm>
            <a:off x="10349767" y="2292143"/>
            <a:ext cx="1669861" cy="17498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всех возрастных группах, за исключением категории 16-24, преобладают респонденты женского пола. </a:t>
            </a:r>
            <a:endParaRPr lang="ru-RU" sz="1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81000"/>
            <a:ext cx="7297674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500" dirty="0" smtClean="0"/>
              <a:t>Каких пользователей больше: новых или старых?</a:t>
            </a:r>
            <a:endParaRPr sz="25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7917" t="12963" r="52083" b="36667"/>
          <a:stretch/>
        </p:blipFill>
        <p:spPr>
          <a:xfrm>
            <a:off x="381000" y="1752600"/>
            <a:ext cx="3630706" cy="3429000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493896" y="6165821"/>
            <a:ext cx="9163811" cy="4571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Старых клиентов значительно больше (на 65,74%). </a:t>
            </a: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увеличением возраста доля старых клиентов увеличивается.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пола на  данный показатель не существенное –  доля старых клиентов среди женщин на 1,75 % больше.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35417" t="29231" r="34198" b="20770"/>
          <a:stretch/>
        </p:blipFill>
        <p:spPr>
          <a:xfrm>
            <a:off x="3886200" y="1219200"/>
            <a:ext cx="2209799" cy="1969666"/>
          </a:xfrm>
          <a:prstGeom prst="rect">
            <a:avLst/>
          </a:prstGeom>
        </p:spPr>
      </p:pic>
      <p:sp>
        <p:nvSpPr>
          <p:cNvPr id="12" name="object 4"/>
          <p:cNvSpPr txBox="1"/>
          <p:nvPr/>
        </p:nvSpPr>
        <p:spPr>
          <a:xfrm>
            <a:off x="1204911" y="1459092"/>
            <a:ext cx="22002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возрастные категории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4757096" y="898357"/>
            <a:ext cx="63741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0-24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35435" t="24275" r="34260" b="19479"/>
          <a:stretch/>
        </p:blipFill>
        <p:spPr bwMode="auto">
          <a:xfrm>
            <a:off x="3810000" y="3382128"/>
            <a:ext cx="2324100" cy="2336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object 4"/>
          <p:cNvSpPr txBox="1"/>
          <p:nvPr/>
        </p:nvSpPr>
        <p:spPr>
          <a:xfrm>
            <a:off x="4726842" y="3280800"/>
            <a:ext cx="63741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25-44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/>
          <a:srcRect l="36397" t="26347" r="32656" b="17703"/>
          <a:stretch/>
        </p:blipFill>
        <p:spPr bwMode="auto">
          <a:xfrm>
            <a:off x="6400800" y="1092457"/>
            <a:ext cx="2209800" cy="2164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bject 4"/>
          <p:cNvSpPr txBox="1"/>
          <p:nvPr/>
        </p:nvSpPr>
        <p:spPr>
          <a:xfrm>
            <a:off x="7211188" y="929466"/>
            <a:ext cx="63741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45-65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7"/>
          <a:srcRect l="36397" t="24571" r="33137" b="18294"/>
          <a:stretch/>
        </p:blipFill>
        <p:spPr bwMode="auto">
          <a:xfrm>
            <a:off x="6400800" y="3382128"/>
            <a:ext cx="2390777" cy="24285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object 4"/>
          <p:cNvSpPr txBox="1"/>
          <p:nvPr/>
        </p:nvSpPr>
        <p:spPr>
          <a:xfrm>
            <a:off x="7315200" y="3256458"/>
            <a:ext cx="63741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66+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8"/>
          <a:srcRect l="37360" t="28123" r="33458" b="20663"/>
          <a:stretch/>
        </p:blipFill>
        <p:spPr bwMode="auto">
          <a:xfrm>
            <a:off x="9144000" y="990600"/>
            <a:ext cx="2770094" cy="2633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object 4"/>
          <p:cNvSpPr txBox="1"/>
          <p:nvPr/>
        </p:nvSpPr>
        <p:spPr>
          <a:xfrm>
            <a:off x="10027861" y="783902"/>
            <a:ext cx="10807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женщины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9"/>
          <a:srcRect l="36718" t="27531" r="34901" b="20959"/>
          <a:stretch/>
        </p:blipFill>
        <p:spPr bwMode="auto">
          <a:xfrm>
            <a:off x="9200482" y="3526903"/>
            <a:ext cx="2713611" cy="2667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object 4"/>
          <p:cNvSpPr txBox="1"/>
          <p:nvPr/>
        </p:nvSpPr>
        <p:spPr>
          <a:xfrm>
            <a:off x="10054399" y="3434659"/>
            <a:ext cx="10807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мужчины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44881"/>
            <a:ext cx="9148952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500" spc="-15" dirty="0" smtClean="0"/>
              <a:t>Пользователи из каких городов активнее участвовали в опросе</a:t>
            </a:r>
            <a:r>
              <a:rPr sz="2500" spc="-5" dirty="0" smtClean="0"/>
              <a:t>?</a:t>
            </a:r>
            <a:endParaRPr sz="25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084" t="10741" r="30833" b="4815"/>
          <a:stretch/>
        </p:blipFill>
        <p:spPr>
          <a:xfrm>
            <a:off x="914399" y="914400"/>
            <a:ext cx="7472279" cy="5290930"/>
          </a:xfrm>
          <a:prstGeom prst="rect">
            <a:avLst/>
          </a:prstGeom>
        </p:spPr>
      </p:pic>
      <p:sp>
        <p:nvSpPr>
          <p:cNvPr id="9" name="object 4"/>
          <p:cNvSpPr txBox="1"/>
          <p:nvPr/>
        </p:nvSpPr>
        <p:spPr>
          <a:xfrm>
            <a:off x="8763000" y="1905000"/>
            <a:ext cx="2763011" cy="17754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всего респондентов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Москвы – 13,16%.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Респонденты из первых пяти городов (Москва, Санкт-Петербург, Новосибирск, Екатеринбург и Казань) составили третью часть всех опрошенных – 33,4%.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11226"/>
            <a:ext cx="97765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15" dirty="0" smtClean="0"/>
              <a:t>Какие группы пользователей наиболее лояльны к сервису</a:t>
            </a:r>
            <a:r>
              <a:rPr sz="2400" spc="-25" dirty="0" smtClean="0"/>
              <a:t>?</a:t>
            </a:r>
            <a:r>
              <a:rPr lang="ru-RU" sz="2400" spc="-25" dirty="0" smtClean="0"/>
              <a:t> Какие менее?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object 4"/>
          <p:cNvSpPr txBox="1"/>
          <p:nvPr/>
        </p:nvSpPr>
        <p:spPr>
          <a:xfrm>
            <a:off x="1524000" y="5791200"/>
            <a:ext cx="9163811" cy="888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зависимости от пола и возрастной категории с увеличением срока жизни клиента лояльность уменьшается.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того, среди клиентов женского пола в возрасте от 16 до 24 лет после 36 месяцев пользования «продуктом» наблюдается отрицательный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NPS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клиентов мужского пола в возрасте от 16 до 24 лет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NPS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отрицательный уже после 24 месяцев.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833" t="4075" r="31667" b="32962"/>
          <a:stretch/>
        </p:blipFill>
        <p:spPr>
          <a:xfrm>
            <a:off x="1524000" y="1279267"/>
            <a:ext cx="9021380" cy="4419600"/>
          </a:xfrm>
          <a:prstGeom prst="rect">
            <a:avLst/>
          </a:prstGeom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524000" y="989444"/>
            <a:ext cx="97765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800" kern="0" spc="-15" dirty="0" smtClean="0"/>
              <a:t>NPS </a:t>
            </a:r>
            <a:r>
              <a:rPr lang="ru-RU" sz="1800" kern="0" spc="-15" dirty="0" smtClean="0"/>
              <a:t>по категориям</a:t>
            </a:r>
            <a:endParaRPr lang="ru-RU" sz="18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638802" y="344500"/>
            <a:ext cx="36669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800" kern="0" spc="-15" dirty="0" smtClean="0"/>
              <a:t>NPS </a:t>
            </a:r>
            <a:r>
              <a:rPr lang="ru-RU" sz="1800" kern="0" spc="-15" dirty="0" smtClean="0"/>
              <a:t>по категориям (трафик)</a:t>
            </a:r>
            <a:endParaRPr lang="ru-RU" sz="1800" kern="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832" t="3333" r="8334" b="52222"/>
          <a:stretch/>
        </p:blipFill>
        <p:spPr>
          <a:xfrm>
            <a:off x="228600" y="1066800"/>
            <a:ext cx="11582400" cy="3187817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1600200" y="5257800"/>
            <a:ext cx="916381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клиентов в возрасте до 55 лет наблюдается снижение лояльности с увеличением трафика.</a:t>
            </a:r>
          </a:p>
        </p:txBody>
      </p:sp>
    </p:spTree>
    <p:extLst>
      <p:ext uri="{BB962C8B-B14F-4D97-AF65-F5344CB8AC3E}">
        <p14:creationId xmlns:p14="http://schemas.microsoft.com/office/powerpoint/2010/main" val="166208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638802" y="344500"/>
            <a:ext cx="36669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800" kern="0" spc="-15" dirty="0" smtClean="0"/>
              <a:t>NPS </a:t>
            </a:r>
            <a:r>
              <a:rPr lang="ru-RU" sz="1800" kern="0" spc="-15" dirty="0" smtClean="0"/>
              <a:t>по категориям (ОС)</a:t>
            </a:r>
            <a:endParaRPr lang="ru-RU" sz="1800" kern="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833" t="5315" r="37083" b="51853"/>
          <a:stretch/>
        </p:blipFill>
        <p:spPr>
          <a:xfrm>
            <a:off x="762000" y="1066800"/>
            <a:ext cx="10439400" cy="4051385"/>
          </a:xfrm>
          <a:prstGeom prst="rect">
            <a:avLst/>
          </a:prstGeom>
        </p:spPr>
      </p:pic>
      <p:sp>
        <p:nvSpPr>
          <p:cNvPr id="6" name="object 4"/>
          <p:cNvSpPr txBox="1"/>
          <p:nvPr/>
        </p:nvSpPr>
        <p:spPr>
          <a:xfrm>
            <a:off x="1600200" y="5257800"/>
            <a:ext cx="916381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Наименьшая удовлетворенность наблюдается у пользователей с операционной системой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71954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732</Words>
  <Application>Microsoft Office PowerPoint</Application>
  <PresentationFormat>Широкоэкранный</PresentationFormat>
  <Paragraphs>102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Анализ уровня потребительской лояльности среди клиентов из России. по состоянию на сентябрь 2022 года</vt:lpstr>
      <vt:lpstr>Цель исследования – определить текущий уровень потребительской лояльности.</vt:lpstr>
      <vt:lpstr>Как распределены участники опроса по возрасту?</vt:lpstr>
      <vt:lpstr>Как распределены участники опроса по возрасту и полу?</vt:lpstr>
      <vt:lpstr>Каких пользователей больше: новых или старых?</vt:lpstr>
      <vt:lpstr>Пользователи из каких городов активнее участвовали в опросе?</vt:lpstr>
      <vt:lpstr>Какие группы пользователей наиболее лояльны к сервису? Какие менее?</vt:lpstr>
      <vt:lpstr>NPS по категориям (трафик)</vt:lpstr>
      <vt:lpstr>NPS по категориям (ОС)</vt:lpstr>
      <vt:lpstr>NPS по городам</vt:lpstr>
      <vt:lpstr>Какой общий NPS среди всех опрошенных?</vt:lpstr>
      <vt:lpstr>Общие выводы по исследованию</vt:lpstr>
      <vt:lpstr>Ссылка на дашборд   https://public.tableau.com/app/profile/stepankl/viz/Telecomm_project_2/sheet11?publish=yes 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32</cp:revision>
  <dcterms:created xsi:type="dcterms:W3CDTF">2022-09-13T18:04:17Z</dcterms:created>
  <dcterms:modified xsi:type="dcterms:W3CDTF">2022-09-15T17:00:58Z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2022-09-13T00:00:00Z</vt:filetime>
  </property>
</Properties>
</file>