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4b182b9866e45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1T23:37:44.86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DF071-8241-47F1-B095-D9F6CA2C4889}" type="datetimeFigureOut">
              <a:rPr lang="ru-RU" smtClean="0"/>
              <a:t>12.08.2022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6C74-8474-4807-A584-F4A769CBBC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7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A6C74-8474-4807-A584-F4A769CBBC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92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C3D4-CD0E-4E29-9BF2-1DDEA6A61F0C}" type="datetime1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68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C30E-94AD-4C59-9510-930B6F0AEC64}" type="datetime1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90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23F4-294C-4699-ACA6-28BAFE98A31A}" type="datetime1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6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B56A-15CF-4209-A262-450CAFB8DF4B}" type="datetime1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1705-A725-40F7-83D5-9FE63257DFD3}" type="datetime1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1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47A7-CE56-47C2-9AB2-9C0050CFCC39}" type="datetime1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3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7BE8-78C7-45E7-8F37-95BACF161CFB}" type="datetime1">
              <a:rPr lang="ru-RU" smtClean="0"/>
              <a:t>12.08.2022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9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127C-4939-4E44-A89A-8C9D228E28EC}" type="datetime1">
              <a:rPr lang="ru-RU" smtClean="0"/>
              <a:t>12.08.2022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94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9D1F1-4B50-4DE0-94C4-DBA04B7CF3BF}" type="datetime1">
              <a:rPr lang="ru-RU" smtClean="0"/>
              <a:t>12.08.2022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8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61309-3D30-4768-8956-390FA9A3BEDE}" type="datetime1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52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BDC86-DF38-4E49-A73C-EBCA3A5415B9}" type="datetime1">
              <a:rPr lang="ru-RU" smtClean="0"/>
              <a:t>12.08.2022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2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11C2-0139-48B0-9D03-5ACA9692CA88}" type="datetime1">
              <a:rPr lang="ru-RU" smtClean="0"/>
              <a:t>12.08.2022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66CA-13F0-41C7-A295-62926C92EC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3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рынка заведений общественного питания в Москве</a:t>
            </a:r>
            <a:endParaRPr lang="ru-R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</a:t>
            </a:r>
            <a:r>
              <a:rPr lang="ru-RU" dirty="0" smtClean="0"/>
              <a:t>а текущий момент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4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4185"/>
            <a:ext cx="10515600" cy="823784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Совместное распределение кол-ва заведений на улицах из топ-10 и среднего количества мест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/>
          <a:stretch/>
        </p:blipFill>
        <p:spPr>
          <a:xfrm>
            <a:off x="935308" y="1210961"/>
            <a:ext cx="7701751" cy="5081331"/>
          </a:xfrm>
        </p:spPr>
      </p:pic>
      <p:sp>
        <p:nvSpPr>
          <p:cNvPr id="5" name="TextBox 4"/>
          <p:cNvSpPr txBox="1"/>
          <p:nvPr/>
        </p:nvSpPr>
        <p:spPr>
          <a:xfrm>
            <a:off x="7529384" y="1911179"/>
            <a:ext cx="349284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увеличением количества заведений на улице – уменьшается среднее количество посадочных мест.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9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05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Топ-10 районов по кол-ву улиц с единственным заведением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93" t="22601" r="26414" b="10001"/>
          <a:stretch/>
        </p:blipFill>
        <p:spPr>
          <a:xfrm>
            <a:off x="2446638" y="1252151"/>
            <a:ext cx="7834184" cy="5301365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Районы, по которым проходят Топ-10 улиц и в которых нет улиц всего лишь с одним заведением.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067697" y="1744329"/>
            <a:ext cx="8386119" cy="3696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Академический район,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Район Теплый Стан,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Район Чертаново Центральное,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Район Проспект Вернадского,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Район Тропарево-Никулино,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Ломоносовский район,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Район Орехово-Борисово Южное,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Район Орехово-Борисово Северное.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3870"/>
            <a:ext cx="10515600" cy="5073093"/>
          </a:xfrm>
        </p:spPr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заведения - кафе или предприятие быстрого обслуживания;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посадочных мест - от 20 до 40;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месторасположение - не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для рекомендаций;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развития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сети </a:t>
            </a:r>
            <a:r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имеется.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822" y="205946"/>
            <a:ext cx="10515600" cy="593125"/>
          </a:xfrm>
        </p:spPr>
        <p:txBody>
          <a:bodyPr/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выводы по исследовани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799071"/>
            <a:ext cx="10515600" cy="53778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видов.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Наибольшая доля принадлежит кафе - 39,7%.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Существенными так же являются: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столовая - 16,9%,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ресторан -14,9%,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предприятие быстрого обслуживания - 12,4%.</a:t>
            </a:r>
          </a:p>
          <a:p>
            <a:pPr>
              <a:lnSpc>
                <a:spcPct val="100000"/>
              </a:lnSpc>
            </a:pPr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сетевых и несетевых заведений по количеству.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Несетевых заведений более чем в 4 раза больше: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несетевых - 80,6%,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- 19,4%.</a:t>
            </a:r>
          </a:p>
          <a:p>
            <a:pPr>
              <a:lnSpc>
                <a:spcPct val="100000"/>
              </a:lnSpc>
            </a:pPr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Лидерами по сетевым заведениям являются: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"кафе" - 1396шт. или 23% от всех кафе,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"предприятие быстрого обслуживания" - 788шт. или 42% от всех заведений данного вида,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"ресторан" - 543шт. или 24% от всех ресторанов.</a:t>
            </a:r>
          </a:p>
          <a:p>
            <a:pPr>
              <a:lnSpc>
                <a:spcPct val="100000"/>
              </a:lnSpc>
            </a:pPr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сетевых заведений более характерно: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большое количество заведений - до 20, с количеством посадочных мест до 150.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наблюдается закономерность - с увеличением количества заведений уменьшается среднее количество мест в заведении.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посадочных мест.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наибольшее количество мест в столовых - 130.</a:t>
            </a:r>
            <a:b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кафе в среднем 40 посадочных мест.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Топ-10 улиц по количеству заведений.</a:t>
            </a:r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Топ-10 улиц пересекают 6 округов или 37 районов (в том числе) Москвы.</a:t>
            </a:r>
            <a:b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С увеличением количества заведений на улице уменьшается количество посадочных мест в заведении.</a:t>
            </a:r>
          </a:p>
          <a:p>
            <a:pPr>
              <a:lnSpc>
                <a:spcPct val="100000"/>
              </a:lnSpc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Улицы </a:t>
            </a:r>
            <a:r>
              <a:rPr lang="ru-RU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одним 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заведением.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Улиц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одним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заведением - 579 шт.</a:t>
            </a:r>
            <a:b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Они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расположены в 10 округах или в 100 районах Москвы. При этом в 29 районах есть и улицы с одним заведением и улицы из Топ-10.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Только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8 (восьми) районах, которые пересекают улицы из Топ-10, нет улиц с всего одним заведением.</a:t>
            </a:r>
          </a:p>
          <a:p>
            <a:pPr>
              <a:lnSpc>
                <a:spcPct val="100000"/>
              </a:lnSpc>
            </a:pPr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6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видов заведений общественного питания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/>
          <a:stretch/>
        </p:blipFill>
        <p:spPr>
          <a:xfrm>
            <a:off x="1414462" y="1029730"/>
            <a:ext cx="9363075" cy="4764645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4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сетевых и несетевых заведений по количеству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618" t="41344" r="25684" b="10758"/>
          <a:stretch/>
        </p:blipFill>
        <p:spPr>
          <a:xfrm>
            <a:off x="1578668" y="1474573"/>
            <a:ext cx="7446300" cy="4866395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7463481" y="2611395"/>
            <a:ext cx="4028303" cy="28008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891849" y="3229233"/>
            <a:ext cx="359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Сетевых заведений     –   2 964 шт.</a:t>
            </a:r>
          </a:p>
          <a:p>
            <a:r>
              <a:rPr lang="ru-RU" dirty="0" smtClean="0"/>
              <a:t>Несетевых заведений – 12 320 шт.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9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несетевых и сетевых заведений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6"/>
          <a:stretch/>
        </p:blipFill>
        <p:spPr bwMode="auto">
          <a:xfrm>
            <a:off x="1812324" y="913056"/>
            <a:ext cx="8822725" cy="526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Доля сетевых заведений по видам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"/>
          <a:stretch/>
        </p:blipFill>
        <p:spPr>
          <a:xfrm>
            <a:off x="1112108" y="906162"/>
            <a:ext cx="8954530" cy="5669201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8323" y="365125"/>
            <a:ext cx="11467071" cy="541037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Совместное распределение количества заведений сети и среднего количества мест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 r="8111"/>
          <a:stretch/>
        </p:blipFill>
        <p:spPr>
          <a:xfrm>
            <a:off x="774356" y="906162"/>
            <a:ext cx="7092779" cy="5263979"/>
          </a:xfrm>
        </p:spPr>
      </p:pic>
      <p:sp>
        <p:nvSpPr>
          <p:cNvPr id="5" name="TextBox 4"/>
          <p:cNvSpPr txBox="1"/>
          <p:nvPr/>
        </p:nvSpPr>
        <p:spPr>
          <a:xfrm>
            <a:off x="7570573" y="1977082"/>
            <a:ext cx="418482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Характерно не </a:t>
            </a:r>
            <a:r>
              <a:rPr lang="ru-RU" dirty="0"/>
              <a:t>большое количество заведений - до 20, с количеством посадочных мест до 150.</a:t>
            </a:r>
            <a:br>
              <a:rPr lang="ru-RU" dirty="0"/>
            </a:br>
            <a:r>
              <a:rPr lang="ru-RU" dirty="0"/>
              <a:t>При этом наблюдается закономерность - с увеличением количества заведений уменьшается среднее количество мест в заведении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843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количество посадочных мест по видам объектов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9"/>
          <a:stretch/>
        </p:blipFill>
        <p:spPr>
          <a:xfrm>
            <a:off x="2100648" y="1112106"/>
            <a:ext cx="7372865" cy="5453887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3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Топ-10 улиц по количеству объектов общественного питания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/>
          <a:stretch/>
        </p:blipFill>
        <p:spPr>
          <a:xfrm>
            <a:off x="444843" y="1210962"/>
            <a:ext cx="7578809" cy="4966001"/>
          </a:xfrm>
        </p:spPr>
      </p:pic>
      <p:sp>
        <p:nvSpPr>
          <p:cNvPr id="5" name="TextBox 4"/>
          <p:cNvSpPr txBox="1"/>
          <p:nvPr/>
        </p:nvSpPr>
        <p:spPr>
          <a:xfrm>
            <a:off x="8279028" y="1136822"/>
            <a:ext cx="364112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 -10 улиц пересекают 6 округов или 37 районов Москвы.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на 579 улицах расположено всего по 1 заведению. 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579 улиц пересекают 100 районов Москвы, в том числе 29, по которым проходят Топ-10 улиц.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66CA-13F0-41C7-A295-62926C92ECE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259</Words>
  <Application>Microsoft Office PowerPoint</Application>
  <PresentationFormat>Широкоэкранный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Анализ рынка заведений общественного питания в Москве</vt:lpstr>
      <vt:lpstr>Общие выводы по исследованию</vt:lpstr>
      <vt:lpstr>Соотношение видов заведений общественного питания</vt:lpstr>
      <vt:lpstr>Соотношение сетевых и несетевых заведений по количеству</vt:lpstr>
      <vt:lpstr>Соотношение несетевых и сетевых заведений</vt:lpstr>
      <vt:lpstr>Доля сетевых заведений по видам </vt:lpstr>
      <vt:lpstr>Совместное распределение количества заведений сети и среднего количества мест</vt:lpstr>
      <vt:lpstr>Среднее количество посадочных мест по видам объектов</vt:lpstr>
      <vt:lpstr>Топ-10 улиц по количеству объектов общественного питания</vt:lpstr>
      <vt:lpstr>Совместное распределение кол-ва заведений на улицах из топ-10 и среднего количества мест</vt:lpstr>
      <vt:lpstr>Топ-10 районов по кол-ву улиц с единственным заведением</vt:lpstr>
      <vt:lpstr>Районы, по которым проходят Топ-10 улиц и в которых нет улиц всего лишь с одним заведением.</vt:lpstr>
      <vt:lpstr>Рекомендации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16</cp:revision>
  <dcterms:created xsi:type="dcterms:W3CDTF">2022-08-11T20:16:20Z</dcterms:created>
  <dcterms:modified xsi:type="dcterms:W3CDTF">2022-08-11T23:15:57Z</dcterms:modified>
</cp:coreProperties>
</file>