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Source Code Pr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SourceCodePro-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penSans-regular.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e54190fa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e54190fa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https://www.harappa.com/answers/why-has-language-harappa-not-been-deciphered</a:t>
            </a:r>
            <a:endParaRPr/>
          </a:p>
          <a:p>
            <a:pPr indent="0" lvl="0" marL="0" rtl="0" algn="l">
              <a:lnSpc>
                <a:spcPct val="100000"/>
              </a:lnSpc>
              <a:spcBef>
                <a:spcPts val="0"/>
              </a:spcBef>
              <a:spcAft>
                <a:spcPts val="0"/>
              </a:spcAft>
              <a:buSzPts val="1400"/>
              <a:buNone/>
            </a:pPr>
            <a:r>
              <a:rPr lang="en"/>
              <a:t>https://www.discovermagazine.com/planet-earth/why-we-still-cant-read-the-writing-of-the-ancient-indus-civilization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https://www.harappa.com/answers/why-has-language-harappa-not-been-deciphered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ee54190fa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ee54190fa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ee54190fa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ee54190fa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ee54190fa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ee54190fa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0" y="1680650"/>
            <a:ext cx="9144000" cy="155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chemeClr val="lt1"/>
                </a:solidFill>
              </a:rPr>
              <a:t>Indus Valley Girls</a:t>
            </a:r>
            <a:endParaRPr>
              <a:solidFill>
                <a:schemeClr val="lt1"/>
              </a:solidFill>
            </a:endParaRPr>
          </a:p>
        </p:txBody>
      </p:sp>
      <p:sp>
        <p:nvSpPr>
          <p:cNvPr id="63" name="Google Shape;63;p13"/>
          <p:cNvSpPr txBox="1"/>
          <p:nvPr>
            <p:ph idx="4294967295" type="subTitle"/>
          </p:nvPr>
        </p:nvSpPr>
        <p:spPr>
          <a:xfrm>
            <a:off x="731275" y="2974375"/>
            <a:ext cx="7737000" cy="4932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en" sz="1800" u="none" cap="none" strike="noStrike">
                <a:solidFill>
                  <a:schemeClr val="lt1"/>
                </a:solidFill>
                <a:latin typeface="Source Code Pro"/>
                <a:ea typeface="Source Code Pro"/>
                <a:cs typeface="Source Code Pro"/>
                <a:sym typeface="Source Code Pro"/>
              </a:rPr>
              <a:t>Deciphering the Indus Valley Script</a:t>
            </a:r>
            <a:endParaRPr b="0" i="0" sz="1800" u="none" cap="none" strike="noStrike">
              <a:solidFill>
                <a:schemeClr val="lt1"/>
              </a:solidFill>
              <a:latin typeface="Source Code Pro"/>
              <a:ea typeface="Source Code Pro"/>
              <a:cs typeface="Source Code Pro"/>
              <a:sym typeface="Source Code Pro"/>
            </a:endParaRPr>
          </a:p>
        </p:txBody>
      </p:sp>
      <p:sp>
        <p:nvSpPr>
          <p:cNvPr id="64" name="Google Shape;64;p13"/>
          <p:cNvSpPr txBox="1"/>
          <p:nvPr>
            <p:ph idx="4294967295" type="subTitle"/>
          </p:nvPr>
        </p:nvSpPr>
        <p:spPr>
          <a:xfrm>
            <a:off x="627725" y="3670225"/>
            <a:ext cx="2927100" cy="428700"/>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en" sz="1800" u="none" cap="none" strike="noStrike">
                <a:solidFill>
                  <a:schemeClr val="lt1"/>
                </a:solidFill>
                <a:latin typeface="Source Code Pro"/>
                <a:ea typeface="Source Code Pro"/>
                <a:cs typeface="Source Code Pro"/>
                <a:sym typeface="Source Code Pro"/>
              </a:rPr>
              <a:t>Keerthana Jayakumar</a:t>
            </a:r>
            <a:endParaRPr b="0" i="0" sz="1800" u="none" cap="none" strike="noStrike">
              <a:solidFill>
                <a:schemeClr val="lt1"/>
              </a:solidFill>
              <a:latin typeface="Source Code Pro"/>
              <a:ea typeface="Source Code Pro"/>
              <a:cs typeface="Source Code Pro"/>
              <a:sym typeface="Source Code Pro"/>
            </a:endParaRPr>
          </a:p>
        </p:txBody>
      </p:sp>
      <p:sp>
        <p:nvSpPr>
          <p:cNvPr id="65" name="Google Shape;65;p13"/>
          <p:cNvSpPr txBox="1"/>
          <p:nvPr>
            <p:ph idx="4294967295" type="subTitle"/>
          </p:nvPr>
        </p:nvSpPr>
        <p:spPr>
          <a:xfrm>
            <a:off x="627725" y="4098925"/>
            <a:ext cx="1928700" cy="428700"/>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en" sz="1800" u="none" cap="none" strike="noStrike">
                <a:solidFill>
                  <a:schemeClr val="lt1"/>
                </a:solidFill>
                <a:latin typeface="Source Code Pro"/>
                <a:ea typeface="Source Code Pro"/>
                <a:cs typeface="Source Code Pro"/>
                <a:sym typeface="Source Code Pro"/>
              </a:rPr>
              <a:t>Sonia Sharma</a:t>
            </a:r>
            <a:endParaRPr b="0" i="0" sz="1800" u="none" cap="none" strike="noStrike">
              <a:solidFill>
                <a:schemeClr val="lt1"/>
              </a:solidFill>
              <a:latin typeface="Source Code Pro"/>
              <a:ea typeface="Source Code Pro"/>
              <a:cs typeface="Source Code Pro"/>
              <a:sym typeface="Source Code Pro"/>
            </a:endParaRPr>
          </a:p>
        </p:txBody>
      </p:sp>
      <p:pic>
        <p:nvPicPr>
          <p:cNvPr id="66" name="Google Shape;66;p13"/>
          <p:cNvPicPr preferRelativeResize="0"/>
          <p:nvPr/>
        </p:nvPicPr>
        <p:blipFill rotWithShape="1">
          <a:blip r:embed="rId3">
            <a:alphaModFix/>
          </a:blip>
          <a:srcRect b="0" l="0" r="0" t="0"/>
          <a:stretch/>
        </p:blipFill>
        <p:spPr>
          <a:xfrm>
            <a:off x="6753750" y="800575"/>
            <a:ext cx="1714500" cy="266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Analysis</a:t>
            </a:r>
            <a:endParaRPr/>
          </a:p>
        </p:txBody>
      </p:sp>
      <p:pic>
        <p:nvPicPr>
          <p:cNvPr id="142" name="Google Shape;142;p22"/>
          <p:cNvPicPr preferRelativeResize="0"/>
          <p:nvPr/>
        </p:nvPicPr>
        <p:blipFill>
          <a:blip r:embed="rId3">
            <a:alphaModFix/>
          </a:blip>
          <a:stretch>
            <a:fillRect/>
          </a:stretch>
        </p:blipFill>
        <p:spPr>
          <a:xfrm>
            <a:off x="6553500" y="65550"/>
            <a:ext cx="2230625" cy="1560875"/>
          </a:xfrm>
          <a:prstGeom prst="rect">
            <a:avLst/>
          </a:prstGeom>
          <a:noFill/>
          <a:ln>
            <a:noFill/>
          </a:ln>
        </p:spPr>
      </p:pic>
      <p:pic>
        <p:nvPicPr>
          <p:cNvPr id="143" name="Google Shape;143;p22"/>
          <p:cNvPicPr preferRelativeResize="0"/>
          <p:nvPr/>
        </p:nvPicPr>
        <p:blipFill>
          <a:blip r:embed="rId4">
            <a:alphaModFix/>
          </a:blip>
          <a:stretch>
            <a:fillRect/>
          </a:stretch>
        </p:blipFill>
        <p:spPr>
          <a:xfrm>
            <a:off x="6553499" y="1626424"/>
            <a:ext cx="2230625" cy="1560872"/>
          </a:xfrm>
          <a:prstGeom prst="rect">
            <a:avLst/>
          </a:prstGeom>
          <a:noFill/>
          <a:ln>
            <a:noFill/>
          </a:ln>
        </p:spPr>
      </p:pic>
      <p:pic>
        <p:nvPicPr>
          <p:cNvPr id="144" name="Google Shape;144;p22"/>
          <p:cNvPicPr preferRelativeResize="0"/>
          <p:nvPr/>
        </p:nvPicPr>
        <p:blipFill>
          <a:blip r:embed="rId5">
            <a:alphaModFix/>
          </a:blip>
          <a:stretch>
            <a:fillRect/>
          </a:stretch>
        </p:blipFill>
        <p:spPr>
          <a:xfrm>
            <a:off x="6553499" y="3187299"/>
            <a:ext cx="2230625" cy="1540849"/>
          </a:xfrm>
          <a:prstGeom prst="rect">
            <a:avLst/>
          </a:prstGeom>
          <a:noFill/>
          <a:ln>
            <a:noFill/>
          </a:ln>
        </p:spPr>
      </p:pic>
      <p:pic>
        <p:nvPicPr>
          <p:cNvPr id="145" name="Google Shape;145;p22"/>
          <p:cNvPicPr preferRelativeResize="0"/>
          <p:nvPr/>
        </p:nvPicPr>
        <p:blipFill rotWithShape="1">
          <a:blip r:embed="rId6">
            <a:alphaModFix/>
          </a:blip>
          <a:srcRect b="0" l="0" r="0" t="0"/>
          <a:stretch/>
        </p:blipFill>
        <p:spPr>
          <a:xfrm>
            <a:off x="3836798" y="3302113"/>
            <a:ext cx="2588550" cy="1311225"/>
          </a:xfrm>
          <a:prstGeom prst="rect">
            <a:avLst/>
          </a:prstGeom>
          <a:noFill/>
          <a:ln>
            <a:noFill/>
          </a:ln>
        </p:spPr>
      </p:pic>
      <p:sp>
        <p:nvSpPr>
          <p:cNvPr id="146" name="Google Shape;146;p22"/>
          <p:cNvSpPr txBox="1"/>
          <p:nvPr/>
        </p:nvSpPr>
        <p:spPr>
          <a:xfrm>
            <a:off x="458100" y="900125"/>
            <a:ext cx="5641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Using Positional Histograms on the converted Tamil dataset to find possible Initial, Medial and Terminal signs.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Calculating connectivity between sign groups using multivariate segmentation analysis and comparing it to Indus sign groups.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Goal:</a:t>
            </a:r>
            <a:r>
              <a:rPr lang="en">
                <a:latin typeface="Open Sans"/>
                <a:ea typeface="Open Sans"/>
                <a:cs typeface="Open Sans"/>
                <a:sym typeface="Open Sans"/>
              </a:rPr>
              <a:t> Identify morphemes with similar distributions in both scripts.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Progress: </a:t>
            </a:r>
            <a:r>
              <a:rPr lang="en">
                <a:latin typeface="Open Sans"/>
                <a:ea typeface="Open Sans"/>
                <a:cs typeface="Open Sans"/>
                <a:sym typeface="Open Sans"/>
              </a:rPr>
              <a:t>Histograms created, connectivities calculated.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Comparison pending.</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47" name="Google Shape;147;p22"/>
          <p:cNvPicPr preferRelativeResize="0"/>
          <p:nvPr/>
        </p:nvPicPr>
        <p:blipFill>
          <a:blip r:embed="rId7">
            <a:alphaModFix/>
          </a:blip>
          <a:stretch>
            <a:fillRect/>
          </a:stretch>
        </p:blipFill>
        <p:spPr>
          <a:xfrm>
            <a:off x="311700" y="3712300"/>
            <a:ext cx="3336975" cy="86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Machine Learning</a:t>
            </a:r>
            <a:endParaRPr/>
          </a:p>
        </p:txBody>
      </p:sp>
      <p:sp>
        <p:nvSpPr>
          <p:cNvPr id="153" name="Google Shape;153;p23"/>
          <p:cNvSpPr txBox="1"/>
          <p:nvPr>
            <p:ph idx="1" type="body"/>
          </p:nvPr>
        </p:nvSpPr>
        <p:spPr>
          <a:xfrm>
            <a:off x="379100" y="877250"/>
            <a:ext cx="8149500" cy="4182300"/>
          </a:xfrm>
          <a:prstGeom prst="rect">
            <a:avLst/>
          </a:prstGeom>
          <a:solidFill>
            <a:schemeClr val="lt1"/>
          </a:solid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Clr>
                <a:schemeClr val="dk1"/>
              </a:buClr>
              <a:buSzPts val="1800"/>
              <a:buChar char="●"/>
            </a:pPr>
            <a:r>
              <a:rPr lang="en" sz="1600">
                <a:solidFill>
                  <a:schemeClr val="dk1"/>
                </a:solidFill>
                <a:latin typeface="Trebuchet MS"/>
                <a:ea typeface="Trebuchet MS"/>
                <a:cs typeface="Trebuchet MS"/>
                <a:sym typeface="Trebuchet MS"/>
              </a:rPr>
              <a:t>Created a SVM algorithm to automatically perform morpheme extraction on modern Tamil</a:t>
            </a:r>
            <a:endParaRPr sz="1600">
              <a:solidFill>
                <a:schemeClr val="dk1"/>
              </a:solidFill>
              <a:latin typeface="Trebuchet MS"/>
              <a:ea typeface="Trebuchet MS"/>
              <a:cs typeface="Trebuchet MS"/>
              <a:sym typeface="Trebuchet MS"/>
            </a:endParaRPr>
          </a:p>
          <a:p>
            <a:pPr indent="-285750" lvl="0" marL="285750" rtl="0" algn="l">
              <a:lnSpc>
                <a:spcPct val="115000"/>
              </a:lnSpc>
              <a:spcBef>
                <a:spcPts val="0"/>
              </a:spcBef>
              <a:spcAft>
                <a:spcPts val="0"/>
              </a:spcAft>
              <a:buClr>
                <a:schemeClr val="dk1"/>
              </a:buClr>
              <a:buSzPts val="1800"/>
              <a:buChar char="●"/>
            </a:pPr>
            <a:r>
              <a:rPr lang="en" sz="1600">
                <a:solidFill>
                  <a:schemeClr val="dk1"/>
                </a:solidFill>
                <a:latin typeface="Trebuchet MS"/>
                <a:ea typeface="Trebuchet MS"/>
                <a:cs typeface="Trebuchet MS"/>
                <a:sym typeface="Trebuchet MS"/>
              </a:rPr>
              <a:t>Preprocessed data and selected features: index, vowel/consonant, noun, verb, current letter encoded, current prefix encoded. Output label for our model was morpheme boundary.</a:t>
            </a:r>
            <a:endParaRPr sz="1600">
              <a:solidFill>
                <a:schemeClr val="dk1"/>
              </a:solidFill>
              <a:latin typeface="Trebuchet MS"/>
              <a:ea typeface="Trebuchet MS"/>
              <a:cs typeface="Trebuchet MS"/>
              <a:sym typeface="Trebuchet MS"/>
            </a:endParaRPr>
          </a:p>
          <a:p>
            <a:pPr indent="-285750" lvl="0" marL="285750" rtl="0" algn="l">
              <a:lnSpc>
                <a:spcPct val="115000"/>
              </a:lnSpc>
              <a:spcBef>
                <a:spcPts val="0"/>
              </a:spcBef>
              <a:spcAft>
                <a:spcPts val="0"/>
              </a:spcAft>
              <a:buClr>
                <a:schemeClr val="dk1"/>
              </a:buClr>
              <a:buSzPts val="1800"/>
              <a:buChar char="●"/>
            </a:pPr>
            <a:r>
              <a:rPr lang="en" sz="1600">
                <a:solidFill>
                  <a:schemeClr val="dk1"/>
                </a:solidFill>
                <a:latin typeface="Trebuchet MS"/>
                <a:ea typeface="Trebuchet MS"/>
                <a:cs typeface="Trebuchet MS"/>
                <a:sym typeface="Trebuchet MS"/>
              </a:rPr>
              <a:t>75% training and 25% testing data split, rbf kernel with a gamma of 0.8 to achieve an accuracy of 76%. </a:t>
            </a:r>
            <a:endParaRPr>
              <a:solidFill>
                <a:schemeClr val="dk1"/>
              </a:solidFill>
            </a:endParaRPr>
          </a:p>
          <a:p>
            <a:pPr indent="0" lvl="0" marL="0" rtl="0" algn="l">
              <a:lnSpc>
                <a:spcPct val="115000"/>
              </a:lnSpc>
              <a:spcBef>
                <a:spcPts val="0"/>
              </a:spcBef>
              <a:spcAft>
                <a:spcPts val="0"/>
              </a:spcAft>
              <a:buClr>
                <a:schemeClr val="lt1"/>
              </a:buClr>
              <a:buSzPts val="1800"/>
              <a:buNone/>
            </a:pPr>
            <a:r>
              <a:t/>
            </a:r>
            <a:endParaRPr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lt1"/>
              </a:buClr>
              <a:buSzPts val="1800"/>
              <a:buNone/>
            </a:pPr>
            <a:r>
              <a:t/>
            </a:r>
            <a:endParaRPr sz="14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SzPts val="1800"/>
              <a:buNone/>
            </a:pPr>
            <a:r>
              <a:t/>
            </a:r>
            <a:endParaRPr sz="1700">
              <a:solidFill>
                <a:schemeClr val="lt1"/>
              </a:solidFill>
              <a:latin typeface="Trebuchet MS"/>
              <a:ea typeface="Trebuchet MS"/>
              <a:cs typeface="Trebuchet MS"/>
              <a:sym typeface="Trebuchet MS"/>
            </a:endParaRPr>
          </a:p>
          <a:p>
            <a:pPr indent="0" lvl="0" marL="0" marR="0" rtl="0" algn="l">
              <a:lnSpc>
                <a:spcPct val="115000"/>
              </a:lnSpc>
              <a:spcBef>
                <a:spcPts val="1200"/>
              </a:spcBef>
              <a:spcAft>
                <a:spcPts val="1600"/>
              </a:spcAft>
              <a:buSzPts val="1800"/>
              <a:buNone/>
            </a:pPr>
            <a:r>
              <a:t/>
            </a:r>
            <a:endParaRPr sz="1000">
              <a:solidFill>
                <a:schemeClr val="lt1"/>
              </a:solidFill>
              <a:latin typeface="Trebuchet MS"/>
              <a:ea typeface="Trebuchet MS"/>
              <a:cs typeface="Trebuchet MS"/>
              <a:sym typeface="Trebuchet MS"/>
            </a:endParaRPr>
          </a:p>
        </p:txBody>
      </p:sp>
      <p:pic>
        <p:nvPicPr>
          <p:cNvPr id="154" name="Google Shape;154;p23"/>
          <p:cNvPicPr preferRelativeResize="0"/>
          <p:nvPr/>
        </p:nvPicPr>
        <p:blipFill rotWithShape="1">
          <a:blip r:embed="rId3">
            <a:alphaModFix/>
          </a:blip>
          <a:srcRect b="8814" l="916" r="0" t="7364"/>
          <a:stretch/>
        </p:blipFill>
        <p:spPr>
          <a:xfrm>
            <a:off x="2812027" y="2928316"/>
            <a:ext cx="4539783" cy="7275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Visualization</a:t>
            </a:r>
            <a:endParaRPr/>
          </a:p>
        </p:txBody>
      </p:sp>
      <p:sp>
        <p:nvSpPr>
          <p:cNvPr id="160" name="Google Shape;160;p24"/>
          <p:cNvSpPr txBox="1"/>
          <p:nvPr>
            <p:ph idx="1" type="body"/>
          </p:nvPr>
        </p:nvSpPr>
        <p:spPr>
          <a:xfrm>
            <a:off x="347075" y="956250"/>
            <a:ext cx="8382300" cy="3231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chemeClr val="dk1"/>
                </a:solidFill>
                <a:latin typeface="Trebuchet MS"/>
                <a:ea typeface="Trebuchet MS"/>
                <a:cs typeface="Trebuchet MS"/>
                <a:sym typeface="Trebuchet MS"/>
              </a:rPr>
              <a:t>Shows: </a:t>
            </a:r>
            <a:endParaRPr sz="1400">
              <a:solidFill>
                <a:schemeClr val="dk1"/>
              </a:solidFill>
              <a:latin typeface="Trebuchet MS"/>
              <a:ea typeface="Trebuchet MS"/>
              <a:cs typeface="Trebuchet MS"/>
              <a:sym typeface="Trebuchet MS"/>
            </a:endParaRPr>
          </a:p>
          <a:p>
            <a:pPr indent="-317500" lvl="0" marL="457200" rtl="0" algn="l">
              <a:lnSpc>
                <a:spcPct val="115000"/>
              </a:lnSpc>
              <a:spcBef>
                <a:spcPts val="1600"/>
              </a:spcBef>
              <a:spcAft>
                <a:spcPts val="0"/>
              </a:spcAft>
              <a:buClr>
                <a:schemeClr val="dk1"/>
              </a:buClr>
              <a:buSzPts val="1400"/>
              <a:buFont typeface="Trebuchet MS"/>
              <a:buChar char="●"/>
            </a:pPr>
            <a:r>
              <a:rPr lang="en" sz="1400">
                <a:solidFill>
                  <a:schemeClr val="dk1"/>
                </a:solidFill>
                <a:latin typeface="Trebuchet MS"/>
                <a:ea typeface="Trebuchet MS"/>
                <a:cs typeface="Trebuchet MS"/>
                <a:sym typeface="Trebuchet MS"/>
              </a:rPr>
              <a:t>SQL dataframes containing segmented morphemes and corresponding signs </a:t>
            </a:r>
            <a:endParaRPr sz="1400">
              <a:solidFill>
                <a:schemeClr val="dk1"/>
              </a:solidFill>
              <a:latin typeface="Trebuchet MS"/>
              <a:ea typeface="Trebuchet MS"/>
              <a:cs typeface="Trebuchet MS"/>
              <a:sym typeface="Trebuchet MS"/>
            </a:endParaRPr>
          </a:p>
          <a:p>
            <a:pPr indent="-317500" lvl="0" marL="457200" rtl="0" algn="l">
              <a:lnSpc>
                <a:spcPct val="115000"/>
              </a:lnSpc>
              <a:spcBef>
                <a:spcPts val="0"/>
              </a:spcBef>
              <a:spcAft>
                <a:spcPts val="0"/>
              </a:spcAft>
              <a:buClr>
                <a:schemeClr val="dk1"/>
              </a:buClr>
              <a:buSzPts val="1400"/>
              <a:buFont typeface="Trebuchet MS"/>
              <a:buChar char="●"/>
            </a:pPr>
            <a:r>
              <a:rPr lang="en" sz="1400">
                <a:solidFill>
                  <a:schemeClr val="dk1"/>
                </a:solidFill>
                <a:latin typeface="Trebuchet MS"/>
                <a:ea typeface="Trebuchet MS"/>
                <a:cs typeface="Trebuchet MS"/>
                <a:sym typeface="Trebuchet MS"/>
              </a:rPr>
              <a:t>Machine Learning SVM accuracy results</a:t>
            </a:r>
            <a:endParaRPr sz="1400">
              <a:solidFill>
                <a:schemeClr val="dk1"/>
              </a:solidFill>
              <a:latin typeface="Trebuchet MS"/>
              <a:ea typeface="Trebuchet MS"/>
              <a:cs typeface="Trebuchet MS"/>
              <a:sym typeface="Trebuchet MS"/>
            </a:endParaRPr>
          </a:p>
          <a:p>
            <a:pPr indent="-317500" lvl="0" marL="457200" rtl="0" algn="l">
              <a:lnSpc>
                <a:spcPct val="115000"/>
              </a:lnSpc>
              <a:spcBef>
                <a:spcPts val="0"/>
              </a:spcBef>
              <a:spcAft>
                <a:spcPts val="0"/>
              </a:spcAft>
              <a:buClr>
                <a:schemeClr val="dk1"/>
              </a:buClr>
              <a:buSzPts val="1400"/>
              <a:buFont typeface="Trebuchet MS"/>
              <a:buChar char="●"/>
            </a:pPr>
            <a:r>
              <a:rPr lang="en" sz="1400">
                <a:solidFill>
                  <a:schemeClr val="dk1"/>
                </a:solidFill>
                <a:latin typeface="Trebuchet MS"/>
                <a:ea typeface="Trebuchet MS"/>
                <a:cs typeface="Trebuchet MS"/>
                <a:sym typeface="Trebuchet MS"/>
              </a:rPr>
              <a:t>Statistical Analysis of Tamil and Indus scripts (frequency histograms, decision trees)</a:t>
            </a:r>
            <a:endParaRPr sz="1400">
              <a:solidFill>
                <a:schemeClr val="dk1"/>
              </a:solidFill>
              <a:latin typeface="Trebuchet MS"/>
              <a:ea typeface="Trebuchet MS"/>
              <a:cs typeface="Trebuchet MS"/>
              <a:sym typeface="Trebuchet MS"/>
            </a:endParaRPr>
          </a:p>
          <a:p>
            <a:pPr indent="-317500" lvl="0" marL="457200" rtl="0" algn="l">
              <a:lnSpc>
                <a:spcPct val="115000"/>
              </a:lnSpc>
              <a:spcBef>
                <a:spcPts val="0"/>
              </a:spcBef>
              <a:spcAft>
                <a:spcPts val="0"/>
              </a:spcAft>
              <a:buClr>
                <a:schemeClr val="dk1"/>
              </a:buClr>
              <a:buSzPts val="1400"/>
              <a:buFont typeface="Trebuchet MS"/>
              <a:buChar char="●"/>
            </a:pPr>
            <a:r>
              <a:rPr lang="en" sz="1400">
                <a:solidFill>
                  <a:schemeClr val="dk1"/>
                </a:solidFill>
                <a:latin typeface="Trebuchet MS"/>
                <a:ea typeface="Trebuchet MS"/>
                <a:cs typeface="Trebuchet MS"/>
                <a:sym typeface="Trebuchet MS"/>
              </a:rPr>
              <a:t>Users will be able to click on each section to view SVM results, dataframes, statistical analysis results</a:t>
            </a:r>
            <a:endParaRPr sz="1400">
              <a:solidFill>
                <a:schemeClr val="dk1"/>
              </a:solidFill>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Plan to host webpage on Heroku</a:t>
            </a:r>
            <a:endParaRPr sz="1400">
              <a:latin typeface="Trebuchet MS"/>
              <a:ea typeface="Trebuchet MS"/>
              <a:cs typeface="Trebuchet MS"/>
              <a:sym typeface="Trebuchet MS"/>
            </a:endParaRPr>
          </a:p>
        </p:txBody>
      </p:sp>
      <p:pic>
        <p:nvPicPr>
          <p:cNvPr id="161" name="Google Shape;161;p24"/>
          <p:cNvPicPr preferRelativeResize="0"/>
          <p:nvPr/>
        </p:nvPicPr>
        <p:blipFill rotWithShape="1">
          <a:blip r:embed="rId3">
            <a:alphaModFix/>
          </a:blip>
          <a:srcRect b="24890" l="32060" r="0" t="0"/>
          <a:stretch/>
        </p:blipFill>
        <p:spPr>
          <a:xfrm>
            <a:off x="5406607" y="181088"/>
            <a:ext cx="1197550" cy="1068717"/>
          </a:xfrm>
          <a:prstGeom prst="rect">
            <a:avLst/>
          </a:prstGeom>
          <a:noFill/>
          <a:ln>
            <a:noFill/>
          </a:ln>
        </p:spPr>
      </p:pic>
      <p:pic>
        <p:nvPicPr>
          <p:cNvPr id="162" name="Google Shape;162;p24"/>
          <p:cNvPicPr preferRelativeResize="0"/>
          <p:nvPr/>
        </p:nvPicPr>
        <p:blipFill rotWithShape="1">
          <a:blip r:embed="rId4">
            <a:alphaModFix/>
          </a:blip>
          <a:srcRect b="0" l="0" r="0" t="0"/>
          <a:stretch/>
        </p:blipFill>
        <p:spPr>
          <a:xfrm>
            <a:off x="7346119" y="3598238"/>
            <a:ext cx="1276525" cy="1023575"/>
          </a:xfrm>
          <a:prstGeom prst="rect">
            <a:avLst/>
          </a:prstGeom>
          <a:noFill/>
          <a:ln>
            <a:noFill/>
          </a:ln>
        </p:spPr>
      </p:pic>
      <p:pic>
        <p:nvPicPr>
          <p:cNvPr id="163" name="Google Shape;163;p24"/>
          <p:cNvPicPr preferRelativeResize="0"/>
          <p:nvPr/>
        </p:nvPicPr>
        <p:blipFill rotWithShape="1">
          <a:blip r:embed="rId5">
            <a:alphaModFix/>
          </a:blip>
          <a:srcRect b="0" l="0" r="0" t="0"/>
          <a:stretch/>
        </p:blipFill>
        <p:spPr>
          <a:xfrm>
            <a:off x="3102675" y="3327475"/>
            <a:ext cx="3816999" cy="1363225"/>
          </a:xfrm>
          <a:prstGeom prst="rect">
            <a:avLst/>
          </a:prstGeom>
          <a:noFill/>
          <a:ln>
            <a:noFill/>
          </a:ln>
        </p:spPr>
      </p:pic>
      <p:pic>
        <p:nvPicPr>
          <p:cNvPr id="164" name="Google Shape;164;p24"/>
          <p:cNvPicPr preferRelativeResize="0"/>
          <p:nvPr/>
        </p:nvPicPr>
        <p:blipFill rotWithShape="1">
          <a:blip r:embed="rId6">
            <a:alphaModFix/>
          </a:blip>
          <a:srcRect b="0" l="0" r="0" t="0"/>
          <a:stretch/>
        </p:blipFill>
        <p:spPr>
          <a:xfrm>
            <a:off x="3416700" y="103275"/>
            <a:ext cx="1674374" cy="1307590"/>
          </a:xfrm>
          <a:prstGeom prst="rect">
            <a:avLst/>
          </a:prstGeom>
          <a:noFill/>
          <a:ln>
            <a:noFill/>
          </a:ln>
        </p:spPr>
      </p:pic>
      <p:pic>
        <p:nvPicPr>
          <p:cNvPr id="165" name="Google Shape;165;p24"/>
          <p:cNvPicPr preferRelativeResize="0"/>
          <p:nvPr/>
        </p:nvPicPr>
        <p:blipFill>
          <a:blip r:embed="rId7">
            <a:alphaModFix/>
          </a:blip>
          <a:stretch>
            <a:fillRect/>
          </a:stretch>
        </p:blipFill>
        <p:spPr>
          <a:xfrm>
            <a:off x="552250" y="3362325"/>
            <a:ext cx="2291875" cy="1566025"/>
          </a:xfrm>
          <a:prstGeom prst="rect">
            <a:avLst/>
          </a:prstGeom>
          <a:noFill/>
          <a:ln>
            <a:noFill/>
          </a:ln>
        </p:spPr>
      </p:pic>
      <p:pic>
        <p:nvPicPr>
          <p:cNvPr id="166" name="Google Shape;166;p24"/>
          <p:cNvPicPr preferRelativeResize="0"/>
          <p:nvPr/>
        </p:nvPicPr>
        <p:blipFill>
          <a:blip r:embed="rId8">
            <a:alphaModFix/>
          </a:blip>
          <a:stretch>
            <a:fillRect/>
          </a:stretch>
        </p:blipFill>
        <p:spPr>
          <a:xfrm>
            <a:off x="6919667" y="143750"/>
            <a:ext cx="2204032" cy="156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Activity Roadmap</a:t>
            </a:r>
            <a:endParaRPr/>
          </a:p>
        </p:txBody>
      </p:sp>
      <p:pic>
        <p:nvPicPr>
          <p:cNvPr id="172" name="Google Shape;172;p25"/>
          <p:cNvPicPr preferRelativeResize="0"/>
          <p:nvPr/>
        </p:nvPicPr>
        <p:blipFill>
          <a:blip r:embed="rId3">
            <a:alphaModFix/>
          </a:blip>
          <a:stretch>
            <a:fillRect/>
          </a:stretch>
        </p:blipFill>
        <p:spPr>
          <a:xfrm>
            <a:off x="152400" y="1029650"/>
            <a:ext cx="8839200" cy="30205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78" name="Google Shape;178;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Complete Comparison of two scripts.</a:t>
            </a:r>
            <a:endParaRPr/>
          </a:p>
          <a:p>
            <a:pPr indent="-342900" lvl="0" marL="457200" rtl="0" algn="l">
              <a:spcBef>
                <a:spcPts val="0"/>
              </a:spcBef>
              <a:spcAft>
                <a:spcPts val="0"/>
              </a:spcAft>
              <a:buSzPts val="1800"/>
              <a:buChar char="-"/>
            </a:pPr>
            <a:r>
              <a:rPr lang="en"/>
              <a:t>Use SVM machine learning algorithm to convert Simpler SOV/OSV Sentences to LogoSyllabic and run analysis.</a:t>
            </a:r>
            <a:endParaRPr/>
          </a:p>
          <a:p>
            <a:pPr indent="-342900" lvl="0" marL="457200" rtl="0" algn="l">
              <a:spcBef>
                <a:spcPts val="0"/>
              </a:spcBef>
              <a:spcAft>
                <a:spcPts val="0"/>
              </a:spcAft>
              <a:buSzPts val="1800"/>
              <a:buChar char="-"/>
            </a:pPr>
            <a:r>
              <a:rPr lang="en"/>
              <a:t>Convert Old (Sangam Tamil, Tamil Brahmi Script) to LogoSyllabic and run analysis.</a:t>
            </a:r>
            <a:endParaRPr/>
          </a:p>
          <a:p>
            <a:pPr indent="-342900" lvl="0" marL="457200" rtl="0" algn="l">
              <a:spcBef>
                <a:spcPts val="0"/>
              </a:spcBef>
              <a:spcAft>
                <a:spcPts val="0"/>
              </a:spcAft>
              <a:buSzPts val="1800"/>
              <a:buChar char="-"/>
            </a:pPr>
            <a:r>
              <a:rPr lang="en"/>
              <a:t>Create feature in Visualization to:</a:t>
            </a:r>
            <a:endParaRPr/>
          </a:p>
          <a:p>
            <a:pPr indent="-317500" lvl="1" marL="914400" rtl="0" algn="l">
              <a:spcBef>
                <a:spcPts val="0"/>
              </a:spcBef>
              <a:spcAft>
                <a:spcPts val="0"/>
              </a:spcAft>
              <a:buSzPts val="1400"/>
              <a:buChar char="-"/>
            </a:pPr>
            <a:r>
              <a:rPr lang="en"/>
              <a:t>Run the SVM algorithm on a Tamil csv file/text to segment morphemes</a:t>
            </a:r>
            <a:endParaRPr/>
          </a:p>
          <a:p>
            <a:pPr indent="-317500" lvl="1" marL="914400" rtl="0" algn="l">
              <a:spcBef>
                <a:spcPts val="0"/>
              </a:spcBef>
              <a:spcAft>
                <a:spcPts val="0"/>
              </a:spcAft>
              <a:buSzPts val="1400"/>
              <a:buChar char="-"/>
            </a:pPr>
            <a:r>
              <a:rPr lang="en"/>
              <a:t>Automatically convert the segmented script to logosyllabic</a:t>
            </a:r>
            <a:endParaRPr/>
          </a:p>
          <a:p>
            <a:pPr indent="-317500" lvl="1" marL="914400" rtl="0" algn="l">
              <a:spcBef>
                <a:spcPts val="0"/>
              </a:spcBef>
              <a:spcAft>
                <a:spcPts val="0"/>
              </a:spcAft>
              <a:buSzPts val="1400"/>
              <a:buChar char="-"/>
            </a:pPr>
            <a:r>
              <a:rPr lang="en"/>
              <a:t>Automatically </a:t>
            </a:r>
            <a:r>
              <a:rPr lang="en"/>
              <a:t>run analysis and show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Indus Valley/Harappan Civilization</a:t>
            </a:r>
            <a:endParaRPr/>
          </a:p>
        </p:txBody>
      </p:sp>
      <p:sp>
        <p:nvSpPr>
          <p:cNvPr id="72" name="Google Shape;72;p14"/>
          <p:cNvSpPr txBox="1"/>
          <p:nvPr>
            <p:ph idx="1" type="body"/>
          </p:nvPr>
        </p:nvSpPr>
        <p:spPr>
          <a:xfrm>
            <a:off x="3946800" y="1007000"/>
            <a:ext cx="4885500" cy="3571500"/>
          </a:xfrm>
          <a:prstGeom prst="rect">
            <a:avLst/>
          </a:prstGeom>
          <a:solidFill>
            <a:schemeClr val="lt1"/>
          </a:solid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Font typeface="Trebuchet MS"/>
              <a:buChar char="-"/>
            </a:pPr>
            <a:r>
              <a:rPr lang="en">
                <a:latin typeface="Trebuchet MS"/>
                <a:ea typeface="Trebuchet MS"/>
                <a:cs typeface="Trebuchet MS"/>
                <a:sym typeface="Trebuchet MS"/>
              </a:rPr>
              <a:t>Oldest civilization in the Indian subcontinent </a:t>
            </a:r>
            <a:endParaRPr>
              <a:latin typeface="Trebuchet MS"/>
              <a:ea typeface="Trebuchet MS"/>
              <a:cs typeface="Trebuchet MS"/>
              <a:sym typeface="Trebuchet MS"/>
            </a:endParaRPr>
          </a:p>
          <a:p>
            <a:pPr indent="-342900" lvl="0" marL="457200" rtl="0" algn="l">
              <a:lnSpc>
                <a:spcPct val="115000"/>
              </a:lnSpc>
              <a:spcBef>
                <a:spcPts val="0"/>
              </a:spcBef>
              <a:spcAft>
                <a:spcPts val="0"/>
              </a:spcAft>
              <a:buSzPts val="1800"/>
              <a:buFont typeface="Trebuchet MS"/>
              <a:buChar char="-"/>
            </a:pPr>
            <a:r>
              <a:rPr lang="en">
                <a:latin typeface="Trebuchet MS"/>
                <a:ea typeface="Trebuchet MS"/>
                <a:cs typeface="Trebuchet MS"/>
                <a:sym typeface="Trebuchet MS"/>
              </a:rPr>
              <a:t>Spanned from 5500 - 1300 BCE</a:t>
            </a:r>
            <a:endParaRPr>
              <a:latin typeface="Trebuchet MS"/>
              <a:ea typeface="Trebuchet MS"/>
              <a:cs typeface="Trebuchet MS"/>
              <a:sym typeface="Trebuchet MS"/>
            </a:endParaRPr>
          </a:p>
          <a:p>
            <a:pPr indent="-342900" lvl="0" marL="457200" rtl="0" algn="l">
              <a:lnSpc>
                <a:spcPct val="115000"/>
              </a:lnSpc>
              <a:spcBef>
                <a:spcPts val="0"/>
              </a:spcBef>
              <a:spcAft>
                <a:spcPts val="0"/>
              </a:spcAft>
              <a:buSzPts val="1800"/>
              <a:buFont typeface="Trebuchet MS"/>
              <a:buChar char="-"/>
            </a:pPr>
            <a:r>
              <a:rPr lang="en">
                <a:latin typeface="Trebuchet MS"/>
                <a:ea typeface="Trebuchet MS"/>
                <a:cs typeface="Trebuchet MS"/>
                <a:sym typeface="Trebuchet MS"/>
              </a:rPr>
              <a:t>Characterized by:</a:t>
            </a:r>
            <a:endParaRPr>
              <a:latin typeface="Trebuchet MS"/>
              <a:ea typeface="Trebuchet MS"/>
              <a:cs typeface="Trebuchet MS"/>
              <a:sym typeface="Trebuchet MS"/>
            </a:endParaRPr>
          </a:p>
          <a:p>
            <a:pPr indent="-317500" lvl="1" marL="914400" rtl="0" algn="l">
              <a:lnSpc>
                <a:spcPct val="115000"/>
              </a:lnSpc>
              <a:spcBef>
                <a:spcPts val="0"/>
              </a:spcBef>
              <a:spcAft>
                <a:spcPts val="0"/>
              </a:spcAft>
              <a:buSzPts val="1400"/>
              <a:buFont typeface="Trebuchet MS"/>
              <a:buChar char="-"/>
            </a:pPr>
            <a:r>
              <a:rPr lang="en">
                <a:latin typeface="Trebuchet MS"/>
                <a:ea typeface="Trebuchet MS"/>
                <a:cs typeface="Trebuchet MS"/>
                <a:sym typeface="Trebuchet MS"/>
              </a:rPr>
              <a:t>Highly evolved water management infrastructure and sanitation system</a:t>
            </a:r>
            <a:endParaRPr>
              <a:latin typeface="Trebuchet MS"/>
              <a:ea typeface="Trebuchet MS"/>
              <a:cs typeface="Trebuchet MS"/>
              <a:sym typeface="Trebuchet MS"/>
            </a:endParaRPr>
          </a:p>
          <a:p>
            <a:pPr indent="-317500" lvl="1" marL="914400" rtl="0" algn="l">
              <a:lnSpc>
                <a:spcPct val="115000"/>
              </a:lnSpc>
              <a:spcBef>
                <a:spcPts val="0"/>
              </a:spcBef>
              <a:spcAft>
                <a:spcPts val="0"/>
              </a:spcAft>
              <a:buSzPts val="1400"/>
              <a:buFont typeface="Trebuchet MS"/>
              <a:buChar char="-"/>
            </a:pPr>
            <a:r>
              <a:rPr lang="en">
                <a:latin typeface="Trebuchet MS"/>
                <a:ea typeface="Trebuchet MS"/>
                <a:cs typeface="Trebuchet MS"/>
                <a:sym typeface="Trebuchet MS"/>
              </a:rPr>
              <a:t>Standardized currency, weights and writing system</a:t>
            </a:r>
            <a:endParaRPr>
              <a:latin typeface="Trebuchet MS"/>
              <a:ea typeface="Trebuchet MS"/>
              <a:cs typeface="Trebuchet MS"/>
              <a:sym typeface="Trebuchet MS"/>
            </a:endParaRPr>
          </a:p>
          <a:p>
            <a:pPr indent="-317500" lvl="1" marL="914400" rtl="0" algn="l">
              <a:lnSpc>
                <a:spcPct val="115000"/>
              </a:lnSpc>
              <a:spcBef>
                <a:spcPts val="0"/>
              </a:spcBef>
              <a:spcAft>
                <a:spcPts val="0"/>
              </a:spcAft>
              <a:buSzPts val="1400"/>
              <a:buFont typeface="Trebuchet MS"/>
              <a:buChar char="-"/>
            </a:pPr>
            <a:r>
              <a:rPr lang="en">
                <a:latin typeface="Trebuchet MS"/>
                <a:ea typeface="Trebuchet MS"/>
                <a:cs typeface="Trebuchet MS"/>
                <a:sym typeface="Trebuchet MS"/>
              </a:rPr>
              <a:t>Lack of elaborate burials, places of worship and palaces</a:t>
            </a:r>
            <a:endParaRPr>
              <a:latin typeface="Trebuchet MS"/>
              <a:ea typeface="Trebuchet MS"/>
              <a:cs typeface="Trebuchet MS"/>
              <a:sym typeface="Trebuchet MS"/>
            </a:endParaRPr>
          </a:p>
          <a:p>
            <a:pPr indent="-317500" lvl="1" marL="914400" rtl="0" algn="l">
              <a:lnSpc>
                <a:spcPct val="115000"/>
              </a:lnSpc>
              <a:spcBef>
                <a:spcPts val="0"/>
              </a:spcBef>
              <a:spcAft>
                <a:spcPts val="0"/>
              </a:spcAft>
              <a:buSzPts val="1400"/>
              <a:buFont typeface="Trebuchet MS"/>
              <a:buChar char="-"/>
            </a:pPr>
            <a:r>
              <a:rPr lang="en">
                <a:latin typeface="Trebuchet MS"/>
                <a:ea typeface="Trebuchet MS"/>
                <a:cs typeface="Trebuchet MS"/>
                <a:sym typeface="Trebuchet MS"/>
              </a:rPr>
              <a:t>Interactions with the Mesopotamian empire</a:t>
            </a:r>
            <a:endParaRPr>
              <a:latin typeface="Trebuchet MS"/>
              <a:ea typeface="Trebuchet MS"/>
              <a:cs typeface="Trebuchet MS"/>
              <a:sym typeface="Trebuchet MS"/>
            </a:endParaRPr>
          </a:p>
          <a:p>
            <a:pPr indent="-317500" lvl="1" marL="914400" rtl="0" algn="l">
              <a:lnSpc>
                <a:spcPct val="115000"/>
              </a:lnSpc>
              <a:spcBef>
                <a:spcPts val="0"/>
              </a:spcBef>
              <a:spcAft>
                <a:spcPts val="0"/>
              </a:spcAft>
              <a:buSzPts val="1400"/>
              <a:buFont typeface="Trebuchet MS"/>
              <a:buChar char="-"/>
            </a:pPr>
            <a:r>
              <a:rPr b="1" lang="en" u="sng">
                <a:latin typeface="Trebuchet MS"/>
                <a:ea typeface="Trebuchet MS"/>
                <a:cs typeface="Trebuchet MS"/>
                <a:sym typeface="Trebuchet MS"/>
              </a:rPr>
              <a:t>An undeciphered script</a:t>
            </a:r>
            <a:endParaRPr b="1" u="sng">
              <a:latin typeface="Trebuchet MS"/>
              <a:ea typeface="Trebuchet MS"/>
              <a:cs typeface="Trebuchet MS"/>
              <a:sym typeface="Trebuchet MS"/>
            </a:endParaRPr>
          </a:p>
        </p:txBody>
      </p:sp>
      <p:pic>
        <p:nvPicPr>
          <p:cNvPr id="73" name="Google Shape;73;p14"/>
          <p:cNvPicPr preferRelativeResize="0"/>
          <p:nvPr/>
        </p:nvPicPr>
        <p:blipFill rotWithShape="1">
          <a:blip r:embed="rId3">
            <a:alphaModFix/>
          </a:blip>
          <a:srcRect b="0" l="26273" r="22768" t="0"/>
          <a:stretch/>
        </p:blipFill>
        <p:spPr>
          <a:xfrm>
            <a:off x="475650" y="943250"/>
            <a:ext cx="3351132" cy="369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Why has Indus Valley Script not been Deciphered </a:t>
            </a:r>
            <a:endParaRPr/>
          </a:p>
        </p:txBody>
      </p:sp>
      <p:sp>
        <p:nvSpPr>
          <p:cNvPr id="79" name="Google Shape;79;p15"/>
          <p:cNvSpPr txBox="1"/>
          <p:nvPr>
            <p:ph idx="1" type="body"/>
          </p:nvPr>
        </p:nvSpPr>
        <p:spPr>
          <a:xfrm>
            <a:off x="196126" y="974675"/>
            <a:ext cx="6430800" cy="3902700"/>
          </a:xfrm>
          <a:prstGeom prst="rect">
            <a:avLst/>
          </a:prstGeom>
          <a:solidFill>
            <a:schemeClr val="lt1"/>
          </a:solid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Char char="●"/>
            </a:pPr>
            <a:r>
              <a:rPr lang="en" sz="1700">
                <a:latin typeface="Trebuchet MS"/>
                <a:ea typeface="Trebuchet MS"/>
                <a:cs typeface="Trebuchet MS"/>
                <a:sym typeface="Trebuchet MS"/>
              </a:rPr>
              <a:t>Indus texts are very short. Mean length of Indus text length: 4.5 signs and longest text: 14 signs in a single line</a:t>
            </a:r>
            <a:endParaRPr/>
          </a:p>
          <a:p>
            <a:pPr indent="-285750" lvl="0" marL="285750" rtl="0" algn="l">
              <a:lnSpc>
                <a:spcPct val="115000"/>
              </a:lnSpc>
              <a:spcBef>
                <a:spcPts val="0"/>
              </a:spcBef>
              <a:spcAft>
                <a:spcPts val="0"/>
              </a:spcAft>
              <a:buSzPts val="1800"/>
              <a:buChar char="●"/>
            </a:pPr>
            <a:r>
              <a:rPr lang="en" sz="1700">
                <a:latin typeface="Trebuchet MS"/>
                <a:ea typeface="Trebuchet MS"/>
                <a:cs typeface="Trebuchet MS"/>
                <a:sym typeface="Trebuchet MS"/>
              </a:rPr>
              <a:t>This brevity also supports the theory that the Indus script is logosyllabic, meaning signs represented full words as well as syllabic sounds</a:t>
            </a:r>
            <a:endParaRPr/>
          </a:p>
          <a:p>
            <a:pPr indent="-285750" lvl="0" marL="285750" rtl="0" algn="l">
              <a:lnSpc>
                <a:spcPct val="115000"/>
              </a:lnSpc>
              <a:spcBef>
                <a:spcPts val="0"/>
              </a:spcBef>
              <a:spcAft>
                <a:spcPts val="0"/>
              </a:spcAft>
              <a:buSzPts val="1800"/>
              <a:buChar char="●"/>
            </a:pPr>
            <a:r>
              <a:rPr lang="en" sz="1700">
                <a:latin typeface="Trebuchet MS"/>
                <a:ea typeface="Trebuchet MS"/>
                <a:cs typeface="Trebuchet MS"/>
                <a:sym typeface="Trebuchet MS"/>
              </a:rPr>
              <a:t>Lack of context and usage information</a:t>
            </a:r>
            <a:endParaRPr/>
          </a:p>
          <a:p>
            <a:pPr indent="-285750" lvl="0" marL="285750" rtl="0" algn="l">
              <a:lnSpc>
                <a:spcPct val="115000"/>
              </a:lnSpc>
              <a:spcBef>
                <a:spcPts val="0"/>
              </a:spcBef>
              <a:spcAft>
                <a:spcPts val="0"/>
              </a:spcAft>
              <a:buSzPts val="1800"/>
              <a:buChar char="●"/>
            </a:pPr>
            <a:r>
              <a:rPr lang="en" sz="1700">
                <a:latin typeface="Trebuchet MS"/>
                <a:ea typeface="Trebuchet MS"/>
                <a:cs typeface="Trebuchet MS"/>
                <a:sym typeface="Trebuchet MS"/>
              </a:rPr>
              <a:t>Lack of bilingual inscription/tablet, e.g. Rosetta stone which recorded two Egyptian scripts and ancient Greek</a:t>
            </a:r>
            <a:endParaRPr/>
          </a:p>
          <a:p>
            <a:pPr indent="-285750" lvl="0" marL="285750" rtl="0" algn="l">
              <a:lnSpc>
                <a:spcPct val="115000"/>
              </a:lnSpc>
              <a:spcBef>
                <a:spcPts val="0"/>
              </a:spcBef>
              <a:spcAft>
                <a:spcPts val="0"/>
              </a:spcAft>
              <a:buSzPts val="1800"/>
              <a:buChar char="●"/>
            </a:pPr>
            <a:r>
              <a:rPr lang="en" sz="1700">
                <a:latin typeface="Trebuchet MS"/>
                <a:ea typeface="Trebuchet MS"/>
                <a:cs typeface="Trebuchet MS"/>
                <a:sym typeface="Trebuchet MS"/>
              </a:rPr>
              <a:t>Debate over identity of Indus language – E.g. Dravidian (southern India)  </a:t>
            </a:r>
            <a:endParaRPr/>
          </a:p>
          <a:p>
            <a:pPr indent="-285750" lvl="0" marL="285750" rtl="0" algn="l">
              <a:lnSpc>
                <a:spcPct val="115000"/>
              </a:lnSpc>
              <a:spcBef>
                <a:spcPts val="0"/>
              </a:spcBef>
              <a:spcAft>
                <a:spcPts val="0"/>
              </a:spcAft>
              <a:buSzPts val="1800"/>
              <a:buChar char="●"/>
            </a:pPr>
            <a:r>
              <a:rPr lang="en" sz="1700">
                <a:latin typeface="Trebuchet MS"/>
                <a:ea typeface="Trebuchet MS"/>
                <a:cs typeface="Trebuchet MS"/>
                <a:sym typeface="Trebuchet MS"/>
              </a:rPr>
              <a:t>Decline in Indus Valley cultural traditions</a:t>
            </a:r>
            <a:endParaRPr sz="1700">
              <a:latin typeface="Trebuchet MS"/>
              <a:ea typeface="Trebuchet MS"/>
              <a:cs typeface="Trebuchet MS"/>
              <a:sym typeface="Trebuchet MS"/>
            </a:endParaRPr>
          </a:p>
        </p:txBody>
      </p:sp>
      <p:pic>
        <p:nvPicPr>
          <p:cNvPr id="80" name="Google Shape;80;p15"/>
          <p:cNvPicPr preferRelativeResize="0"/>
          <p:nvPr/>
        </p:nvPicPr>
        <p:blipFill>
          <a:blip r:embed="rId3">
            <a:alphaModFix/>
          </a:blip>
          <a:stretch>
            <a:fillRect/>
          </a:stretch>
        </p:blipFill>
        <p:spPr>
          <a:xfrm>
            <a:off x="6907775" y="2910000"/>
            <a:ext cx="1924522" cy="1867075"/>
          </a:xfrm>
          <a:prstGeom prst="rect">
            <a:avLst/>
          </a:prstGeom>
          <a:noFill/>
          <a:ln>
            <a:noFill/>
          </a:ln>
        </p:spPr>
      </p:pic>
      <p:pic>
        <p:nvPicPr>
          <p:cNvPr id="81" name="Google Shape;81;p15"/>
          <p:cNvPicPr preferRelativeResize="0"/>
          <p:nvPr/>
        </p:nvPicPr>
        <p:blipFill>
          <a:blip r:embed="rId4">
            <a:alphaModFix/>
          </a:blip>
          <a:stretch>
            <a:fillRect/>
          </a:stretch>
        </p:blipFill>
        <p:spPr>
          <a:xfrm>
            <a:off x="6936500" y="877250"/>
            <a:ext cx="1867075" cy="186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Current Research</a:t>
            </a:r>
            <a:endParaRPr/>
          </a:p>
        </p:txBody>
      </p:sp>
      <p:sp>
        <p:nvSpPr>
          <p:cNvPr id="87" name="Google Shape;87;p16"/>
          <p:cNvSpPr txBox="1"/>
          <p:nvPr>
            <p:ph idx="1" type="body"/>
          </p:nvPr>
        </p:nvSpPr>
        <p:spPr>
          <a:xfrm>
            <a:off x="311700" y="841875"/>
            <a:ext cx="8574300" cy="4089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266700" lvl="0" marL="285750" marR="0" rtl="0" algn="l">
              <a:lnSpc>
                <a:spcPct val="115000"/>
              </a:lnSpc>
              <a:spcBef>
                <a:spcPts val="1600"/>
              </a:spcBef>
              <a:spcAft>
                <a:spcPts val="0"/>
              </a:spcAft>
              <a:buSzPts val="1500"/>
              <a:buChar char="●"/>
            </a:pPr>
            <a:r>
              <a:rPr lang="en" sz="1500">
                <a:latin typeface="Trebuchet MS"/>
                <a:ea typeface="Trebuchet MS"/>
                <a:cs typeface="Trebuchet MS"/>
                <a:sym typeface="Trebuchet MS"/>
              </a:rPr>
              <a:t>Since 2013, there have been breakthroughs in the field of population genetics that have given clues about the root language of the script.</a:t>
            </a:r>
            <a:endParaRPr sz="1500">
              <a:latin typeface="Trebuchet MS"/>
              <a:ea typeface="Trebuchet MS"/>
              <a:cs typeface="Trebuchet MS"/>
              <a:sym typeface="Trebuchet MS"/>
            </a:endParaRPr>
          </a:p>
          <a:p>
            <a:pPr indent="-266700" lvl="0" marL="285750" marR="0" rtl="0" algn="l">
              <a:lnSpc>
                <a:spcPct val="115000"/>
              </a:lnSpc>
              <a:spcBef>
                <a:spcPts val="1600"/>
              </a:spcBef>
              <a:spcAft>
                <a:spcPts val="0"/>
              </a:spcAft>
              <a:buSzPts val="1500"/>
              <a:buChar char="●"/>
            </a:pPr>
            <a:r>
              <a:rPr lang="en" sz="1500">
                <a:latin typeface="Trebuchet MS"/>
                <a:ea typeface="Trebuchet MS"/>
                <a:cs typeface="Trebuchet MS"/>
                <a:sym typeface="Trebuchet MS"/>
              </a:rPr>
              <a:t>2013 paper ‘South Asia: Dravidian Linguistic History’ authored by Professor Franklin C. Southworth and Dr David W. McAlpin reconstructed Proto Dravidian (one of two main Indian language families) vocabulary and found similarities with Proto Elamite vocabulary ( language of the Zagros region).</a:t>
            </a:r>
            <a:endParaRPr sz="1500">
              <a:latin typeface="Trebuchet MS"/>
              <a:ea typeface="Trebuchet MS"/>
              <a:cs typeface="Trebuchet MS"/>
              <a:sym typeface="Trebuchet MS"/>
            </a:endParaRPr>
          </a:p>
          <a:p>
            <a:pPr indent="-266700" lvl="0" marL="285750" marR="0" rtl="0" algn="l">
              <a:lnSpc>
                <a:spcPct val="115000"/>
              </a:lnSpc>
              <a:spcBef>
                <a:spcPts val="1600"/>
              </a:spcBef>
              <a:spcAft>
                <a:spcPts val="0"/>
              </a:spcAft>
              <a:buSzPts val="1500"/>
              <a:buChar char="●"/>
            </a:pPr>
            <a:r>
              <a:rPr lang="en" sz="1500">
                <a:latin typeface="Trebuchet MS"/>
                <a:ea typeface="Trebuchet MS"/>
                <a:cs typeface="Trebuchet MS"/>
                <a:sym typeface="Trebuchet MS"/>
              </a:rPr>
              <a:t>Through their archeological and linguistic research, they concluded: </a:t>
            </a:r>
            <a:endParaRPr sz="1500">
              <a:latin typeface="Trebuchet MS"/>
              <a:ea typeface="Trebuchet MS"/>
              <a:cs typeface="Trebuchet MS"/>
              <a:sym typeface="Trebuchet MS"/>
            </a:endParaRPr>
          </a:p>
          <a:p>
            <a:pPr indent="-323850" lvl="1" marL="914400" marR="0" rtl="0" algn="l">
              <a:lnSpc>
                <a:spcPct val="115000"/>
              </a:lnSpc>
              <a:spcBef>
                <a:spcPts val="1600"/>
              </a:spcBef>
              <a:spcAft>
                <a:spcPts val="0"/>
              </a:spcAft>
              <a:buSzPts val="1500"/>
              <a:buChar char="○"/>
            </a:pPr>
            <a:r>
              <a:rPr lang="en" sz="1500">
                <a:latin typeface="Trebuchet MS"/>
                <a:ea typeface="Trebuchet MS"/>
                <a:cs typeface="Trebuchet MS"/>
                <a:sym typeface="Trebuchet MS"/>
              </a:rPr>
              <a:t>Harappan language </a:t>
            </a:r>
            <a:r>
              <a:rPr lang="en" sz="1500">
                <a:latin typeface="Trebuchet MS"/>
                <a:ea typeface="Trebuchet MS"/>
                <a:cs typeface="Trebuchet MS"/>
                <a:sym typeface="Trebuchet MS"/>
              </a:rPr>
              <a:t>is </a:t>
            </a:r>
            <a:r>
              <a:rPr lang="en" sz="1500">
                <a:latin typeface="Trebuchet MS"/>
                <a:ea typeface="Trebuchet MS"/>
                <a:cs typeface="Trebuchet MS"/>
                <a:sym typeface="Trebuchet MS"/>
              </a:rPr>
              <a:t>most likely Proto Dravidian (with influences from Proto Elamite)</a:t>
            </a:r>
            <a:endParaRPr sz="1500">
              <a:latin typeface="Trebuchet MS"/>
              <a:ea typeface="Trebuchet MS"/>
              <a:cs typeface="Trebuchet MS"/>
              <a:sym typeface="Trebuchet MS"/>
            </a:endParaRPr>
          </a:p>
          <a:p>
            <a:pPr indent="-323850" lvl="1" marL="914400" marR="0" rtl="0" algn="l">
              <a:lnSpc>
                <a:spcPct val="115000"/>
              </a:lnSpc>
              <a:spcBef>
                <a:spcPts val="1600"/>
              </a:spcBef>
              <a:spcAft>
                <a:spcPts val="0"/>
              </a:spcAft>
              <a:buSzPts val="1500"/>
              <a:buChar char="○"/>
            </a:pPr>
            <a:r>
              <a:rPr lang="en" sz="1500">
                <a:latin typeface="Trebuchet MS"/>
                <a:ea typeface="Trebuchet MS"/>
                <a:cs typeface="Trebuchet MS"/>
                <a:sym typeface="Trebuchet MS"/>
              </a:rPr>
              <a:t>This language has evolved into the major modern Dravidian languages (Tamil, Telugu, Kannada, etc).</a:t>
            </a:r>
            <a:endParaRPr sz="1500">
              <a:latin typeface="Trebuchet MS"/>
              <a:ea typeface="Trebuchet MS"/>
              <a:cs typeface="Trebuchet MS"/>
              <a:sym typeface="Trebuchet MS"/>
            </a:endParaRPr>
          </a:p>
          <a:p>
            <a:pPr indent="-266700" lvl="0" marL="285750" marR="0" rtl="0" algn="l">
              <a:lnSpc>
                <a:spcPct val="115000"/>
              </a:lnSpc>
              <a:spcBef>
                <a:spcPts val="1600"/>
              </a:spcBef>
              <a:spcAft>
                <a:spcPts val="0"/>
              </a:spcAft>
              <a:buSzPts val="1500"/>
              <a:buChar char="●"/>
            </a:pPr>
            <a:r>
              <a:rPr lang="en" sz="1500">
                <a:latin typeface="Trebuchet MS"/>
                <a:ea typeface="Trebuchet MS"/>
                <a:cs typeface="Trebuchet MS"/>
                <a:sym typeface="Trebuchet MS"/>
              </a:rPr>
              <a:t>We are testing the hypothesis that Proto Dravidian is the language of the Harappans by comparing modern Tamil with Harappan script</a:t>
            </a:r>
            <a:endParaRPr sz="1500">
              <a:latin typeface="Trebuchet MS"/>
              <a:ea typeface="Trebuchet MS"/>
              <a:cs typeface="Trebuchet MS"/>
              <a:sym typeface="Trebuchet MS"/>
            </a:endParaRPr>
          </a:p>
        </p:txBody>
      </p:sp>
      <p:pic>
        <p:nvPicPr>
          <p:cNvPr id="88" name="Google Shape;88;p16"/>
          <p:cNvPicPr preferRelativeResize="0"/>
          <p:nvPr/>
        </p:nvPicPr>
        <p:blipFill rotWithShape="1">
          <a:blip r:embed="rId3">
            <a:alphaModFix/>
          </a:blip>
          <a:srcRect b="0" l="0" r="0" t="0"/>
          <a:stretch/>
        </p:blipFill>
        <p:spPr>
          <a:xfrm>
            <a:off x="3410350" y="35375"/>
            <a:ext cx="834474" cy="87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Patterns of Sign Use</a:t>
            </a:r>
            <a:endParaRPr/>
          </a:p>
        </p:txBody>
      </p:sp>
      <p:sp>
        <p:nvSpPr>
          <p:cNvPr id="94" name="Google Shape;94;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sz="1700"/>
              <a:t>The script is read from right to left.</a:t>
            </a:r>
            <a:endParaRPr sz="1700"/>
          </a:p>
          <a:p>
            <a:pPr indent="-336550" lvl="0" marL="457200" rtl="0" algn="l">
              <a:lnSpc>
                <a:spcPct val="115000"/>
              </a:lnSpc>
              <a:spcBef>
                <a:spcPts val="0"/>
              </a:spcBef>
              <a:spcAft>
                <a:spcPts val="0"/>
              </a:spcAft>
              <a:buSzPts val="1700"/>
              <a:buChar char="●"/>
            </a:pPr>
            <a:r>
              <a:rPr lang="en" sz="1700"/>
              <a:t>Can be divided into two types</a:t>
            </a:r>
            <a:endParaRPr sz="1700"/>
          </a:p>
          <a:p>
            <a:pPr indent="-336550" lvl="0" marL="457200" rtl="0" algn="l">
              <a:lnSpc>
                <a:spcPct val="115000"/>
              </a:lnSpc>
              <a:spcBef>
                <a:spcPts val="0"/>
              </a:spcBef>
              <a:spcAft>
                <a:spcPts val="0"/>
              </a:spcAft>
              <a:buSzPts val="1700"/>
              <a:buChar char="-"/>
            </a:pPr>
            <a:r>
              <a:rPr b="1" lang="en" sz="1700"/>
              <a:t>Complex</a:t>
            </a:r>
            <a:endParaRPr b="1" sz="1700"/>
          </a:p>
          <a:p>
            <a:pPr indent="-311150" lvl="1" marL="914400" rtl="0" algn="l">
              <a:lnSpc>
                <a:spcPct val="115000"/>
              </a:lnSpc>
              <a:spcBef>
                <a:spcPts val="0"/>
              </a:spcBef>
              <a:spcAft>
                <a:spcPts val="0"/>
              </a:spcAft>
              <a:buSzPts val="1300"/>
              <a:buChar char="-"/>
            </a:pPr>
            <a:r>
              <a:rPr lang="en" sz="1300"/>
              <a:t>No predictable syntax</a:t>
            </a:r>
            <a:endParaRPr sz="1300"/>
          </a:p>
          <a:p>
            <a:pPr indent="-311150" lvl="1" marL="914400" rtl="0" algn="l">
              <a:lnSpc>
                <a:spcPct val="115000"/>
              </a:lnSpc>
              <a:spcBef>
                <a:spcPts val="0"/>
              </a:spcBef>
              <a:spcAft>
                <a:spcPts val="0"/>
              </a:spcAft>
              <a:buSzPts val="1300"/>
              <a:buChar char="-"/>
            </a:pPr>
            <a:r>
              <a:rPr lang="en" sz="1300"/>
              <a:t>Possibility of syllabic spellings in a second language</a:t>
            </a:r>
            <a:endParaRPr sz="1300"/>
          </a:p>
          <a:p>
            <a:pPr indent="-336550" lvl="0" marL="457200" rtl="0" algn="l">
              <a:lnSpc>
                <a:spcPct val="115000"/>
              </a:lnSpc>
              <a:spcBef>
                <a:spcPts val="0"/>
              </a:spcBef>
              <a:spcAft>
                <a:spcPts val="0"/>
              </a:spcAft>
              <a:buSzPts val="1700"/>
              <a:buChar char="-"/>
            </a:pPr>
            <a:r>
              <a:rPr b="1" lang="en" sz="1700"/>
              <a:t>Patterned</a:t>
            </a:r>
            <a:endParaRPr b="1" sz="1700"/>
          </a:p>
          <a:p>
            <a:pPr indent="-311150" lvl="1" marL="914400" rtl="0" algn="l">
              <a:lnSpc>
                <a:spcPct val="115000"/>
              </a:lnSpc>
              <a:spcBef>
                <a:spcPts val="0"/>
              </a:spcBef>
              <a:spcAft>
                <a:spcPts val="0"/>
              </a:spcAft>
              <a:buSzPts val="1300"/>
              <a:buChar char="-"/>
            </a:pPr>
            <a:r>
              <a:rPr lang="en" sz="1300"/>
              <a:t>Follows predictable syntax (initial, medial and terminal)</a:t>
            </a:r>
            <a:endParaRPr sz="1300"/>
          </a:p>
          <a:p>
            <a:pPr indent="-311150" lvl="1" marL="914400" rtl="0" algn="l">
              <a:lnSpc>
                <a:spcPct val="115000"/>
              </a:lnSpc>
              <a:spcBef>
                <a:spcPts val="0"/>
              </a:spcBef>
              <a:spcAft>
                <a:spcPts val="0"/>
              </a:spcAft>
              <a:buSzPts val="1300"/>
              <a:buChar char="-"/>
            </a:pPr>
            <a:r>
              <a:rPr lang="en" sz="1300"/>
              <a:t>Fixed inventory of signs in each field</a:t>
            </a:r>
            <a:endParaRPr sz="1300"/>
          </a:p>
          <a:p>
            <a:pPr indent="0" lvl="0" marL="914400" rtl="0" algn="l">
              <a:lnSpc>
                <a:spcPct val="115000"/>
              </a:lnSpc>
              <a:spcBef>
                <a:spcPts val="1200"/>
              </a:spcBef>
              <a:spcAft>
                <a:spcPts val="0"/>
              </a:spcAft>
              <a:buNone/>
            </a:pPr>
            <a:r>
              <a:t/>
            </a:r>
            <a:endParaRPr sz="1300"/>
          </a:p>
          <a:p>
            <a:pPr indent="0" lvl="0" marL="457200" rtl="0" algn="l">
              <a:lnSpc>
                <a:spcPct val="115000"/>
              </a:lnSpc>
              <a:spcBef>
                <a:spcPts val="1200"/>
              </a:spcBef>
              <a:spcAft>
                <a:spcPts val="1200"/>
              </a:spcAft>
              <a:buNone/>
            </a:pPr>
            <a:r>
              <a:t/>
            </a:r>
            <a:endParaRPr sz="1700"/>
          </a:p>
        </p:txBody>
      </p:sp>
      <p:pic>
        <p:nvPicPr>
          <p:cNvPr id="95" name="Google Shape;95;p17"/>
          <p:cNvPicPr preferRelativeResize="0"/>
          <p:nvPr/>
        </p:nvPicPr>
        <p:blipFill rotWithShape="1">
          <a:blip r:embed="rId3">
            <a:alphaModFix/>
          </a:blip>
          <a:srcRect b="56508" l="0" r="0" t="0"/>
          <a:stretch/>
        </p:blipFill>
        <p:spPr>
          <a:xfrm>
            <a:off x="1506225" y="3598325"/>
            <a:ext cx="3122201" cy="738975"/>
          </a:xfrm>
          <a:prstGeom prst="rect">
            <a:avLst/>
          </a:prstGeom>
          <a:noFill/>
          <a:ln>
            <a:noFill/>
          </a:ln>
        </p:spPr>
      </p:pic>
      <p:pic>
        <p:nvPicPr>
          <p:cNvPr id="96" name="Google Shape;96;p17"/>
          <p:cNvPicPr preferRelativeResize="0"/>
          <p:nvPr/>
        </p:nvPicPr>
        <p:blipFill>
          <a:blip r:embed="rId4">
            <a:alphaModFix/>
          </a:blip>
          <a:stretch>
            <a:fillRect/>
          </a:stretch>
        </p:blipFill>
        <p:spPr>
          <a:xfrm>
            <a:off x="5964974" y="2864175"/>
            <a:ext cx="2776949" cy="1715057"/>
          </a:xfrm>
          <a:prstGeom prst="rect">
            <a:avLst/>
          </a:prstGeom>
          <a:noFill/>
          <a:ln>
            <a:noFill/>
          </a:ln>
        </p:spPr>
      </p:pic>
      <p:pic>
        <p:nvPicPr>
          <p:cNvPr id="97" name="Google Shape;97;p17"/>
          <p:cNvPicPr preferRelativeResize="0"/>
          <p:nvPr/>
        </p:nvPicPr>
        <p:blipFill>
          <a:blip r:embed="rId5">
            <a:alphaModFix/>
          </a:blip>
          <a:stretch>
            <a:fillRect/>
          </a:stretch>
        </p:blipFill>
        <p:spPr>
          <a:xfrm>
            <a:off x="5874600" y="494425"/>
            <a:ext cx="2957700" cy="1770975"/>
          </a:xfrm>
          <a:prstGeom prst="rect">
            <a:avLst/>
          </a:prstGeom>
          <a:noFill/>
          <a:ln>
            <a:noFill/>
          </a:ln>
        </p:spPr>
      </p:pic>
      <p:sp>
        <p:nvSpPr>
          <p:cNvPr id="98" name="Google Shape;98;p17"/>
          <p:cNvSpPr txBox="1"/>
          <p:nvPr/>
        </p:nvSpPr>
        <p:spPr>
          <a:xfrm>
            <a:off x="6652050" y="2202450"/>
            <a:ext cx="140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Open Sans"/>
                <a:ea typeface="Open Sans"/>
                <a:cs typeface="Open Sans"/>
                <a:sym typeface="Open Sans"/>
              </a:rPr>
              <a:t>Complex Text</a:t>
            </a:r>
            <a:endParaRPr b="1" sz="1200">
              <a:latin typeface="Open Sans"/>
              <a:ea typeface="Open Sans"/>
              <a:cs typeface="Open Sans"/>
              <a:sym typeface="Open Sans"/>
            </a:endParaRPr>
          </a:p>
        </p:txBody>
      </p:sp>
      <p:sp>
        <p:nvSpPr>
          <p:cNvPr id="99" name="Google Shape;99;p17"/>
          <p:cNvSpPr txBox="1"/>
          <p:nvPr/>
        </p:nvSpPr>
        <p:spPr>
          <a:xfrm>
            <a:off x="6652050" y="4579225"/>
            <a:ext cx="140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Open Sans"/>
                <a:ea typeface="Open Sans"/>
                <a:cs typeface="Open Sans"/>
                <a:sym typeface="Open Sans"/>
              </a:rPr>
              <a:t>Patterned </a:t>
            </a:r>
            <a:r>
              <a:rPr b="1" lang="en" sz="1200">
                <a:latin typeface="Open Sans"/>
                <a:ea typeface="Open Sans"/>
                <a:cs typeface="Open Sans"/>
                <a:sym typeface="Open Sans"/>
              </a:rPr>
              <a:t>Text</a:t>
            </a:r>
            <a:endParaRPr b="1" sz="1200">
              <a:latin typeface="Open Sans"/>
              <a:ea typeface="Open Sans"/>
              <a:cs typeface="Open Sans"/>
              <a:sym typeface="Open Sans"/>
            </a:endParaRPr>
          </a:p>
        </p:txBody>
      </p:sp>
      <p:sp>
        <p:nvSpPr>
          <p:cNvPr id="100" name="Google Shape;100;p17"/>
          <p:cNvSpPr/>
          <p:nvPr/>
        </p:nvSpPr>
        <p:spPr>
          <a:xfrm>
            <a:off x="5635275" y="80625"/>
            <a:ext cx="3378000" cy="48291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5710200" y="80625"/>
            <a:ext cx="312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*Height of segmentation tree inversely correlated with degree of organization of text</a:t>
            </a:r>
            <a:endParaRPr sz="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Proof of SOV/OSV</a:t>
            </a:r>
            <a:endParaRPr/>
          </a:p>
        </p:txBody>
      </p:sp>
      <p:sp>
        <p:nvSpPr>
          <p:cNvPr id="107" name="Google Shape;107;p18"/>
          <p:cNvSpPr txBox="1"/>
          <p:nvPr>
            <p:ph idx="1" type="body"/>
          </p:nvPr>
        </p:nvSpPr>
        <p:spPr>
          <a:xfrm>
            <a:off x="311700" y="1225225"/>
            <a:ext cx="4218000" cy="360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place name has been identified in the Dholavira Signboard artifact: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appears in either the </a:t>
            </a:r>
            <a:r>
              <a:rPr lang="en"/>
              <a:t>initial</a:t>
            </a:r>
            <a:r>
              <a:rPr lang="en"/>
              <a:t> or medial position in other texts.</a:t>
            </a:r>
            <a:endParaRPr/>
          </a:p>
          <a:p>
            <a:pPr indent="-342900" lvl="0" marL="457200" rtl="0" algn="l">
              <a:spcBef>
                <a:spcPts val="0"/>
              </a:spcBef>
              <a:spcAft>
                <a:spcPts val="0"/>
              </a:spcAft>
              <a:buSzPts val="1800"/>
              <a:buChar char="-"/>
            </a:pPr>
            <a:r>
              <a:rPr lang="en"/>
              <a:t>Demonstrates that the Indus script is a Subject-Object-Verb or Object-Subject-Verb construction </a:t>
            </a:r>
            <a:r>
              <a:rPr b="1" lang="en"/>
              <a:t>just like Proto-Dravidian.</a:t>
            </a:r>
            <a:endParaRPr b="1"/>
          </a:p>
        </p:txBody>
      </p:sp>
      <p:pic>
        <p:nvPicPr>
          <p:cNvPr id="108" name="Google Shape;108;p18"/>
          <p:cNvPicPr preferRelativeResize="0"/>
          <p:nvPr/>
        </p:nvPicPr>
        <p:blipFill rotWithShape="1">
          <a:blip r:embed="rId3">
            <a:alphaModFix/>
          </a:blip>
          <a:srcRect b="29538" l="7947" r="3250" t="32450"/>
          <a:stretch/>
        </p:blipFill>
        <p:spPr>
          <a:xfrm>
            <a:off x="4571988" y="1342950"/>
            <a:ext cx="4466276" cy="1475325"/>
          </a:xfrm>
          <a:prstGeom prst="rect">
            <a:avLst/>
          </a:prstGeom>
          <a:noFill/>
          <a:ln>
            <a:noFill/>
          </a:ln>
        </p:spPr>
      </p:pic>
      <p:sp>
        <p:nvSpPr>
          <p:cNvPr id="109" name="Google Shape;109;p18"/>
          <p:cNvSpPr txBox="1"/>
          <p:nvPr/>
        </p:nvSpPr>
        <p:spPr>
          <a:xfrm>
            <a:off x="6018400" y="3528950"/>
            <a:ext cx="193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The Dholavira Signboard</a:t>
            </a:r>
            <a:endParaRPr b="1" sz="1100">
              <a:latin typeface="Open Sans"/>
              <a:ea typeface="Open Sans"/>
              <a:cs typeface="Open Sans"/>
              <a:sym typeface="Open Sans"/>
            </a:endParaRPr>
          </a:p>
        </p:txBody>
      </p:sp>
      <p:pic>
        <p:nvPicPr>
          <p:cNvPr id="110" name="Google Shape;110;p18"/>
          <p:cNvPicPr preferRelativeResize="0"/>
          <p:nvPr/>
        </p:nvPicPr>
        <p:blipFill>
          <a:blip r:embed="rId4">
            <a:alphaModFix/>
          </a:blip>
          <a:stretch>
            <a:fillRect/>
          </a:stretch>
        </p:blipFill>
        <p:spPr>
          <a:xfrm>
            <a:off x="4948313" y="2860588"/>
            <a:ext cx="3979000" cy="705775"/>
          </a:xfrm>
          <a:prstGeom prst="rect">
            <a:avLst/>
          </a:prstGeom>
          <a:noFill/>
          <a:ln>
            <a:noFill/>
          </a:ln>
        </p:spPr>
      </p:pic>
      <p:pic>
        <p:nvPicPr>
          <p:cNvPr id="111" name="Google Shape;111;p18"/>
          <p:cNvPicPr preferRelativeResize="0"/>
          <p:nvPr/>
        </p:nvPicPr>
        <p:blipFill rotWithShape="1">
          <a:blip r:embed="rId4">
            <a:alphaModFix/>
          </a:blip>
          <a:srcRect b="0" l="13391" r="44825" t="0"/>
          <a:stretch/>
        </p:blipFill>
        <p:spPr>
          <a:xfrm>
            <a:off x="1859122" y="2084500"/>
            <a:ext cx="993642" cy="42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1437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Purpose</a:t>
            </a:r>
            <a:endParaRPr/>
          </a:p>
        </p:txBody>
      </p:sp>
      <p:sp>
        <p:nvSpPr>
          <p:cNvPr id="117" name="Google Shape;117;p19"/>
          <p:cNvSpPr txBox="1"/>
          <p:nvPr>
            <p:ph idx="1" type="body"/>
          </p:nvPr>
        </p:nvSpPr>
        <p:spPr>
          <a:xfrm>
            <a:off x="311700" y="1413300"/>
            <a:ext cx="8574300" cy="3086400"/>
          </a:xfrm>
          <a:prstGeom prst="rect">
            <a:avLst/>
          </a:prstGeom>
          <a:solidFill>
            <a:schemeClr val="lt1"/>
          </a:solid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SzPts val="1700"/>
              <a:buFont typeface="Trebuchet MS"/>
              <a:buChar char="●"/>
            </a:pPr>
            <a:r>
              <a:rPr lang="en" sz="1700">
                <a:latin typeface="Trebuchet MS"/>
                <a:ea typeface="Trebuchet MS"/>
                <a:cs typeface="Trebuchet MS"/>
                <a:sym typeface="Trebuchet MS"/>
              </a:rPr>
              <a:t>To partially decipher ancient Indus Valley (Harappan) script by comparing it to modern Tamil (Dravidian language)</a:t>
            </a:r>
            <a:endParaRPr sz="1700">
              <a:latin typeface="Trebuchet MS"/>
              <a:ea typeface="Trebuchet MS"/>
              <a:cs typeface="Trebuchet MS"/>
              <a:sym typeface="Trebuchet MS"/>
            </a:endParaRPr>
          </a:p>
          <a:p>
            <a:pPr indent="-336550" lvl="0" marL="457200" marR="0" rtl="0" algn="l">
              <a:lnSpc>
                <a:spcPct val="115000"/>
              </a:lnSpc>
              <a:spcBef>
                <a:spcPts val="0"/>
              </a:spcBef>
              <a:spcAft>
                <a:spcPts val="0"/>
              </a:spcAft>
              <a:buSzPts val="1700"/>
              <a:buFont typeface="Trebuchet MS"/>
              <a:buChar char="●"/>
            </a:pPr>
            <a:r>
              <a:rPr lang="en" sz="1700">
                <a:latin typeface="Trebuchet MS"/>
                <a:ea typeface="Trebuchet MS"/>
                <a:cs typeface="Trebuchet MS"/>
                <a:sym typeface="Trebuchet MS"/>
              </a:rPr>
              <a:t>Indus Valley script is logosyllabic (characters represent syllables)</a:t>
            </a:r>
            <a:endParaRPr sz="1700">
              <a:latin typeface="Trebuchet MS"/>
              <a:ea typeface="Trebuchet MS"/>
              <a:cs typeface="Trebuchet MS"/>
              <a:sym typeface="Trebuchet MS"/>
            </a:endParaRPr>
          </a:p>
          <a:p>
            <a:pPr indent="-336550" lvl="0" marL="457200" marR="0" rtl="0" algn="l">
              <a:lnSpc>
                <a:spcPct val="115000"/>
              </a:lnSpc>
              <a:spcBef>
                <a:spcPts val="0"/>
              </a:spcBef>
              <a:spcAft>
                <a:spcPts val="0"/>
              </a:spcAft>
              <a:buSzPts val="1700"/>
              <a:buFont typeface="Trebuchet MS"/>
              <a:buChar char="●"/>
            </a:pPr>
            <a:r>
              <a:t/>
            </a:r>
            <a:endParaRPr sz="1700">
              <a:latin typeface="Trebuchet MS"/>
              <a:ea typeface="Trebuchet MS"/>
              <a:cs typeface="Trebuchet MS"/>
              <a:sym typeface="Trebuchet MS"/>
            </a:endParaRPr>
          </a:p>
          <a:p>
            <a:pPr indent="-336550" lvl="0" marL="457200" marR="0" rtl="0" algn="l">
              <a:lnSpc>
                <a:spcPct val="115000"/>
              </a:lnSpc>
              <a:spcBef>
                <a:spcPts val="0"/>
              </a:spcBef>
              <a:spcAft>
                <a:spcPts val="0"/>
              </a:spcAft>
              <a:buSzPts val="1700"/>
              <a:buFont typeface="Trebuchet MS"/>
              <a:buChar char="●"/>
            </a:pPr>
            <a:r>
              <a:rPr lang="en" sz="1700">
                <a:latin typeface="Trebuchet MS"/>
                <a:ea typeface="Trebuchet MS"/>
                <a:cs typeface="Trebuchet MS"/>
                <a:sym typeface="Trebuchet MS"/>
              </a:rPr>
              <a:t>Our strategy:</a:t>
            </a:r>
            <a:endParaRPr sz="1700">
              <a:latin typeface="Trebuchet MS"/>
              <a:ea typeface="Trebuchet MS"/>
              <a:cs typeface="Trebuchet MS"/>
              <a:sym typeface="Trebuchet MS"/>
            </a:endParaRPr>
          </a:p>
          <a:p>
            <a:pPr indent="-336550" lvl="0" marL="457200" marR="0" rtl="0" algn="l">
              <a:lnSpc>
                <a:spcPct val="115000"/>
              </a:lnSpc>
              <a:spcBef>
                <a:spcPts val="0"/>
              </a:spcBef>
              <a:spcAft>
                <a:spcPts val="0"/>
              </a:spcAft>
              <a:buSzPts val="1700"/>
              <a:buFont typeface="Trebuchet MS"/>
              <a:buChar char="●"/>
            </a:pPr>
            <a:r>
              <a:rPr lang="en" sz="1700">
                <a:latin typeface="Trebuchet MS"/>
                <a:ea typeface="Trebuchet MS"/>
                <a:cs typeface="Trebuchet MS"/>
                <a:sym typeface="Trebuchet MS"/>
              </a:rPr>
              <a:t>Convert Tamil script from syllabic to logosyllabic by converting morphemes to separate signs</a:t>
            </a:r>
            <a:endParaRPr sz="1700">
              <a:latin typeface="Trebuchet MS"/>
              <a:ea typeface="Trebuchet MS"/>
              <a:cs typeface="Trebuchet MS"/>
              <a:sym typeface="Trebuchet MS"/>
            </a:endParaRPr>
          </a:p>
          <a:p>
            <a:pPr indent="-336550" lvl="0" marL="457200" marR="0" rtl="0" algn="l">
              <a:lnSpc>
                <a:spcPct val="115000"/>
              </a:lnSpc>
              <a:spcBef>
                <a:spcPts val="0"/>
              </a:spcBef>
              <a:spcAft>
                <a:spcPts val="0"/>
              </a:spcAft>
              <a:buSzPts val="1700"/>
              <a:buFont typeface="Trebuchet MS"/>
              <a:buChar char="●"/>
            </a:pPr>
            <a:r>
              <a:rPr lang="en" sz="1700">
                <a:latin typeface="Trebuchet MS"/>
                <a:ea typeface="Trebuchet MS"/>
                <a:cs typeface="Trebuchet MS"/>
                <a:sym typeface="Trebuchet MS"/>
              </a:rPr>
              <a:t>Perform statistical analysis to compare converted script with Indus script</a:t>
            </a:r>
            <a:endParaRPr sz="17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2089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Data Preprocessing - Introduction to Tamil</a:t>
            </a:r>
            <a:endParaRPr/>
          </a:p>
        </p:txBody>
      </p:sp>
      <p:sp>
        <p:nvSpPr>
          <p:cNvPr id="123" name="Google Shape;123;p20"/>
          <p:cNvSpPr txBox="1"/>
          <p:nvPr/>
        </p:nvSpPr>
        <p:spPr>
          <a:xfrm>
            <a:off x="406375" y="1419675"/>
            <a:ext cx="53991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Tamil is a language with </a:t>
            </a:r>
            <a:r>
              <a:rPr b="1" i="1" lang="en" sz="1300">
                <a:latin typeface="Open Sans"/>
                <a:ea typeface="Open Sans"/>
                <a:cs typeface="Open Sans"/>
                <a:sym typeface="Open Sans"/>
              </a:rPr>
              <a:t>Agglutinative Morphology</a:t>
            </a:r>
            <a:r>
              <a:rPr lang="en" sz="1300">
                <a:latin typeface="Open Sans"/>
                <a:ea typeface="Open Sans"/>
                <a:cs typeface="Open Sans"/>
                <a:sym typeface="Open Sans"/>
              </a:rPr>
              <a:t> - It consists of a root to which various affixes are attached.</a:t>
            </a:r>
            <a:endParaRPr sz="13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All of these components are </a:t>
            </a:r>
            <a:r>
              <a:rPr b="1" i="1" lang="en" sz="1300">
                <a:latin typeface="Open Sans"/>
                <a:ea typeface="Open Sans"/>
                <a:cs typeface="Open Sans"/>
                <a:sym typeface="Open Sans"/>
              </a:rPr>
              <a:t>morphemes </a:t>
            </a:r>
            <a:endParaRPr sz="13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Converted Tamil morphemes to signs (ex 001) to compare it with the Indus script</a:t>
            </a:r>
            <a:endParaRPr sz="1300">
              <a:latin typeface="Open Sans"/>
              <a:ea typeface="Open Sans"/>
              <a:cs typeface="Open Sans"/>
              <a:sym typeface="Open Sans"/>
            </a:endParaRPr>
          </a:p>
          <a:p>
            <a:pPr indent="0" lvl="0" marL="45720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457200" rtl="0" algn="l">
              <a:spcBef>
                <a:spcPts val="0"/>
              </a:spcBef>
              <a:spcAft>
                <a:spcPts val="0"/>
              </a:spcAft>
              <a:buNone/>
            </a:pPr>
            <a:r>
              <a:t/>
            </a:r>
            <a:endParaRPr sz="1300">
              <a:latin typeface="Open Sans"/>
              <a:ea typeface="Open Sans"/>
              <a:cs typeface="Open Sans"/>
              <a:sym typeface="Open Sans"/>
            </a:endParaRPr>
          </a:p>
          <a:p>
            <a:pPr indent="0" lvl="0" marL="457200" rtl="0" algn="l">
              <a:spcBef>
                <a:spcPts val="0"/>
              </a:spcBef>
              <a:spcAft>
                <a:spcPts val="0"/>
              </a:spcAft>
              <a:buNone/>
            </a:pPr>
            <a:r>
              <a:t/>
            </a:r>
            <a:endParaRPr sz="1300">
              <a:latin typeface="Open Sans"/>
              <a:ea typeface="Open Sans"/>
              <a:cs typeface="Open Sans"/>
              <a:sym typeface="Open Sans"/>
            </a:endParaRPr>
          </a:p>
        </p:txBody>
      </p:sp>
      <p:pic>
        <p:nvPicPr>
          <p:cNvPr id="124" name="Google Shape;124;p20"/>
          <p:cNvPicPr preferRelativeResize="0"/>
          <p:nvPr/>
        </p:nvPicPr>
        <p:blipFill rotWithShape="1">
          <a:blip r:embed="rId3">
            <a:alphaModFix/>
          </a:blip>
          <a:srcRect b="-13830" l="0" r="0" t="0"/>
          <a:stretch/>
        </p:blipFill>
        <p:spPr>
          <a:xfrm>
            <a:off x="406375" y="3468425"/>
            <a:ext cx="8520600" cy="1213305"/>
          </a:xfrm>
          <a:prstGeom prst="rect">
            <a:avLst/>
          </a:prstGeom>
          <a:noFill/>
          <a:ln>
            <a:noFill/>
          </a:ln>
        </p:spPr>
      </p:pic>
      <p:pic>
        <p:nvPicPr>
          <p:cNvPr id="125" name="Google Shape;125;p20"/>
          <p:cNvPicPr preferRelativeResize="0"/>
          <p:nvPr/>
        </p:nvPicPr>
        <p:blipFill>
          <a:blip r:embed="rId4">
            <a:alphaModFix/>
          </a:blip>
          <a:stretch>
            <a:fillRect/>
          </a:stretch>
        </p:blipFill>
        <p:spPr>
          <a:xfrm>
            <a:off x="6316700" y="1122250"/>
            <a:ext cx="2362950" cy="2247574"/>
          </a:xfrm>
          <a:prstGeom prst="rect">
            <a:avLst/>
          </a:prstGeom>
          <a:noFill/>
          <a:ln>
            <a:noFill/>
          </a:ln>
        </p:spPr>
      </p:pic>
      <p:sp>
        <p:nvSpPr>
          <p:cNvPr id="126" name="Google Shape;126;p20"/>
          <p:cNvSpPr txBox="1"/>
          <p:nvPr/>
        </p:nvSpPr>
        <p:spPr>
          <a:xfrm>
            <a:off x="472450" y="3517486"/>
            <a:ext cx="85206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E69138"/>
                </a:solidFill>
              </a:rPr>
              <a:t>001-002 </a:t>
            </a:r>
            <a:r>
              <a:rPr lang="en" sz="1600"/>
              <a:t> </a:t>
            </a:r>
            <a:r>
              <a:rPr lang="en" sz="1600">
                <a:solidFill>
                  <a:srgbClr val="FF9900"/>
                </a:solidFill>
              </a:rPr>
              <a:t>-003-004</a:t>
            </a:r>
            <a:r>
              <a:rPr lang="en" sz="1600">
                <a:solidFill>
                  <a:srgbClr val="FF9900"/>
                </a:solidFill>
              </a:rPr>
              <a:t> </a:t>
            </a:r>
            <a:r>
              <a:rPr lang="en" sz="1600"/>
              <a:t>        </a:t>
            </a:r>
            <a:r>
              <a:rPr lang="en" sz="1600">
                <a:solidFill>
                  <a:srgbClr val="FF9900"/>
                </a:solidFill>
              </a:rPr>
              <a:t>-005                    -006             - 007               -008         -009  -010</a:t>
            </a:r>
            <a:endParaRPr sz="1600">
              <a:solidFill>
                <a:srgbClr val="FF9900"/>
              </a:solidFill>
            </a:endParaRPr>
          </a:p>
        </p:txBody>
      </p:sp>
      <p:sp>
        <p:nvSpPr>
          <p:cNvPr id="127" name="Google Shape;127;p20"/>
          <p:cNvSpPr txBox="1"/>
          <p:nvPr/>
        </p:nvSpPr>
        <p:spPr>
          <a:xfrm>
            <a:off x="562575" y="3190600"/>
            <a:ext cx="46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Open Sans"/>
                <a:ea typeface="Open Sans"/>
                <a:cs typeface="Open Sans"/>
                <a:sym typeface="Open Sans"/>
              </a:rPr>
              <a:t>Logosyllabic Conversion</a:t>
            </a:r>
            <a:endParaRPr b="1">
              <a:solidFill>
                <a:srgbClr val="FF9900"/>
              </a:solidFill>
              <a:latin typeface="Open Sans"/>
              <a:ea typeface="Open Sans"/>
              <a:cs typeface="Open Sans"/>
              <a:sym typeface="Open Sans"/>
            </a:endParaRPr>
          </a:p>
        </p:txBody>
      </p:sp>
      <p:sp>
        <p:nvSpPr>
          <p:cNvPr id="128" name="Google Shape;128;p20"/>
          <p:cNvSpPr txBox="1"/>
          <p:nvPr/>
        </p:nvSpPr>
        <p:spPr>
          <a:xfrm>
            <a:off x="562575" y="3190600"/>
            <a:ext cx="4629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Open Sans"/>
                <a:ea typeface="Open Sans"/>
                <a:cs typeface="Open Sans"/>
                <a:sym typeface="Open Sans"/>
              </a:rPr>
              <a:t>Logographic </a:t>
            </a:r>
            <a:r>
              <a:rPr b="1" lang="en">
                <a:solidFill>
                  <a:srgbClr val="FF9900"/>
                </a:solidFill>
                <a:latin typeface="Open Sans"/>
                <a:ea typeface="Open Sans"/>
                <a:cs typeface="Open Sans"/>
                <a:sym typeface="Open Sans"/>
              </a:rPr>
              <a:t>Conversion</a:t>
            </a:r>
            <a:endParaRPr b="1">
              <a:solidFill>
                <a:srgbClr val="FF9900"/>
              </a:solidFill>
              <a:latin typeface="Open Sans"/>
              <a:ea typeface="Open Sans"/>
              <a:cs typeface="Open Sans"/>
              <a:sym typeface="Open Sans"/>
            </a:endParaRPr>
          </a:p>
        </p:txBody>
      </p:sp>
      <p:sp>
        <p:nvSpPr>
          <p:cNvPr id="129" name="Google Shape;129;p20"/>
          <p:cNvSpPr txBox="1"/>
          <p:nvPr/>
        </p:nvSpPr>
        <p:spPr>
          <a:xfrm>
            <a:off x="472450" y="3549636"/>
            <a:ext cx="85206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E69138"/>
                </a:solidFill>
              </a:rPr>
              <a:t>001     </a:t>
            </a:r>
            <a:r>
              <a:rPr lang="en" sz="1600"/>
              <a:t> </a:t>
            </a:r>
            <a:r>
              <a:rPr lang="en" sz="1600">
                <a:solidFill>
                  <a:srgbClr val="FF9900"/>
                </a:solidFill>
              </a:rPr>
              <a:t>-003</a:t>
            </a:r>
            <a:r>
              <a:rPr lang="en" sz="1600"/>
              <a:t>       </a:t>
            </a:r>
            <a:r>
              <a:rPr lang="en" sz="1600">
                <a:solidFill>
                  <a:srgbClr val="FF9900"/>
                </a:solidFill>
              </a:rPr>
              <a:t>-005                    -006             - 007               -008         -009  -010</a:t>
            </a:r>
            <a:endParaRPr sz="16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63500" y="1551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Preprocessing - Steps</a:t>
            </a:r>
            <a:endParaRPr/>
          </a:p>
        </p:txBody>
      </p:sp>
      <p:sp>
        <p:nvSpPr>
          <p:cNvPr id="135" name="Google Shape;135;p21"/>
          <p:cNvSpPr txBox="1"/>
          <p:nvPr>
            <p:ph idx="1" type="body"/>
          </p:nvPr>
        </p:nvSpPr>
        <p:spPr>
          <a:xfrm>
            <a:off x="351875" y="1322788"/>
            <a:ext cx="3240600" cy="3354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617"/>
              <a:t>Data Source</a:t>
            </a:r>
            <a:r>
              <a:rPr lang="en" sz="1617"/>
              <a:t> </a:t>
            </a:r>
            <a:endParaRPr sz="1617"/>
          </a:p>
          <a:p>
            <a:pPr indent="-331320" lvl="0" marL="457200" rtl="0" algn="l">
              <a:lnSpc>
                <a:spcPct val="115000"/>
              </a:lnSpc>
              <a:spcBef>
                <a:spcPts val="0"/>
              </a:spcBef>
              <a:spcAft>
                <a:spcPts val="0"/>
              </a:spcAft>
              <a:buSzPts val="1618"/>
              <a:buChar char="-"/>
            </a:pPr>
            <a:r>
              <a:rPr lang="en" sz="1617"/>
              <a:t>Tagged POS Tamil database</a:t>
            </a:r>
            <a:endParaRPr sz="1617"/>
          </a:p>
          <a:p>
            <a:pPr indent="0" lvl="0" marL="0" rtl="0" algn="l">
              <a:lnSpc>
                <a:spcPct val="115000"/>
              </a:lnSpc>
              <a:spcBef>
                <a:spcPts val="0"/>
              </a:spcBef>
              <a:spcAft>
                <a:spcPts val="0"/>
              </a:spcAft>
              <a:buNone/>
            </a:pPr>
            <a:r>
              <a:t/>
            </a:r>
            <a:endParaRPr sz="1617"/>
          </a:p>
          <a:p>
            <a:pPr indent="0" lvl="0" marL="0" rtl="0" algn="l">
              <a:lnSpc>
                <a:spcPct val="115000"/>
              </a:lnSpc>
              <a:spcBef>
                <a:spcPts val="0"/>
              </a:spcBef>
              <a:spcAft>
                <a:spcPts val="0"/>
              </a:spcAft>
              <a:buNone/>
            </a:pPr>
            <a:r>
              <a:rPr b="1" lang="en" sz="1617"/>
              <a:t>Tools</a:t>
            </a:r>
            <a:r>
              <a:rPr lang="en" sz="1617"/>
              <a:t> </a:t>
            </a:r>
            <a:endParaRPr sz="1617"/>
          </a:p>
          <a:p>
            <a:pPr indent="-331320" lvl="0" marL="457200" rtl="0" algn="l">
              <a:lnSpc>
                <a:spcPct val="115000"/>
              </a:lnSpc>
              <a:spcBef>
                <a:spcPts val="0"/>
              </a:spcBef>
              <a:spcAft>
                <a:spcPts val="0"/>
              </a:spcAft>
              <a:buSzPts val="1618"/>
              <a:buChar char="-"/>
            </a:pPr>
            <a:r>
              <a:rPr b="1" i="1" lang="en" sz="1617">
                <a:solidFill>
                  <a:srgbClr val="E69138"/>
                </a:solidFill>
              </a:rPr>
              <a:t>Pandas </a:t>
            </a:r>
            <a:r>
              <a:rPr lang="en" sz="1617"/>
              <a:t>for preprocessing</a:t>
            </a:r>
            <a:endParaRPr sz="1617"/>
          </a:p>
          <a:p>
            <a:pPr indent="-331320" lvl="0" marL="457200" rtl="0" algn="l">
              <a:lnSpc>
                <a:spcPct val="115000"/>
              </a:lnSpc>
              <a:spcBef>
                <a:spcPts val="0"/>
              </a:spcBef>
              <a:spcAft>
                <a:spcPts val="0"/>
              </a:spcAft>
              <a:buSzPts val="1618"/>
              <a:buChar char="-"/>
            </a:pPr>
            <a:r>
              <a:rPr b="1" i="1" lang="en" sz="1617">
                <a:solidFill>
                  <a:srgbClr val="E69138"/>
                </a:solidFill>
              </a:rPr>
              <a:t>PostgreSQL instance on Amazon AWS </a:t>
            </a:r>
            <a:r>
              <a:rPr lang="en" sz="1617"/>
              <a:t>for database storage</a:t>
            </a:r>
            <a:endParaRPr sz="1817"/>
          </a:p>
          <a:p>
            <a:pPr indent="0" lvl="0" marL="0" rtl="0" algn="l">
              <a:lnSpc>
                <a:spcPct val="115000"/>
              </a:lnSpc>
              <a:spcBef>
                <a:spcPts val="0"/>
              </a:spcBef>
              <a:spcAft>
                <a:spcPts val="0"/>
              </a:spcAft>
              <a:buNone/>
            </a:pPr>
            <a:r>
              <a:t/>
            </a:r>
            <a:endParaRPr sz="1617"/>
          </a:p>
          <a:p>
            <a:pPr indent="0" lvl="0" marL="0" rtl="0" algn="l">
              <a:lnSpc>
                <a:spcPct val="115000"/>
              </a:lnSpc>
              <a:spcBef>
                <a:spcPts val="0"/>
              </a:spcBef>
              <a:spcAft>
                <a:spcPts val="0"/>
              </a:spcAft>
              <a:buNone/>
            </a:pPr>
            <a:r>
              <a:rPr lang="en" sz="1646"/>
              <a:t>The database had already separated some morphemes.</a:t>
            </a:r>
            <a:endParaRPr sz="1646"/>
          </a:p>
          <a:p>
            <a:pPr indent="0" lvl="0" marL="0" rtl="0" algn="l">
              <a:spcBef>
                <a:spcPts val="0"/>
              </a:spcBef>
              <a:spcAft>
                <a:spcPts val="0"/>
              </a:spcAft>
              <a:buClr>
                <a:schemeClr val="dk1"/>
              </a:buClr>
              <a:buSzPts val="1100"/>
              <a:buFont typeface="Arial"/>
              <a:buNone/>
            </a:pPr>
            <a:r>
              <a:t/>
            </a:r>
            <a:endParaRPr sz="1646"/>
          </a:p>
        </p:txBody>
      </p:sp>
      <p:pic>
        <p:nvPicPr>
          <p:cNvPr id="136" name="Google Shape;136;p21"/>
          <p:cNvPicPr preferRelativeResize="0"/>
          <p:nvPr/>
        </p:nvPicPr>
        <p:blipFill>
          <a:blip r:embed="rId3">
            <a:alphaModFix/>
          </a:blip>
          <a:stretch>
            <a:fillRect/>
          </a:stretch>
        </p:blipFill>
        <p:spPr>
          <a:xfrm>
            <a:off x="3704525" y="954275"/>
            <a:ext cx="5079575" cy="3809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