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F407B1-D6B5-41FE-BD77-EEC6ADE9C771}">
  <a:tblStyle styleId="{65F407B1-D6B5-41FE-BD77-EEC6ADE9C7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542b13b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542b13b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e54190fa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e54190fa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https://www.harappa.com/answers/why-has-language-harappa-not-been-deciphered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https://www.discovermagazine.com/planet-earth/why-we-still-cant-read-the-writing-of-the-ancient-indus-civilization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https://www.harappa.com/answers/why-has-language-harappa-not-been-deciphered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14b089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f14b089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f542b13b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f542b13b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6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jpg"/><Relationship Id="rId4" Type="http://schemas.openxmlformats.org/officeDocument/2006/relationships/image" Target="../media/image14.jpg"/><Relationship Id="rId5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18.jpg"/><Relationship Id="rId6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0" y="1680650"/>
            <a:ext cx="9144000" cy="15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Indus Valley Girls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731275" y="2974375"/>
            <a:ext cx="7737000" cy="4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Deciphering the Indus Valley Script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627725" y="3670225"/>
            <a:ext cx="2927100" cy="4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Keerthana Jayakumar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627725" y="4098925"/>
            <a:ext cx="1928700" cy="4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Sonia Sharma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3750" y="800575"/>
            <a:ext cx="1714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Verb Identification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311700" y="1102700"/>
            <a:ext cx="8520600" cy="3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Identified verb candidates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Tamil has a verb terminal syntax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demonstrate that the Indus script is verb terminal (Wells 2007)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Next steps - Predict verb morphemes by </a:t>
            </a:r>
            <a:r>
              <a:rPr lang="en"/>
              <a:t>comparing</a:t>
            </a:r>
            <a:r>
              <a:rPr lang="en"/>
              <a:t> calculated connectivities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000" y="2293275"/>
            <a:ext cx="2358712" cy="15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452" y="2293277"/>
            <a:ext cx="2247150" cy="157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300" y="2237225"/>
            <a:ext cx="2683600" cy="9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300" y="3120425"/>
            <a:ext cx="2747178" cy="93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2"/>
          <p:cNvCxnSpPr/>
          <p:nvPr/>
        </p:nvCxnSpPr>
        <p:spPr>
          <a:xfrm>
            <a:off x="4162450" y="4022225"/>
            <a:ext cx="1920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2"/>
          <p:cNvCxnSpPr/>
          <p:nvPr/>
        </p:nvCxnSpPr>
        <p:spPr>
          <a:xfrm rot="10800000">
            <a:off x="897075" y="4170350"/>
            <a:ext cx="2452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1437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79100" y="877250"/>
            <a:ext cx="8149500" cy="41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Created a SVM algorithm to automatically perform morpheme extraction on modern Tamil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Extracted features: index, </a:t>
            </a: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current letter,</a:t>
            </a: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 vowel/consonant, noun/verb, current prefix. Output label: morpheme boundary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8814" l="916" r="0" t="7364"/>
          <a:stretch/>
        </p:blipFill>
        <p:spPr>
          <a:xfrm>
            <a:off x="2410602" y="3845891"/>
            <a:ext cx="4539782" cy="72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 b="-13830" l="0" r="0" t="0"/>
          <a:stretch/>
        </p:blipFill>
        <p:spPr>
          <a:xfrm>
            <a:off x="379100" y="2626650"/>
            <a:ext cx="8520600" cy="1213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3"/>
          <p:cNvCxnSpPr/>
          <p:nvPr/>
        </p:nvCxnSpPr>
        <p:spPr>
          <a:xfrm flipH="1">
            <a:off x="8034675" y="2788700"/>
            <a:ext cx="302400" cy="107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3"/>
          <p:cNvSpPr txBox="1"/>
          <p:nvPr/>
        </p:nvSpPr>
        <p:spPr>
          <a:xfrm>
            <a:off x="3591063" y="2180050"/>
            <a:ext cx="24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Segmented Morphemes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flipH="1">
            <a:off x="7431125" y="2788700"/>
            <a:ext cx="302400" cy="107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181300" y="3866225"/>
            <a:ext cx="85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3"/>
          <p:cNvCxnSpPr/>
          <p:nvPr/>
        </p:nvCxnSpPr>
        <p:spPr>
          <a:xfrm flipH="1">
            <a:off x="6283750" y="2794350"/>
            <a:ext cx="302400" cy="107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3"/>
          <p:cNvCxnSpPr/>
          <p:nvPr/>
        </p:nvCxnSpPr>
        <p:spPr>
          <a:xfrm flipH="1">
            <a:off x="4793425" y="2788700"/>
            <a:ext cx="302400" cy="107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3"/>
          <p:cNvCxnSpPr/>
          <p:nvPr/>
        </p:nvCxnSpPr>
        <p:spPr>
          <a:xfrm flipH="1">
            <a:off x="3555925" y="2794350"/>
            <a:ext cx="302400" cy="107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3"/>
          <p:cNvCxnSpPr/>
          <p:nvPr/>
        </p:nvCxnSpPr>
        <p:spPr>
          <a:xfrm flipH="1">
            <a:off x="1993975" y="2788700"/>
            <a:ext cx="302400" cy="107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3"/>
          <p:cNvCxnSpPr/>
          <p:nvPr/>
        </p:nvCxnSpPr>
        <p:spPr>
          <a:xfrm flipH="1">
            <a:off x="775525" y="2788700"/>
            <a:ext cx="302400" cy="107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0" y="4626600"/>
            <a:ext cx="9144000" cy="476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17">
                <a:solidFill>
                  <a:srgbClr val="E69138"/>
                </a:solidFill>
              </a:rPr>
              <a:t>Sklearn and imblearn library</a:t>
            </a:r>
            <a:r>
              <a:rPr b="1" i="1" lang="en" sz="1617">
                <a:solidFill>
                  <a:srgbClr val="E69138"/>
                </a:solidFill>
              </a:rPr>
              <a:t> </a:t>
            </a:r>
            <a:r>
              <a:rPr lang="en" sz="1617">
                <a:solidFill>
                  <a:schemeClr val="lt1"/>
                </a:solidFill>
              </a:rPr>
              <a:t>for machine learning </a:t>
            </a:r>
            <a:r>
              <a:rPr b="1" i="1" lang="en" sz="1617">
                <a:solidFill>
                  <a:srgbClr val="E69138"/>
                </a:solidFill>
              </a:rPr>
              <a:t>Pandas </a:t>
            </a:r>
            <a:r>
              <a:rPr lang="en" sz="1617">
                <a:solidFill>
                  <a:schemeClr val="lt1"/>
                </a:solidFill>
              </a:rPr>
              <a:t>for feature preprocessing</a:t>
            </a:r>
            <a:endParaRPr sz="1646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 comparison of two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SVM machine learning algorithm to convert Simpler sentences to LogoSyllabic and run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 Old (Sangam Tamil, Tamil Brahmi Script) to LogoSyllabic and run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Developing a deep neural network to automatically compare similar positional histograms and connectivities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feature in Visualization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the SVM algorithm on a Tamil csv file/text to segment morphemes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Automatically convert the segmented script to logosyllabic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Automatically </a:t>
            </a:r>
            <a:r>
              <a:rPr lang="en"/>
              <a:t>run analysis and show 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1437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Indus Valley/Harappan Civilization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0" y="4320500"/>
            <a:ext cx="8757900" cy="4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Oldest civilization in the Indian subcontinent </a:t>
            </a:r>
            <a:endParaRPr b="1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843" y="760825"/>
            <a:ext cx="2547007" cy="36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51" y="1133440"/>
            <a:ext cx="1863875" cy="287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2550" y="1349700"/>
            <a:ext cx="4217999" cy="237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1437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Why has Indus Valley Script not been Deciphered 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04201" y="811725"/>
            <a:ext cx="6430800" cy="390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>
                <a:latin typeface="Trebuchet MS"/>
                <a:ea typeface="Trebuchet MS"/>
                <a:cs typeface="Trebuchet MS"/>
                <a:sym typeface="Trebuchet MS"/>
              </a:rPr>
              <a:t>Indus texts are very short. 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1700">
                <a:latin typeface="Trebuchet MS"/>
                <a:ea typeface="Trebuchet MS"/>
                <a:cs typeface="Trebuchet MS"/>
                <a:sym typeface="Trebuchet MS"/>
              </a:rPr>
              <a:t>Corpus treated as one unit 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>
                <a:latin typeface="Trebuchet MS"/>
                <a:ea typeface="Trebuchet MS"/>
                <a:cs typeface="Trebuchet MS"/>
                <a:sym typeface="Trebuchet MS"/>
              </a:rPr>
              <a:t>Lack of context and usage information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>
                <a:latin typeface="Trebuchet MS"/>
                <a:ea typeface="Trebuchet MS"/>
                <a:cs typeface="Trebuchet MS"/>
                <a:sym typeface="Trebuchet MS"/>
              </a:rPr>
              <a:t>Lack of bilingual inscriptions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>
                <a:latin typeface="Trebuchet MS"/>
                <a:ea typeface="Trebuchet MS"/>
                <a:cs typeface="Trebuchet MS"/>
                <a:sym typeface="Trebuchet MS"/>
              </a:rPr>
              <a:t>Debate over root of Indus language 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0" y="2917400"/>
            <a:ext cx="1924525" cy="18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225" y="2917395"/>
            <a:ext cx="1867075" cy="18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5">
            <a:alphaModFix/>
          </a:blip>
          <a:srcRect b="0" l="0" r="47558" t="0"/>
          <a:stretch/>
        </p:blipFill>
        <p:spPr>
          <a:xfrm>
            <a:off x="2332200" y="2879600"/>
            <a:ext cx="1962876" cy="20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6">
            <a:alphaModFix/>
          </a:blip>
          <a:srcRect b="0" l="0" r="50917" t="0"/>
          <a:stretch/>
        </p:blipFill>
        <p:spPr>
          <a:xfrm>
            <a:off x="4572000" y="2917400"/>
            <a:ext cx="2174025" cy="1955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1437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Clues to Root Language 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2066" l="41857" r="0" t="0"/>
          <a:stretch/>
        </p:blipFill>
        <p:spPr>
          <a:xfrm>
            <a:off x="451449" y="877250"/>
            <a:ext cx="4066250" cy="38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4736750" y="933225"/>
            <a:ext cx="4023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Prior to 2013, we didn’t know who the Harappans were.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First Indians and Iranian Agriculturalists were ancestors of the Harappans.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Spoke Proto Dravidian with influences from Proto Elamite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STRONG EVIDENCE FOR PROTO-DRAVIDIAN AS THE ROOT LANGUAGE OF THE INDUS SCRIPT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1437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Purpose 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943250"/>
            <a:ext cx="8574300" cy="35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rebuchet MS"/>
                <a:ea typeface="Trebuchet MS"/>
                <a:cs typeface="Trebuchet MS"/>
                <a:sym typeface="Trebuchet MS"/>
              </a:rPr>
              <a:t>To decipher ancient Indus Valley (Harappan) script by comparing it statistically with modern Tamil (Dravidian language)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975" y="1903752"/>
            <a:ext cx="2206545" cy="2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550" y="1903752"/>
            <a:ext cx="2831275" cy="283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7"/>
          <p:cNvCxnSpPr/>
          <p:nvPr/>
        </p:nvCxnSpPr>
        <p:spPr>
          <a:xfrm flipH="1" rot="10800000">
            <a:off x="4180800" y="3248925"/>
            <a:ext cx="427200" cy="8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377763" y="1761925"/>
            <a:ext cx="4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Syllabic Script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565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Preprocessing 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08300" y="760575"/>
            <a:ext cx="852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Indus script is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Logosyllabic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 (signs can be syllables or morphemes ex- ‘cat-s’ ‘play-ing’)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Converted Tamil from Syllabic to Logosyllabic by converting grammatical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morphemes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 (smallest unit of a word that changes its meaning) to signs.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-13830" l="0" r="0" t="0"/>
          <a:stretch/>
        </p:blipFill>
        <p:spPr>
          <a:xfrm>
            <a:off x="311688" y="2113075"/>
            <a:ext cx="8520600" cy="121330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77763" y="2162136"/>
            <a:ext cx="85206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001-002 </a:t>
            </a:r>
            <a:r>
              <a:rPr lang="en" sz="1600"/>
              <a:t> </a:t>
            </a:r>
            <a:r>
              <a:rPr lang="en" sz="1600">
                <a:solidFill>
                  <a:srgbClr val="FF9900"/>
                </a:solidFill>
              </a:rPr>
              <a:t>-003-004</a:t>
            </a:r>
            <a:r>
              <a:rPr lang="en" sz="1600">
                <a:solidFill>
                  <a:srgbClr val="FF9900"/>
                </a:solidFill>
              </a:rPr>
              <a:t> </a:t>
            </a:r>
            <a:r>
              <a:rPr lang="en" sz="1600"/>
              <a:t>        </a:t>
            </a:r>
            <a:r>
              <a:rPr lang="en" sz="1600">
                <a:solidFill>
                  <a:srgbClr val="FF9900"/>
                </a:solidFill>
              </a:rPr>
              <a:t>-005                    -006             - 007               -008         -009  -010</a:t>
            </a:r>
            <a:endParaRPr sz="1600">
              <a:solidFill>
                <a:srgbClr val="FF9900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06363" y="1761925"/>
            <a:ext cx="4629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Logosyllabic Script</a:t>
            </a:r>
            <a:endParaRPr b="1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150" y="3219500"/>
            <a:ext cx="712470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408300" y="3219500"/>
            <a:ext cx="1335000" cy="135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Tagged POS Tamil Database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0" y="4626600"/>
            <a:ext cx="9144000" cy="476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17">
                <a:solidFill>
                  <a:srgbClr val="E69138"/>
                </a:solidFill>
              </a:rPr>
              <a:t>Pandas </a:t>
            </a:r>
            <a:r>
              <a:rPr lang="en" sz="1617">
                <a:solidFill>
                  <a:schemeClr val="lt1"/>
                </a:solidFill>
              </a:rPr>
              <a:t>for preprocessing +</a:t>
            </a:r>
            <a:r>
              <a:rPr lang="en" sz="1617"/>
              <a:t> </a:t>
            </a:r>
            <a:r>
              <a:rPr b="1" i="1" lang="en" sz="1617">
                <a:solidFill>
                  <a:srgbClr val="E69138"/>
                </a:solidFill>
              </a:rPr>
              <a:t>PostgreSQL instance on Amazon AWS </a:t>
            </a:r>
            <a:r>
              <a:rPr lang="en" sz="1617">
                <a:solidFill>
                  <a:schemeClr val="lt1"/>
                </a:solidFill>
              </a:rPr>
              <a:t>for database storage</a:t>
            </a:r>
            <a:endParaRPr sz="1646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435450" y="789950"/>
            <a:ext cx="8273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Compared Positional Histograms.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Calculated connectivity between sign groups using multivariate segmentation analysis and compared it to Indus sign groups.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564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Statistical</a:t>
            </a:r>
            <a:r>
              <a:rPr lang="en"/>
              <a:t> Analysis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250" y="1325975"/>
            <a:ext cx="15245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350" y="1483250"/>
            <a:ext cx="2486915" cy="8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2950" y="3085250"/>
            <a:ext cx="2219575" cy="13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0" y="4626600"/>
            <a:ext cx="9144000" cy="476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17">
                <a:solidFill>
                  <a:srgbClr val="E69138"/>
                </a:solidFill>
              </a:rPr>
              <a:t>Pandas </a:t>
            </a:r>
            <a:r>
              <a:rPr lang="en" sz="1617">
                <a:solidFill>
                  <a:schemeClr val="lt1"/>
                </a:solidFill>
              </a:rPr>
              <a:t>for Statistics Calculations</a:t>
            </a:r>
            <a:endParaRPr sz="1646">
              <a:solidFill>
                <a:schemeClr val="lt1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974225" y="2276300"/>
            <a:ext cx="7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Tamil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642725" y="2276300"/>
            <a:ext cx="159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Indus Script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3013050" y="3115700"/>
            <a:ext cx="3181200" cy="1125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Possible Plural Marker 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245750" y="1147225"/>
            <a:ext cx="85206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frequent sign in the Tamil script is the </a:t>
            </a:r>
            <a:r>
              <a:rPr lang="en"/>
              <a:t>plural</a:t>
            </a:r>
            <a:r>
              <a:rPr lang="en"/>
              <a:t> marker ‘</a:t>
            </a:r>
            <a:r>
              <a:rPr lang="en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கள்’ (kal) or sign ‘2012’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analysing the most frequent Indus signs, one sign had a very similar positional distribution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675" y="3163737"/>
            <a:ext cx="2998640" cy="10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747" y="2457247"/>
            <a:ext cx="2399925" cy="81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2750" y="3278875"/>
            <a:ext cx="2399925" cy="80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2750" y="4110453"/>
            <a:ext cx="2399925" cy="826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750" y="2516850"/>
            <a:ext cx="2814550" cy="18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1279225" y="4621825"/>
            <a:ext cx="7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Tamil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083975" y="4579225"/>
            <a:ext cx="159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Indus Script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 rot="10800000">
            <a:off x="3345750" y="4388450"/>
            <a:ext cx="2452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702950" y="4469425"/>
            <a:ext cx="1920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Fish Signs and Sign 220 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163675" y="1102700"/>
            <a:ext cx="6696900" cy="27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Fish Signs are often associated with numerals - they were classified as units of measurement (ex- kg) (Bonta 1995)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Fish signs mostly occur in medial context.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Sign 220 is unique. </a:t>
            </a:r>
            <a:r>
              <a:rPr lang="en" sz="1600"/>
              <a:t>Can be found in initial, medial as well as terminal positions.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Previously attributed to polyvalence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Possibility that range is due to its function as plural marker</a:t>
            </a:r>
            <a:endParaRPr sz="1600"/>
          </a:p>
        </p:txBody>
      </p:sp>
      <p:graphicFrame>
        <p:nvGraphicFramePr>
          <p:cNvPr id="149" name="Google Shape;149;p21"/>
          <p:cNvGraphicFramePr/>
          <p:nvPr/>
        </p:nvGraphicFramePr>
        <p:xfrm>
          <a:off x="751375" y="3876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{65F407B1-D6B5-41FE-BD77-EEC6ADE9C771}</a:tableStyleId>
              </a:tblPr>
              <a:tblGrid>
                <a:gridCol w="1679075"/>
                <a:gridCol w="1679075"/>
                <a:gridCol w="1679075"/>
              </a:tblGrid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Frequency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Sign Pairs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2012 </a:t>
                      </a: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</a:rPr>
                        <a:t>கள்’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551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147 different pairings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220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475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52 different pairings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52390" l="0" r="0" t="0"/>
          <a:stretch/>
        </p:blipFill>
        <p:spPr>
          <a:xfrm>
            <a:off x="6793475" y="130018"/>
            <a:ext cx="2183100" cy="13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77341" l="46300" r="44346" t="3617"/>
          <a:stretch/>
        </p:blipFill>
        <p:spPr>
          <a:xfrm>
            <a:off x="6107275" y="429625"/>
            <a:ext cx="218600" cy="6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5">
            <a:alphaModFix/>
          </a:blip>
          <a:srcRect b="56508" l="0" r="0" t="0"/>
          <a:stretch/>
        </p:blipFill>
        <p:spPr>
          <a:xfrm>
            <a:off x="825375" y="1972300"/>
            <a:ext cx="2876712" cy="6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77341" l="46300" r="44346" t="3617"/>
          <a:stretch/>
        </p:blipFill>
        <p:spPr>
          <a:xfrm>
            <a:off x="1220800" y="4638575"/>
            <a:ext cx="111629" cy="3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1125" y="1666538"/>
            <a:ext cx="1087800" cy="14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3487" y="3142550"/>
            <a:ext cx="2041875" cy="17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6919650" y="1537975"/>
            <a:ext cx="717600" cy="1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Medial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6919650" y="3330350"/>
            <a:ext cx="717600" cy="2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