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Source Code Pro"/>
      <p:regular r:id="rId14"/>
      <p:bold r:id="rId15"/>
      <p:italic r:id="rId16"/>
      <p:boldItalic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SourceCodePro-bold.fntdata"/><Relationship Id="rId14" Type="http://schemas.openxmlformats.org/officeDocument/2006/relationships/font" Target="fonts/SourceCodePro-regular.fntdata"/><Relationship Id="rId17" Type="http://schemas.openxmlformats.org/officeDocument/2006/relationships/font" Target="fonts/SourceCodePro-boldItalic.fntdata"/><Relationship Id="rId16" Type="http://schemas.openxmlformats.org/officeDocument/2006/relationships/font" Target="fonts/SourceCodePro-italic.fntdata"/><Relationship Id="rId5" Type="http://schemas.openxmlformats.org/officeDocument/2006/relationships/notesMaster" Target="notesMasters/notesMaster1.xml"/><Relationship Id="rId19" Type="http://schemas.openxmlformats.org/officeDocument/2006/relationships/font" Target="fonts/Oswald-bold.fntdata"/><Relationship Id="rId6" Type="http://schemas.openxmlformats.org/officeDocument/2006/relationships/slide" Target="slides/slide1.xml"/><Relationship Id="rId18"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6f80d1f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80d1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80d1f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80d1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d02486bd2_2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d02486bd2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80dd6ff36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80dd6ff3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80d6fef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80d6fef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d02486bd2_2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d02486bd2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80dd6ff3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80dd6ff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d02486bd2_2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d02486bd2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hyperlink" Target="https://ufal.mff.cuni.cz/~ramasamy/tamiltb/0.1/introduction.html#1.2.Data" TargetMode="External"/><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2.png"/><Relationship Id="rId10" Type="http://schemas.openxmlformats.org/officeDocument/2006/relationships/image" Target="../media/image11.png"/><Relationship Id="rId9" Type="http://schemas.openxmlformats.org/officeDocument/2006/relationships/image" Target="../media/image13.png"/><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8.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 name="Shape 61"/>
        <p:cNvGrpSpPr/>
        <p:nvPr/>
      </p:nvGrpSpPr>
      <p:grpSpPr>
        <a:xfrm>
          <a:off x="0" y="0"/>
          <a:ext cx="0" cy="0"/>
          <a:chOff x="0" y="0"/>
          <a:chExt cx="0" cy="0"/>
        </a:xfrm>
      </p:grpSpPr>
      <p:sp>
        <p:nvSpPr>
          <p:cNvPr id="62" name="Google Shape;62;p13"/>
          <p:cNvSpPr txBox="1"/>
          <p:nvPr>
            <p:ph type="title"/>
          </p:nvPr>
        </p:nvSpPr>
        <p:spPr>
          <a:xfrm>
            <a:off x="0" y="1680650"/>
            <a:ext cx="9144000" cy="1556700"/>
          </a:xfrm>
          <a:prstGeom prst="rect">
            <a:avLst/>
          </a:prstGeom>
          <a:solidFill>
            <a:srgbClr val="434343"/>
          </a:solidFill>
        </p:spPr>
        <p:txBody>
          <a:bodyPr anchorCtr="0" anchor="ctr" bIns="91425" lIns="91425" spcFirstLastPara="1" rIns="91425" wrap="square" tIns="91425">
            <a:noAutofit/>
          </a:bodyPr>
          <a:lstStyle/>
          <a:p>
            <a:pPr indent="0" lvl="0" marL="0" rtl="0" algn="ctr">
              <a:spcBef>
                <a:spcPts val="0"/>
              </a:spcBef>
              <a:spcAft>
                <a:spcPts val="0"/>
              </a:spcAft>
              <a:buNone/>
            </a:pPr>
            <a:r>
              <a:rPr lang="en"/>
              <a:t>Indus Valley Girls</a:t>
            </a:r>
            <a:endParaRPr/>
          </a:p>
        </p:txBody>
      </p:sp>
      <p:sp>
        <p:nvSpPr>
          <p:cNvPr id="63" name="Google Shape;63;p13"/>
          <p:cNvSpPr txBox="1"/>
          <p:nvPr>
            <p:ph idx="4294967295" type="subTitle"/>
          </p:nvPr>
        </p:nvSpPr>
        <p:spPr>
          <a:xfrm>
            <a:off x="744450" y="3071125"/>
            <a:ext cx="7968900" cy="493200"/>
          </a:xfrm>
          <a:prstGeom prst="rect">
            <a:avLst/>
          </a:prstGeom>
          <a:solidFill>
            <a:srgbClr val="351C75"/>
          </a:solidFill>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lt1"/>
                </a:solidFill>
              </a:rPr>
              <a:t>Deciphering Indus Valley </a:t>
            </a:r>
            <a:r>
              <a:rPr lang="en">
                <a:solidFill>
                  <a:schemeClr val="lt1"/>
                </a:solidFill>
              </a:rPr>
              <a:t>Harappan</a:t>
            </a:r>
            <a:r>
              <a:rPr lang="en">
                <a:solidFill>
                  <a:schemeClr val="lt1"/>
                </a:solidFill>
              </a:rPr>
              <a:t> Script</a:t>
            </a:r>
            <a:endParaRPr>
              <a:solidFill>
                <a:schemeClr val="lt1"/>
              </a:solidFill>
            </a:endParaRPr>
          </a:p>
        </p:txBody>
      </p:sp>
      <p:sp>
        <p:nvSpPr>
          <p:cNvPr id="64" name="Google Shape;64;p13"/>
          <p:cNvSpPr txBox="1"/>
          <p:nvPr>
            <p:ph idx="4294967295" type="subTitle"/>
          </p:nvPr>
        </p:nvSpPr>
        <p:spPr>
          <a:xfrm>
            <a:off x="197500" y="4128250"/>
            <a:ext cx="2927100" cy="428700"/>
          </a:xfrm>
          <a:prstGeom prst="rect">
            <a:avLst/>
          </a:prstGeom>
          <a:solidFill>
            <a:srgbClr val="351C75"/>
          </a:solidFill>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lt1"/>
                </a:solidFill>
              </a:rPr>
              <a:t>Keerthana Jayakumar</a:t>
            </a:r>
            <a:endParaRPr>
              <a:solidFill>
                <a:schemeClr val="lt1"/>
              </a:solidFill>
            </a:endParaRPr>
          </a:p>
        </p:txBody>
      </p:sp>
      <p:sp>
        <p:nvSpPr>
          <p:cNvPr id="65" name="Google Shape;65;p13"/>
          <p:cNvSpPr txBox="1"/>
          <p:nvPr>
            <p:ph idx="4294967295" type="subTitle"/>
          </p:nvPr>
        </p:nvSpPr>
        <p:spPr>
          <a:xfrm>
            <a:off x="197500" y="4647125"/>
            <a:ext cx="1928700" cy="428700"/>
          </a:xfrm>
          <a:prstGeom prst="rect">
            <a:avLst/>
          </a:prstGeom>
          <a:solidFill>
            <a:srgbClr val="351C75"/>
          </a:solidFill>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lt1"/>
                </a:solidFill>
              </a:rPr>
              <a:t>S</a:t>
            </a:r>
            <a:r>
              <a:rPr lang="en">
                <a:solidFill>
                  <a:schemeClr val="lt1"/>
                </a:solidFill>
              </a:rPr>
              <a:t>onia Sharma</a:t>
            </a:r>
            <a:endParaRPr>
              <a:solidFill>
                <a:schemeClr val="lt1"/>
              </a:solidFill>
            </a:endParaRPr>
          </a:p>
        </p:txBody>
      </p:sp>
      <p:pic>
        <p:nvPicPr>
          <p:cNvPr id="66" name="Google Shape;66;p13"/>
          <p:cNvPicPr preferRelativeResize="0"/>
          <p:nvPr/>
        </p:nvPicPr>
        <p:blipFill>
          <a:blip r:embed="rId4">
            <a:alphaModFix/>
          </a:blip>
          <a:stretch>
            <a:fillRect/>
          </a:stretch>
        </p:blipFill>
        <p:spPr>
          <a:xfrm>
            <a:off x="7043975" y="1238250"/>
            <a:ext cx="1714500" cy="2667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0" name="Shape 70"/>
        <p:cNvGrpSpPr/>
        <p:nvPr/>
      </p:nvGrpSpPr>
      <p:grpSpPr>
        <a:xfrm>
          <a:off x="0" y="0"/>
          <a:ext cx="0" cy="0"/>
          <a:chOff x="0" y="0"/>
          <a:chExt cx="0" cy="0"/>
        </a:xfrm>
      </p:grpSpPr>
      <p:sp>
        <p:nvSpPr>
          <p:cNvPr id="71" name="Google Shape;71;p14"/>
          <p:cNvSpPr txBox="1"/>
          <p:nvPr>
            <p:ph type="title"/>
          </p:nvPr>
        </p:nvSpPr>
        <p:spPr>
          <a:xfrm>
            <a:off x="311700" y="14375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Purpose</a:t>
            </a:r>
            <a:endParaRPr/>
          </a:p>
        </p:txBody>
      </p:sp>
      <p:sp>
        <p:nvSpPr>
          <p:cNvPr id="72" name="Google Shape;72;p14"/>
          <p:cNvSpPr txBox="1"/>
          <p:nvPr>
            <p:ph idx="1" type="body"/>
          </p:nvPr>
        </p:nvSpPr>
        <p:spPr>
          <a:xfrm>
            <a:off x="235500" y="1362325"/>
            <a:ext cx="8754300" cy="2330700"/>
          </a:xfrm>
          <a:prstGeom prst="rect">
            <a:avLst/>
          </a:prstGeom>
          <a:gradFill>
            <a:gsLst>
              <a:gs pos="0">
                <a:srgbClr val="4E29AA"/>
              </a:gs>
              <a:gs pos="100000">
                <a:srgbClr val="1E123D"/>
              </a:gs>
            </a:gsLst>
            <a:path path="circle">
              <a:fillToRect b="50%" l="50%" r="50%" t="50%"/>
            </a:path>
            <a:tileRect/>
          </a:gradFill>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chemeClr val="lt1"/>
              </a:buClr>
              <a:buSzPts val="1700"/>
              <a:buFont typeface="Trebuchet MS"/>
              <a:buChar char="●"/>
            </a:pPr>
            <a:r>
              <a:rPr lang="en" sz="1700">
                <a:solidFill>
                  <a:schemeClr val="lt1"/>
                </a:solidFill>
                <a:latin typeface="Trebuchet MS"/>
                <a:ea typeface="Trebuchet MS"/>
                <a:cs typeface="Trebuchet MS"/>
                <a:sym typeface="Trebuchet MS"/>
              </a:rPr>
              <a:t>This project is an attempt to decipher</a:t>
            </a:r>
            <a:r>
              <a:rPr lang="en" sz="1700">
                <a:solidFill>
                  <a:schemeClr val="lt1"/>
                </a:solidFill>
                <a:latin typeface="Trebuchet MS"/>
                <a:ea typeface="Trebuchet MS"/>
                <a:cs typeface="Trebuchet MS"/>
                <a:sym typeface="Trebuchet MS"/>
              </a:rPr>
              <a:t> </a:t>
            </a:r>
            <a:r>
              <a:rPr lang="en" sz="1700">
                <a:solidFill>
                  <a:schemeClr val="lt1"/>
                </a:solidFill>
                <a:latin typeface="Trebuchet MS"/>
                <a:ea typeface="Trebuchet MS"/>
                <a:cs typeface="Trebuchet MS"/>
                <a:sym typeface="Trebuchet MS"/>
              </a:rPr>
              <a:t>ancient Indus Valley script by comparing it to modern Tamil (a </a:t>
            </a:r>
            <a:r>
              <a:rPr lang="en" sz="1700">
                <a:solidFill>
                  <a:schemeClr val="lt1"/>
                </a:solidFill>
                <a:latin typeface="Trebuchet MS"/>
                <a:ea typeface="Trebuchet MS"/>
                <a:cs typeface="Trebuchet MS"/>
                <a:sym typeface="Trebuchet MS"/>
              </a:rPr>
              <a:t>Dravidian</a:t>
            </a:r>
            <a:r>
              <a:rPr lang="en" sz="1700">
                <a:solidFill>
                  <a:schemeClr val="lt1"/>
                </a:solidFill>
                <a:latin typeface="Trebuchet MS"/>
                <a:ea typeface="Trebuchet MS"/>
                <a:cs typeface="Trebuchet MS"/>
                <a:sym typeface="Trebuchet MS"/>
              </a:rPr>
              <a:t> language)</a:t>
            </a:r>
            <a:endParaRPr sz="1700">
              <a:solidFill>
                <a:schemeClr val="lt1"/>
              </a:solidFill>
              <a:latin typeface="Trebuchet MS"/>
              <a:ea typeface="Trebuchet MS"/>
              <a:cs typeface="Trebuchet MS"/>
              <a:sym typeface="Trebuchet MS"/>
            </a:endParaRPr>
          </a:p>
          <a:p>
            <a:pPr indent="-336550" lvl="0" marL="457200" marR="0" rtl="0" algn="l">
              <a:lnSpc>
                <a:spcPct val="115000"/>
              </a:lnSpc>
              <a:spcBef>
                <a:spcPts val="0"/>
              </a:spcBef>
              <a:spcAft>
                <a:spcPts val="0"/>
              </a:spcAft>
              <a:buClr>
                <a:schemeClr val="lt1"/>
              </a:buClr>
              <a:buSzPts val="1700"/>
              <a:buFont typeface="Trebuchet MS"/>
              <a:buChar char="●"/>
            </a:pPr>
            <a:r>
              <a:rPr lang="en" sz="1700">
                <a:solidFill>
                  <a:schemeClr val="lt1"/>
                </a:solidFill>
                <a:latin typeface="Trebuchet MS"/>
                <a:ea typeface="Trebuchet MS"/>
                <a:cs typeface="Trebuchet MS"/>
                <a:sym typeface="Trebuchet MS"/>
              </a:rPr>
              <a:t>Our strategy is to:</a:t>
            </a:r>
            <a:endParaRPr sz="1700">
              <a:solidFill>
                <a:schemeClr val="lt1"/>
              </a:solidFill>
              <a:latin typeface="Trebuchet MS"/>
              <a:ea typeface="Trebuchet MS"/>
              <a:cs typeface="Trebuchet MS"/>
              <a:sym typeface="Trebuchet MS"/>
            </a:endParaRPr>
          </a:p>
          <a:p>
            <a:pPr indent="-311150" lvl="1" marL="914400" marR="0" rtl="0" algn="l">
              <a:lnSpc>
                <a:spcPct val="115000"/>
              </a:lnSpc>
              <a:spcBef>
                <a:spcPts val="0"/>
              </a:spcBef>
              <a:spcAft>
                <a:spcPts val="0"/>
              </a:spcAft>
              <a:buClr>
                <a:schemeClr val="lt1"/>
              </a:buClr>
              <a:buSzPts val="1300"/>
              <a:buFont typeface="Trebuchet MS"/>
              <a:buChar char="○"/>
            </a:pPr>
            <a:r>
              <a:rPr lang="en" sz="1300">
                <a:solidFill>
                  <a:schemeClr val="lt1"/>
                </a:solidFill>
                <a:latin typeface="Trebuchet MS"/>
                <a:ea typeface="Trebuchet MS"/>
                <a:cs typeface="Trebuchet MS"/>
                <a:sym typeface="Trebuchet MS"/>
              </a:rPr>
              <a:t>Convert Tamil script from syllabic to logosyllabic by converting morphemes to signs. Perform statistical analysis to compare the converted script with the Indus script.</a:t>
            </a:r>
            <a:endParaRPr sz="1300">
              <a:solidFill>
                <a:schemeClr val="lt1"/>
              </a:solidFill>
              <a:latin typeface="Trebuchet MS"/>
              <a:ea typeface="Trebuchet MS"/>
              <a:cs typeface="Trebuchet MS"/>
              <a:sym typeface="Trebuchet MS"/>
            </a:endParaRPr>
          </a:p>
          <a:p>
            <a:pPr indent="-336550" lvl="0" marL="457200" marR="0" rtl="0" algn="l">
              <a:lnSpc>
                <a:spcPct val="115000"/>
              </a:lnSpc>
              <a:spcBef>
                <a:spcPts val="0"/>
              </a:spcBef>
              <a:spcAft>
                <a:spcPts val="0"/>
              </a:spcAft>
              <a:buClr>
                <a:schemeClr val="lt1"/>
              </a:buClr>
              <a:buSzPts val="1700"/>
              <a:buFont typeface="Trebuchet MS"/>
              <a:buChar char="●"/>
            </a:pPr>
            <a:r>
              <a:rPr lang="en" sz="1700">
                <a:solidFill>
                  <a:schemeClr val="lt1"/>
                </a:solidFill>
                <a:latin typeface="Trebuchet MS"/>
                <a:ea typeface="Trebuchet MS"/>
                <a:cs typeface="Trebuchet MS"/>
                <a:sym typeface="Trebuchet MS"/>
              </a:rPr>
              <a:t>Testing the hypothesis that Proto Dravidian is the language of the Harappans by comparing modern Tamil with the Harappan script.</a:t>
            </a:r>
            <a:endParaRPr sz="1700">
              <a:solidFill>
                <a:schemeClr val="lt1"/>
              </a:solidFill>
              <a:latin typeface="Trebuchet MS"/>
              <a:ea typeface="Trebuchet MS"/>
              <a:cs typeface="Trebuchet MS"/>
              <a:sym typeface="Trebuchet MS"/>
            </a:endParaRPr>
          </a:p>
          <a:p>
            <a:pPr indent="0" lvl="0" marL="457200" marR="0" rtl="0" algn="l">
              <a:lnSpc>
                <a:spcPct val="115000"/>
              </a:lnSpc>
              <a:spcBef>
                <a:spcPts val="1600"/>
              </a:spcBef>
              <a:spcAft>
                <a:spcPts val="0"/>
              </a:spcAft>
              <a:buNone/>
            </a:pPr>
            <a:r>
              <a:t/>
            </a:r>
            <a:endParaRPr sz="1700">
              <a:solidFill>
                <a:schemeClr val="lt1"/>
              </a:solidFill>
              <a:latin typeface="Trebuchet MS"/>
              <a:ea typeface="Trebuchet MS"/>
              <a:cs typeface="Trebuchet MS"/>
              <a:sym typeface="Trebuchet MS"/>
            </a:endParaRPr>
          </a:p>
          <a:p>
            <a:pPr indent="0" lvl="0" marL="0" rtl="0" algn="l">
              <a:spcBef>
                <a:spcPts val="1600"/>
              </a:spcBef>
              <a:spcAft>
                <a:spcPts val="0"/>
              </a:spcAft>
              <a:buNone/>
            </a:pPr>
            <a:r>
              <a:t/>
            </a:r>
            <a:endParaRPr>
              <a:solidFill>
                <a:schemeClr val="lt1"/>
              </a:solidFill>
              <a:latin typeface="Trebuchet MS"/>
              <a:ea typeface="Trebuchet MS"/>
              <a:cs typeface="Trebuchet MS"/>
              <a:sym typeface="Trebuchet MS"/>
            </a:endParaRPr>
          </a:p>
          <a:p>
            <a:pPr indent="0" lvl="0" marL="0" rtl="0" algn="l">
              <a:spcBef>
                <a:spcPts val="1600"/>
              </a:spcBef>
              <a:spcAft>
                <a:spcPts val="1600"/>
              </a:spcAft>
              <a:buNone/>
            </a:pPr>
            <a:r>
              <a:t/>
            </a:r>
            <a:endParaRPr>
              <a:solidFill>
                <a:schemeClr val="lt1"/>
              </a:solidFill>
              <a:latin typeface="Trebuchet MS"/>
              <a:ea typeface="Trebuchet MS"/>
              <a:cs typeface="Trebuchet MS"/>
              <a:sym typeface="Trebuchet MS"/>
            </a:endParaRPr>
          </a:p>
        </p:txBody>
      </p:sp>
      <p:pic>
        <p:nvPicPr>
          <p:cNvPr id="73" name="Google Shape;73;p14"/>
          <p:cNvPicPr preferRelativeResize="0"/>
          <p:nvPr/>
        </p:nvPicPr>
        <p:blipFill rotWithShape="1">
          <a:blip r:embed="rId4">
            <a:alphaModFix/>
          </a:blip>
          <a:srcRect b="0" l="10271" r="10477" t="0"/>
          <a:stretch/>
        </p:blipFill>
        <p:spPr>
          <a:xfrm>
            <a:off x="7890925" y="87350"/>
            <a:ext cx="1197550" cy="1153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7" name="Shape 77"/>
        <p:cNvGrpSpPr/>
        <p:nvPr/>
      </p:nvGrpSpPr>
      <p:grpSpPr>
        <a:xfrm>
          <a:off x="0" y="0"/>
          <a:ext cx="0" cy="0"/>
          <a:chOff x="0" y="0"/>
          <a:chExt cx="0" cy="0"/>
        </a:xfrm>
      </p:grpSpPr>
      <p:sp>
        <p:nvSpPr>
          <p:cNvPr id="78" name="Google Shape;78;p15"/>
          <p:cNvSpPr txBox="1"/>
          <p:nvPr>
            <p:ph type="title"/>
          </p:nvPr>
        </p:nvSpPr>
        <p:spPr>
          <a:xfrm>
            <a:off x="311700" y="14375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Plan</a:t>
            </a:r>
            <a:endParaRPr/>
          </a:p>
        </p:txBody>
      </p:sp>
      <p:sp>
        <p:nvSpPr>
          <p:cNvPr id="79" name="Google Shape;79;p15"/>
          <p:cNvSpPr txBox="1"/>
          <p:nvPr>
            <p:ph idx="1" type="body"/>
          </p:nvPr>
        </p:nvSpPr>
        <p:spPr>
          <a:xfrm>
            <a:off x="393450" y="1469350"/>
            <a:ext cx="7967400" cy="3488100"/>
          </a:xfrm>
          <a:prstGeom prst="rect">
            <a:avLst/>
          </a:prstGeom>
          <a:gradFill>
            <a:gsLst>
              <a:gs pos="0">
                <a:srgbClr val="4E29AA"/>
              </a:gs>
              <a:gs pos="100000">
                <a:srgbClr val="1E123D"/>
              </a:gs>
            </a:gsLst>
            <a:path path="circle">
              <a:fillToRect b="50%" l="50%" r="50%" t="50%"/>
            </a:path>
            <a:tileRect/>
          </a:gradFill>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Clr>
                <a:schemeClr val="lt1"/>
              </a:buClr>
              <a:buSzPts val="1600"/>
              <a:buFont typeface="Trebuchet MS"/>
              <a:buAutoNum type="arabicPeriod"/>
            </a:pPr>
            <a:r>
              <a:rPr lang="en" sz="1600">
                <a:solidFill>
                  <a:schemeClr val="lt1"/>
                </a:solidFill>
                <a:latin typeface="Trebuchet MS"/>
                <a:ea typeface="Trebuchet MS"/>
                <a:cs typeface="Trebuchet MS"/>
                <a:sym typeface="Trebuchet MS"/>
              </a:rPr>
              <a:t>Use Python's pandas library on the tagged database to convert Tamil script from syllabic to logosyllabic. Tagged dataset used: </a:t>
            </a:r>
            <a:r>
              <a:rPr lang="en" sz="1600" u="sng">
                <a:solidFill>
                  <a:schemeClr val="hlink"/>
                </a:solidFill>
                <a:latin typeface="Trebuchet MS"/>
                <a:ea typeface="Trebuchet MS"/>
                <a:cs typeface="Trebuchet MS"/>
                <a:sym typeface="Trebuchet MS"/>
                <a:hlinkClick r:id="rId4"/>
              </a:rPr>
              <a:t>https://ufal.mff.cuni.cz/~ramasamy/tamiltb/0.1/introduction.html#1.2.Data</a:t>
            </a:r>
            <a:r>
              <a:rPr lang="en" sz="1600">
                <a:solidFill>
                  <a:schemeClr val="lt1"/>
                </a:solidFill>
                <a:latin typeface="Trebuchet MS"/>
                <a:ea typeface="Trebuchet MS"/>
                <a:cs typeface="Trebuchet MS"/>
                <a:sym typeface="Trebuchet MS"/>
              </a:rPr>
              <a:t> </a:t>
            </a:r>
            <a:endParaRPr sz="1600">
              <a:solidFill>
                <a:schemeClr val="lt1"/>
              </a:solidFill>
              <a:latin typeface="Trebuchet MS"/>
              <a:ea typeface="Trebuchet MS"/>
              <a:cs typeface="Trebuchet MS"/>
              <a:sym typeface="Trebuchet MS"/>
            </a:endParaRPr>
          </a:p>
          <a:p>
            <a:pPr indent="-330200" lvl="0" marL="457200" marR="0" rtl="0" algn="l">
              <a:lnSpc>
                <a:spcPct val="115000"/>
              </a:lnSpc>
              <a:spcBef>
                <a:spcPts val="0"/>
              </a:spcBef>
              <a:spcAft>
                <a:spcPts val="0"/>
              </a:spcAft>
              <a:buClr>
                <a:schemeClr val="lt1"/>
              </a:buClr>
              <a:buSzPts val="1600"/>
              <a:buFont typeface="Trebuchet MS"/>
              <a:buAutoNum type="arabicPeriod"/>
            </a:pPr>
            <a:r>
              <a:rPr lang="en" sz="1600">
                <a:solidFill>
                  <a:schemeClr val="lt1"/>
                </a:solidFill>
                <a:latin typeface="Trebuchet MS"/>
                <a:ea typeface="Trebuchet MS"/>
                <a:cs typeface="Trebuchet MS"/>
                <a:sym typeface="Trebuchet MS"/>
              </a:rPr>
              <a:t>The first tagged Tamil database has segmented some of the morphemes but not all of them. We completed segmenting the noun and verb morphemes using Python and then assigned new signs to them.</a:t>
            </a:r>
            <a:endParaRPr sz="1600">
              <a:solidFill>
                <a:schemeClr val="lt1"/>
              </a:solidFill>
              <a:latin typeface="Trebuchet MS"/>
              <a:ea typeface="Trebuchet MS"/>
              <a:cs typeface="Trebuchet MS"/>
              <a:sym typeface="Trebuchet MS"/>
            </a:endParaRPr>
          </a:p>
          <a:p>
            <a:pPr indent="-330200" lvl="0" marL="457200" marR="0" rtl="0" algn="l">
              <a:lnSpc>
                <a:spcPct val="115000"/>
              </a:lnSpc>
              <a:spcBef>
                <a:spcPts val="0"/>
              </a:spcBef>
              <a:spcAft>
                <a:spcPts val="0"/>
              </a:spcAft>
              <a:buClr>
                <a:schemeClr val="lt1"/>
              </a:buClr>
              <a:buSzPts val="1600"/>
              <a:buFont typeface="Trebuchet MS"/>
              <a:buAutoNum type="arabicPeriod"/>
            </a:pPr>
            <a:r>
              <a:rPr lang="en" sz="1600">
                <a:solidFill>
                  <a:schemeClr val="lt1"/>
                </a:solidFill>
                <a:latin typeface="Trebuchet MS"/>
                <a:ea typeface="Trebuchet MS"/>
                <a:cs typeface="Trebuchet MS"/>
                <a:sym typeface="Trebuchet MS"/>
              </a:rPr>
              <a:t>Use PostgreSQL on an AWS RDS instance to store cleaned data. We have selected a cloud server so both members of our team can access the data.</a:t>
            </a:r>
            <a:endParaRPr sz="1600">
              <a:solidFill>
                <a:schemeClr val="lt1"/>
              </a:solidFill>
              <a:latin typeface="Trebuchet MS"/>
              <a:ea typeface="Trebuchet MS"/>
              <a:cs typeface="Trebuchet MS"/>
              <a:sym typeface="Trebuchet MS"/>
            </a:endParaRPr>
          </a:p>
          <a:p>
            <a:pPr indent="-330200" lvl="0" marL="457200" marR="0" rtl="0" algn="l">
              <a:lnSpc>
                <a:spcPct val="115000"/>
              </a:lnSpc>
              <a:spcBef>
                <a:spcPts val="0"/>
              </a:spcBef>
              <a:spcAft>
                <a:spcPts val="0"/>
              </a:spcAft>
              <a:buClr>
                <a:schemeClr val="lt1"/>
              </a:buClr>
              <a:buSzPts val="1600"/>
              <a:buFont typeface="Trebuchet MS"/>
              <a:buAutoNum type="arabicPeriod"/>
            </a:pPr>
            <a:r>
              <a:rPr lang="en" sz="1600">
                <a:solidFill>
                  <a:schemeClr val="lt1"/>
                </a:solidFill>
                <a:latin typeface="Trebuchet MS"/>
                <a:ea typeface="Trebuchet MS"/>
                <a:cs typeface="Trebuchet MS"/>
                <a:sym typeface="Trebuchet MS"/>
              </a:rPr>
              <a:t>Train an SVM machine learning algorithm (from SciKitLearn library) on the morpheme segmented dataset and run it on an old Tamil dataset.</a:t>
            </a:r>
            <a:endParaRPr sz="1600">
              <a:solidFill>
                <a:schemeClr val="lt1"/>
              </a:solidFill>
              <a:latin typeface="Trebuchet MS"/>
              <a:ea typeface="Trebuchet MS"/>
              <a:cs typeface="Trebuchet MS"/>
              <a:sym typeface="Trebuchet MS"/>
            </a:endParaRPr>
          </a:p>
        </p:txBody>
      </p:sp>
      <p:pic>
        <p:nvPicPr>
          <p:cNvPr id="80" name="Google Shape;80;p15"/>
          <p:cNvPicPr preferRelativeResize="0"/>
          <p:nvPr/>
        </p:nvPicPr>
        <p:blipFill rotWithShape="1">
          <a:blip r:embed="rId5">
            <a:alphaModFix/>
          </a:blip>
          <a:srcRect b="0" l="10271" r="10477" t="0"/>
          <a:stretch/>
        </p:blipFill>
        <p:spPr>
          <a:xfrm>
            <a:off x="7890925" y="87350"/>
            <a:ext cx="1197550" cy="1153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4" name="Shape 84"/>
        <p:cNvGrpSpPr/>
        <p:nvPr/>
      </p:nvGrpSpPr>
      <p:grpSpPr>
        <a:xfrm>
          <a:off x="0" y="0"/>
          <a:ext cx="0" cy="0"/>
          <a:chOff x="0" y="0"/>
          <a:chExt cx="0" cy="0"/>
        </a:xfrm>
      </p:grpSpPr>
      <p:sp>
        <p:nvSpPr>
          <p:cNvPr id="85" name="Google Shape;85;p16"/>
          <p:cNvSpPr txBox="1"/>
          <p:nvPr>
            <p:ph type="title"/>
          </p:nvPr>
        </p:nvSpPr>
        <p:spPr>
          <a:xfrm>
            <a:off x="311700" y="14375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Activity Roadmap</a:t>
            </a:r>
            <a:endParaRPr/>
          </a:p>
        </p:txBody>
      </p:sp>
      <p:pic>
        <p:nvPicPr>
          <p:cNvPr id="86" name="Google Shape;86;p16"/>
          <p:cNvPicPr preferRelativeResize="0"/>
          <p:nvPr/>
        </p:nvPicPr>
        <p:blipFill rotWithShape="1">
          <a:blip r:embed="rId4">
            <a:alphaModFix/>
          </a:blip>
          <a:srcRect b="0" l="10271" r="10477" t="0"/>
          <a:stretch/>
        </p:blipFill>
        <p:spPr>
          <a:xfrm>
            <a:off x="7890925" y="87350"/>
            <a:ext cx="1197550" cy="1153400"/>
          </a:xfrm>
          <a:prstGeom prst="rect">
            <a:avLst/>
          </a:prstGeom>
          <a:noFill/>
          <a:ln>
            <a:noFill/>
          </a:ln>
        </p:spPr>
      </p:pic>
      <p:pic>
        <p:nvPicPr>
          <p:cNvPr id="87" name="Google Shape;87;p16"/>
          <p:cNvPicPr preferRelativeResize="0"/>
          <p:nvPr/>
        </p:nvPicPr>
        <p:blipFill>
          <a:blip r:embed="rId5">
            <a:alphaModFix/>
          </a:blip>
          <a:stretch>
            <a:fillRect/>
          </a:stretch>
        </p:blipFill>
        <p:spPr>
          <a:xfrm>
            <a:off x="375375" y="838625"/>
            <a:ext cx="4937926" cy="4197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1" name="Shape 91"/>
        <p:cNvGrpSpPr/>
        <p:nvPr/>
      </p:nvGrpSpPr>
      <p:grpSpPr>
        <a:xfrm>
          <a:off x="0" y="0"/>
          <a:ext cx="0" cy="0"/>
          <a:chOff x="0" y="0"/>
          <a:chExt cx="0" cy="0"/>
        </a:xfrm>
      </p:grpSpPr>
      <p:pic>
        <p:nvPicPr>
          <p:cNvPr id="92" name="Google Shape;92;p17"/>
          <p:cNvPicPr preferRelativeResize="0"/>
          <p:nvPr/>
        </p:nvPicPr>
        <p:blipFill>
          <a:blip r:embed="rId3">
            <a:alphaModFix/>
          </a:blip>
          <a:stretch>
            <a:fillRect/>
          </a:stretch>
        </p:blipFill>
        <p:spPr>
          <a:xfrm>
            <a:off x="1451150" y="592525"/>
            <a:ext cx="6023150" cy="4517374"/>
          </a:xfrm>
          <a:prstGeom prst="rect">
            <a:avLst/>
          </a:prstGeom>
          <a:noFill/>
          <a:ln>
            <a:noFill/>
          </a:ln>
        </p:spPr>
      </p:pic>
      <p:sp>
        <p:nvSpPr>
          <p:cNvPr id="93" name="Google Shape;93;p17"/>
          <p:cNvSpPr txBox="1"/>
          <p:nvPr>
            <p:ph type="title"/>
          </p:nvPr>
        </p:nvSpPr>
        <p:spPr>
          <a:xfrm>
            <a:off x="368125" y="187075"/>
            <a:ext cx="8520600" cy="733500"/>
          </a:xfrm>
          <a:prstGeom prst="rect">
            <a:avLst/>
          </a:prstGeom>
          <a:solidFill>
            <a:srgbClr val="FCE5CD"/>
          </a:solidFill>
        </p:spPr>
        <p:txBody>
          <a:bodyPr anchorCtr="0" anchor="b" bIns="91425" lIns="91425" spcFirstLastPara="1" rIns="91425" wrap="square" tIns="91425">
            <a:noAutofit/>
          </a:bodyPr>
          <a:lstStyle/>
          <a:p>
            <a:pPr indent="0" lvl="0" marL="0" rtl="0" algn="l">
              <a:spcBef>
                <a:spcPts val="0"/>
              </a:spcBef>
              <a:spcAft>
                <a:spcPts val="0"/>
              </a:spcAft>
              <a:buNone/>
            </a:pPr>
            <a:r>
              <a:rPr lang="en"/>
              <a:t>DATA PREPROCESSING STEPS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7" name="Shape 97"/>
        <p:cNvGrpSpPr/>
        <p:nvPr/>
      </p:nvGrpSpPr>
      <p:grpSpPr>
        <a:xfrm>
          <a:off x="0" y="0"/>
          <a:ext cx="0" cy="0"/>
          <a:chOff x="0" y="0"/>
          <a:chExt cx="0" cy="0"/>
        </a:xfrm>
      </p:grpSpPr>
      <p:sp>
        <p:nvSpPr>
          <p:cNvPr id="98" name="Google Shape;98;p18"/>
          <p:cNvSpPr txBox="1"/>
          <p:nvPr>
            <p:ph type="title"/>
          </p:nvPr>
        </p:nvSpPr>
        <p:spPr>
          <a:xfrm>
            <a:off x="311700" y="14375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99" name="Google Shape;99;p18"/>
          <p:cNvSpPr txBox="1"/>
          <p:nvPr>
            <p:ph idx="1" type="body"/>
          </p:nvPr>
        </p:nvSpPr>
        <p:spPr>
          <a:xfrm>
            <a:off x="485325" y="1152488"/>
            <a:ext cx="7967400" cy="1317000"/>
          </a:xfrm>
          <a:prstGeom prst="rect">
            <a:avLst/>
          </a:prstGeom>
          <a:gradFill>
            <a:gsLst>
              <a:gs pos="0">
                <a:srgbClr val="4E29AA"/>
              </a:gs>
              <a:gs pos="100000">
                <a:srgbClr val="1E123D"/>
              </a:gs>
            </a:gsLst>
            <a:path path="circle">
              <a:fillToRect b="50%" l="50%" r="50%" t="50%"/>
            </a:path>
            <a:tileRect/>
          </a:gradFill>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700">
                <a:solidFill>
                  <a:schemeClr val="lt1"/>
                </a:solidFill>
                <a:latin typeface="Trebuchet MS"/>
                <a:ea typeface="Trebuchet MS"/>
                <a:cs typeface="Trebuchet MS"/>
                <a:sym typeface="Trebuchet MS"/>
              </a:rPr>
              <a:t>We will perform statistical analysis in R on both the Tamil and Indus scripts to evaluate metrics such as sign connectivity, positional frequency and polyvalency. Some methods we will use include z-scores, multivariate segmentation method and frequency histograms.</a:t>
            </a:r>
            <a:endParaRPr sz="1700">
              <a:solidFill>
                <a:schemeClr val="lt1"/>
              </a:solidFill>
              <a:latin typeface="Trebuchet MS"/>
              <a:ea typeface="Trebuchet MS"/>
              <a:cs typeface="Trebuchet MS"/>
              <a:sym typeface="Trebuchet MS"/>
            </a:endParaRPr>
          </a:p>
        </p:txBody>
      </p:sp>
      <p:pic>
        <p:nvPicPr>
          <p:cNvPr id="100" name="Google Shape;100;p18"/>
          <p:cNvPicPr preferRelativeResize="0"/>
          <p:nvPr/>
        </p:nvPicPr>
        <p:blipFill rotWithShape="1">
          <a:blip r:embed="rId4">
            <a:alphaModFix/>
          </a:blip>
          <a:srcRect b="0" l="10271" r="10477" t="0"/>
          <a:stretch/>
        </p:blipFill>
        <p:spPr>
          <a:xfrm>
            <a:off x="7890925" y="87350"/>
            <a:ext cx="1197550" cy="1153400"/>
          </a:xfrm>
          <a:prstGeom prst="rect">
            <a:avLst/>
          </a:prstGeom>
          <a:noFill/>
          <a:ln>
            <a:noFill/>
          </a:ln>
        </p:spPr>
      </p:pic>
      <p:pic>
        <p:nvPicPr>
          <p:cNvPr id="101" name="Google Shape;101;p18"/>
          <p:cNvPicPr preferRelativeResize="0"/>
          <p:nvPr/>
        </p:nvPicPr>
        <p:blipFill>
          <a:blip r:embed="rId5">
            <a:alphaModFix/>
          </a:blip>
          <a:stretch>
            <a:fillRect/>
          </a:stretch>
        </p:blipFill>
        <p:spPr>
          <a:xfrm>
            <a:off x="1348300" y="2571750"/>
            <a:ext cx="2785000" cy="2233150"/>
          </a:xfrm>
          <a:prstGeom prst="rect">
            <a:avLst/>
          </a:prstGeom>
          <a:noFill/>
          <a:ln>
            <a:noFill/>
          </a:ln>
        </p:spPr>
      </p:pic>
      <p:pic>
        <p:nvPicPr>
          <p:cNvPr id="102" name="Google Shape;102;p18"/>
          <p:cNvPicPr preferRelativeResize="0"/>
          <p:nvPr/>
        </p:nvPicPr>
        <p:blipFill>
          <a:blip r:embed="rId6">
            <a:alphaModFix/>
          </a:blip>
          <a:stretch>
            <a:fillRect/>
          </a:stretch>
        </p:blipFill>
        <p:spPr>
          <a:xfrm>
            <a:off x="4276625" y="2571750"/>
            <a:ext cx="3086525" cy="213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14375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108" name="Google Shape;108;p19"/>
          <p:cNvSpPr txBox="1"/>
          <p:nvPr>
            <p:ph idx="1" type="body"/>
          </p:nvPr>
        </p:nvSpPr>
        <p:spPr>
          <a:xfrm>
            <a:off x="485325" y="933175"/>
            <a:ext cx="7967400" cy="3226800"/>
          </a:xfrm>
          <a:prstGeom prst="rect">
            <a:avLst/>
          </a:prstGeom>
          <a:gradFill>
            <a:gsLst>
              <a:gs pos="0">
                <a:srgbClr val="4E29AA"/>
              </a:gs>
              <a:gs pos="100000">
                <a:srgbClr val="1E123D"/>
              </a:gs>
            </a:gsLst>
            <a:path path="circle">
              <a:fillToRect b="50%" l="50%" r="50%" t="50%"/>
            </a:path>
            <a:tileRect/>
          </a:gradFill>
        </p:spPr>
        <p:txBody>
          <a:bodyPr anchorCtr="0" anchor="t" bIns="91425" lIns="91425" spcFirstLastPara="1" rIns="91425" wrap="square" tIns="91425">
            <a:noAutofit/>
          </a:bodyPr>
          <a:lstStyle/>
          <a:p>
            <a:pPr indent="0" lvl="0" marL="0" rtl="0" algn="l">
              <a:spcBef>
                <a:spcPts val="1200"/>
              </a:spcBef>
              <a:spcAft>
                <a:spcPts val="0"/>
              </a:spcAft>
              <a:buNone/>
            </a:pPr>
            <a:r>
              <a:rPr lang="en" sz="1700">
                <a:solidFill>
                  <a:schemeClr val="lt1"/>
                </a:solidFill>
                <a:latin typeface="Trebuchet MS"/>
                <a:ea typeface="Trebuchet MS"/>
                <a:cs typeface="Trebuchet MS"/>
                <a:sym typeface="Trebuchet MS"/>
              </a:rPr>
              <a:t>We created a SVM algorithm with the purpose of automatically performing morpheme extraction on Tamil</a:t>
            </a:r>
            <a:endParaRPr sz="1700">
              <a:solidFill>
                <a:schemeClr val="lt1"/>
              </a:solidFill>
              <a:latin typeface="Trebuchet MS"/>
              <a:ea typeface="Trebuchet MS"/>
              <a:cs typeface="Trebuchet MS"/>
              <a:sym typeface="Trebuchet MS"/>
            </a:endParaRPr>
          </a:p>
          <a:p>
            <a:pPr indent="0" lvl="0" marL="0" marR="0" rtl="0" algn="l">
              <a:lnSpc>
                <a:spcPct val="115000"/>
              </a:lnSpc>
              <a:spcBef>
                <a:spcPts val="1200"/>
              </a:spcBef>
              <a:spcAft>
                <a:spcPts val="0"/>
              </a:spcAft>
              <a:buNone/>
            </a:pPr>
            <a:r>
              <a:rPr lang="en" sz="1700">
                <a:solidFill>
                  <a:schemeClr val="lt1"/>
                </a:solidFill>
                <a:latin typeface="Trebuchet MS"/>
                <a:ea typeface="Trebuchet MS"/>
                <a:cs typeface="Trebuchet MS"/>
                <a:sym typeface="Trebuchet MS"/>
              </a:rPr>
              <a:t>We preprocessed the data and selected our features: index, vowel/consonant, noun, verb, current letter encoded, current prefix encoded. The output label for our model was the morpheme boundary. </a:t>
            </a:r>
            <a:endParaRPr sz="1700">
              <a:solidFill>
                <a:schemeClr val="lt1"/>
              </a:solidFill>
              <a:latin typeface="Trebuchet MS"/>
              <a:ea typeface="Trebuchet MS"/>
              <a:cs typeface="Trebuchet MS"/>
              <a:sym typeface="Trebuchet MS"/>
            </a:endParaRPr>
          </a:p>
          <a:p>
            <a:pPr indent="0" lvl="0" marL="0" marR="0" rtl="0" algn="l">
              <a:lnSpc>
                <a:spcPct val="115000"/>
              </a:lnSpc>
              <a:spcBef>
                <a:spcPts val="1200"/>
              </a:spcBef>
              <a:spcAft>
                <a:spcPts val="0"/>
              </a:spcAft>
              <a:buNone/>
            </a:pPr>
            <a:r>
              <a:rPr lang="en" sz="1700">
                <a:solidFill>
                  <a:schemeClr val="lt1"/>
                </a:solidFill>
                <a:latin typeface="Trebuchet MS"/>
                <a:ea typeface="Trebuchet MS"/>
                <a:cs typeface="Trebuchet MS"/>
                <a:sym typeface="Trebuchet MS"/>
              </a:rPr>
              <a:t>After experimenting, we opted to utilize the default 75% training and 25% testing data split and selected a rbf kernel with a gamma of 0.8 to achieve an accuracy of 76%. </a:t>
            </a:r>
            <a:endParaRPr sz="1700">
              <a:solidFill>
                <a:schemeClr val="lt1"/>
              </a:solidFill>
              <a:latin typeface="Trebuchet MS"/>
              <a:ea typeface="Trebuchet MS"/>
              <a:cs typeface="Trebuchet MS"/>
              <a:sym typeface="Trebuchet MS"/>
            </a:endParaRPr>
          </a:p>
          <a:p>
            <a:pPr indent="0" lvl="0" marL="0" rtl="0" algn="l">
              <a:spcBef>
                <a:spcPts val="1200"/>
              </a:spcBef>
              <a:spcAft>
                <a:spcPts val="0"/>
              </a:spcAft>
              <a:buNone/>
            </a:pPr>
            <a:r>
              <a:t/>
            </a:r>
            <a:endParaRPr sz="1700">
              <a:solidFill>
                <a:schemeClr val="lt1"/>
              </a:solidFill>
              <a:latin typeface="Trebuchet MS"/>
              <a:ea typeface="Trebuchet MS"/>
              <a:cs typeface="Trebuchet MS"/>
              <a:sym typeface="Trebuchet MS"/>
            </a:endParaRPr>
          </a:p>
          <a:p>
            <a:pPr indent="0" lvl="0" marL="0" marR="0" rtl="0" algn="l">
              <a:lnSpc>
                <a:spcPct val="115000"/>
              </a:lnSpc>
              <a:spcBef>
                <a:spcPts val="1200"/>
              </a:spcBef>
              <a:spcAft>
                <a:spcPts val="1600"/>
              </a:spcAft>
              <a:buNone/>
            </a:pPr>
            <a:r>
              <a:t/>
            </a:r>
            <a:endParaRPr sz="1000">
              <a:solidFill>
                <a:schemeClr val="lt1"/>
              </a:solidFill>
              <a:latin typeface="Trebuchet MS"/>
              <a:ea typeface="Trebuchet MS"/>
              <a:cs typeface="Trebuchet MS"/>
              <a:sym typeface="Trebuchet MS"/>
            </a:endParaRPr>
          </a:p>
        </p:txBody>
      </p:sp>
      <p:pic>
        <p:nvPicPr>
          <p:cNvPr id="109" name="Google Shape;109;p19"/>
          <p:cNvPicPr preferRelativeResize="0"/>
          <p:nvPr/>
        </p:nvPicPr>
        <p:blipFill rotWithShape="1">
          <a:blip r:embed="rId4">
            <a:alphaModFix/>
          </a:blip>
          <a:srcRect b="0" l="10271" r="10477" t="0"/>
          <a:stretch/>
        </p:blipFill>
        <p:spPr>
          <a:xfrm>
            <a:off x="7890925" y="87350"/>
            <a:ext cx="1197550" cy="1153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14375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Visualization</a:t>
            </a:r>
            <a:endParaRPr/>
          </a:p>
        </p:txBody>
      </p:sp>
      <p:sp>
        <p:nvSpPr>
          <p:cNvPr id="115" name="Google Shape;115;p20"/>
          <p:cNvSpPr txBox="1"/>
          <p:nvPr>
            <p:ph idx="1" type="body"/>
          </p:nvPr>
        </p:nvSpPr>
        <p:spPr>
          <a:xfrm>
            <a:off x="347075" y="956250"/>
            <a:ext cx="8382300" cy="3231000"/>
          </a:xfrm>
          <a:prstGeom prst="rect">
            <a:avLst/>
          </a:prstGeom>
          <a:gradFill>
            <a:gsLst>
              <a:gs pos="0">
                <a:srgbClr val="4E29AA"/>
              </a:gs>
              <a:gs pos="100000">
                <a:srgbClr val="1E123D"/>
              </a:gs>
            </a:gsLst>
            <a:path path="circle">
              <a:fillToRect b="50%" l="50%" r="50%" t="50%"/>
            </a:path>
            <a:tileRect/>
          </a:gradFill>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lt1"/>
                </a:solidFill>
                <a:latin typeface="Trebuchet MS"/>
                <a:ea typeface="Trebuchet MS"/>
                <a:cs typeface="Trebuchet MS"/>
                <a:sym typeface="Trebuchet MS"/>
              </a:rPr>
              <a:t>Plan to show: </a:t>
            </a:r>
            <a:endParaRPr sz="1400">
              <a:solidFill>
                <a:schemeClr val="lt1"/>
              </a:solidFill>
              <a:latin typeface="Trebuchet MS"/>
              <a:ea typeface="Trebuchet MS"/>
              <a:cs typeface="Trebuchet MS"/>
              <a:sym typeface="Trebuchet MS"/>
            </a:endParaRPr>
          </a:p>
          <a:p>
            <a:pPr indent="-317500" lvl="0" marL="457200" rtl="0" algn="l">
              <a:spcBef>
                <a:spcPts val="1600"/>
              </a:spcBef>
              <a:spcAft>
                <a:spcPts val="0"/>
              </a:spcAft>
              <a:buClr>
                <a:schemeClr val="lt1"/>
              </a:buClr>
              <a:buSzPts val="1400"/>
              <a:buFont typeface="Trebuchet MS"/>
              <a:buChar char="●"/>
            </a:pPr>
            <a:r>
              <a:rPr lang="en" sz="1400">
                <a:solidFill>
                  <a:schemeClr val="lt1"/>
                </a:solidFill>
                <a:latin typeface="Trebuchet MS"/>
                <a:ea typeface="Trebuchet MS"/>
                <a:cs typeface="Trebuchet MS"/>
                <a:sym typeface="Trebuchet MS"/>
              </a:rPr>
              <a:t>SQL dataframes containing segmented morphemes and corresponding signs </a:t>
            </a:r>
            <a:endParaRPr sz="1400">
              <a:solidFill>
                <a:schemeClr val="lt1"/>
              </a:solidFill>
              <a:latin typeface="Trebuchet MS"/>
              <a:ea typeface="Trebuchet MS"/>
              <a:cs typeface="Trebuchet MS"/>
              <a:sym typeface="Trebuchet MS"/>
            </a:endParaRPr>
          </a:p>
          <a:p>
            <a:pPr indent="-317500" lvl="0" marL="457200" rtl="0" algn="l">
              <a:spcBef>
                <a:spcPts val="0"/>
              </a:spcBef>
              <a:spcAft>
                <a:spcPts val="0"/>
              </a:spcAft>
              <a:buClr>
                <a:schemeClr val="lt1"/>
              </a:buClr>
              <a:buSzPts val="1400"/>
              <a:buFont typeface="Trebuchet MS"/>
              <a:buChar char="●"/>
            </a:pPr>
            <a:r>
              <a:rPr lang="en" sz="1400">
                <a:solidFill>
                  <a:schemeClr val="lt1"/>
                </a:solidFill>
                <a:latin typeface="Trebuchet MS"/>
                <a:ea typeface="Trebuchet MS"/>
                <a:cs typeface="Trebuchet MS"/>
                <a:sym typeface="Trebuchet MS"/>
              </a:rPr>
              <a:t>Machine Learning SVM accuracy results</a:t>
            </a:r>
            <a:endParaRPr sz="1400">
              <a:solidFill>
                <a:schemeClr val="lt1"/>
              </a:solidFill>
              <a:latin typeface="Trebuchet MS"/>
              <a:ea typeface="Trebuchet MS"/>
              <a:cs typeface="Trebuchet MS"/>
              <a:sym typeface="Trebuchet MS"/>
            </a:endParaRPr>
          </a:p>
          <a:p>
            <a:pPr indent="-317500" lvl="0" marL="457200" rtl="0" algn="l">
              <a:spcBef>
                <a:spcPts val="0"/>
              </a:spcBef>
              <a:spcAft>
                <a:spcPts val="0"/>
              </a:spcAft>
              <a:buClr>
                <a:schemeClr val="lt1"/>
              </a:buClr>
              <a:buSzPts val="1400"/>
              <a:buFont typeface="Trebuchet MS"/>
              <a:buChar char="●"/>
            </a:pPr>
            <a:r>
              <a:rPr lang="en" sz="1400">
                <a:solidFill>
                  <a:schemeClr val="lt1"/>
                </a:solidFill>
                <a:latin typeface="Trebuchet MS"/>
                <a:ea typeface="Trebuchet MS"/>
                <a:cs typeface="Trebuchet MS"/>
                <a:sym typeface="Trebuchet MS"/>
              </a:rPr>
              <a:t>Statistical Analysis of Tamil and Indus scripts (graphs such as </a:t>
            </a:r>
            <a:r>
              <a:rPr lang="en" sz="1400">
                <a:solidFill>
                  <a:schemeClr val="lt1"/>
                </a:solidFill>
                <a:latin typeface="Trebuchet MS"/>
                <a:ea typeface="Trebuchet MS"/>
                <a:cs typeface="Trebuchet MS"/>
                <a:sym typeface="Trebuchet MS"/>
              </a:rPr>
              <a:t>frequency histograms as</a:t>
            </a:r>
            <a:r>
              <a:rPr lang="en" sz="1400">
                <a:solidFill>
                  <a:schemeClr val="lt1"/>
                </a:solidFill>
                <a:latin typeface="Trebuchet MS"/>
                <a:ea typeface="Trebuchet MS"/>
                <a:cs typeface="Trebuchet MS"/>
                <a:sym typeface="Trebuchet MS"/>
              </a:rPr>
              <a:t> seen on Analysis slide)</a:t>
            </a:r>
            <a:endParaRPr sz="1400">
              <a:solidFill>
                <a:schemeClr val="lt1"/>
              </a:solidFill>
              <a:latin typeface="Trebuchet MS"/>
              <a:ea typeface="Trebuchet MS"/>
              <a:cs typeface="Trebuchet MS"/>
              <a:sym typeface="Trebuchet MS"/>
            </a:endParaRPr>
          </a:p>
          <a:p>
            <a:pPr indent="-317500" lvl="0" marL="457200" rtl="0" algn="l">
              <a:spcBef>
                <a:spcPts val="0"/>
              </a:spcBef>
              <a:spcAft>
                <a:spcPts val="0"/>
              </a:spcAft>
              <a:buClr>
                <a:schemeClr val="lt1"/>
              </a:buClr>
              <a:buSzPts val="1400"/>
              <a:buFont typeface="Trebuchet MS"/>
              <a:buChar char="●"/>
            </a:pPr>
            <a:r>
              <a:rPr lang="en" sz="1400">
                <a:solidFill>
                  <a:schemeClr val="lt1"/>
                </a:solidFill>
                <a:latin typeface="Trebuchet MS"/>
                <a:ea typeface="Trebuchet MS"/>
                <a:cs typeface="Trebuchet MS"/>
                <a:sym typeface="Trebuchet MS"/>
              </a:rPr>
              <a:t>3D models of Indus Valley Harrapan artifacts and civilization using Three.js and Sketchfab. Plan to host on Heroku</a:t>
            </a:r>
            <a:endParaRPr sz="1400">
              <a:solidFill>
                <a:schemeClr val="lt1"/>
              </a:solidFill>
              <a:latin typeface="Trebuchet MS"/>
              <a:ea typeface="Trebuchet MS"/>
              <a:cs typeface="Trebuchet MS"/>
              <a:sym typeface="Trebuchet MS"/>
            </a:endParaRPr>
          </a:p>
          <a:p>
            <a:pPr indent="-317500" lvl="0" marL="457200" rtl="0" algn="l">
              <a:spcBef>
                <a:spcPts val="0"/>
              </a:spcBef>
              <a:spcAft>
                <a:spcPts val="0"/>
              </a:spcAft>
              <a:buClr>
                <a:schemeClr val="lt1"/>
              </a:buClr>
              <a:buSzPts val="1400"/>
              <a:buFont typeface="Trebuchet MS"/>
              <a:buChar char="●"/>
            </a:pPr>
            <a:r>
              <a:rPr lang="en" sz="1400">
                <a:solidFill>
                  <a:schemeClr val="lt1"/>
                </a:solidFill>
                <a:latin typeface="Trebuchet MS"/>
                <a:ea typeface="Trebuchet MS"/>
                <a:cs typeface="Trebuchet MS"/>
                <a:sym typeface="Trebuchet MS"/>
              </a:rPr>
              <a:t>Users will be able to click on each section to view SVM results, dataframes, statistical analysis results as well as interact with 3D artifacts to view historical facts about Indus Valley Civilization</a:t>
            </a:r>
            <a:endParaRPr sz="1400">
              <a:solidFill>
                <a:schemeClr val="lt1"/>
              </a:solidFill>
              <a:latin typeface="Trebuchet MS"/>
              <a:ea typeface="Trebuchet MS"/>
              <a:cs typeface="Trebuchet MS"/>
              <a:sym typeface="Trebuchet MS"/>
            </a:endParaRPr>
          </a:p>
        </p:txBody>
      </p:sp>
      <p:pic>
        <p:nvPicPr>
          <p:cNvPr id="116" name="Google Shape;116;p20"/>
          <p:cNvPicPr preferRelativeResize="0"/>
          <p:nvPr/>
        </p:nvPicPr>
        <p:blipFill rotWithShape="1">
          <a:blip r:embed="rId4">
            <a:alphaModFix/>
          </a:blip>
          <a:srcRect b="9649" l="18550" r="10673" t="12902"/>
          <a:stretch/>
        </p:blipFill>
        <p:spPr>
          <a:xfrm>
            <a:off x="4765050" y="3668813"/>
            <a:ext cx="1921876" cy="1359999"/>
          </a:xfrm>
          <a:prstGeom prst="rect">
            <a:avLst/>
          </a:prstGeom>
          <a:noFill/>
          <a:ln>
            <a:noFill/>
          </a:ln>
        </p:spPr>
      </p:pic>
      <p:pic>
        <p:nvPicPr>
          <p:cNvPr id="117" name="Google Shape;117;p20"/>
          <p:cNvPicPr preferRelativeResize="0"/>
          <p:nvPr/>
        </p:nvPicPr>
        <p:blipFill>
          <a:blip r:embed="rId5">
            <a:alphaModFix/>
          </a:blip>
          <a:stretch>
            <a:fillRect/>
          </a:stretch>
        </p:blipFill>
        <p:spPr>
          <a:xfrm>
            <a:off x="3567499" y="3471859"/>
            <a:ext cx="1197550" cy="1671641"/>
          </a:xfrm>
          <a:prstGeom prst="rect">
            <a:avLst/>
          </a:prstGeom>
          <a:noFill/>
          <a:ln>
            <a:noFill/>
          </a:ln>
        </p:spPr>
      </p:pic>
      <p:pic>
        <p:nvPicPr>
          <p:cNvPr id="118" name="Google Shape;118;p20"/>
          <p:cNvPicPr preferRelativeResize="0"/>
          <p:nvPr/>
        </p:nvPicPr>
        <p:blipFill rotWithShape="1">
          <a:blip r:embed="rId6">
            <a:alphaModFix/>
          </a:blip>
          <a:srcRect b="24891" l="32060" r="0" t="0"/>
          <a:stretch/>
        </p:blipFill>
        <p:spPr>
          <a:xfrm>
            <a:off x="2355788" y="3890088"/>
            <a:ext cx="1197550" cy="1068717"/>
          </a:xfrm>
          <a:prstGeom prst="rect">
            <a:avLst/>
          </a:prstGeom>
          <a:noFill/>
          <a:ln>
            <a:noFill/>
          </a:ln>
        </p:spPr>
      </p:pic>
      <p:pic>
        <p:nvPicPr>
          <p:cNvPr id="119" name="Google Shape;119;p20"/>
          <p:cNvPicPr preferRelativeResize="0"/>
          <p:nvPr/>
        </p:nvPicPr>
        <p:blipFill>
          <a:blip r:embed="rId7">
            <a:alphaModFix/>
          </a:blip>
          <a:stretch>
            <a:fillRect/>
          </a:stretch>
        </p:blipFill>
        <p:spPr>
          <a:xfrm>
            <a:off x="213675" y="3974098"/>
            <a:ext cx="2142125" cy="984700"/>
          </a:xfrm>
          <a:prstGeom prst="rect">
            <a:avLst/>
          </a:prstGeom>
          <a:noFill/>
          <a:ln>
            <a:noFill/>
          </a:ln>
        </p:spPr>
      </p:pic>
      <p:pic>
        <p:nvPicPr>
          <p:cNvPr id="120" name="Google Shape;120;p20"/>
          <p:cNvPicPr preferRelativeResize="0"/>
          <p:nvPr/>
        </p:nvPicPr>
        <p:blipFill>
          <a:blip r:embed="rId8">
            <a:alphaModFix/>
          </a:blip>
          <a:stretch>
            <a:fillRect/>
          </a:stretch>
        </p:blipFill>
        <p:spPr>
          <a:xfrm>
            <a:off x="6753600" y="3912663"/>
            <a:ext cx="1276525" cy="1023575"/>
          </a:xfrm>
          <a:prstGeom prst="rect">
            <a:avLst/>
          </a:prstGeom>
          <a:noFill/>
          <a:ln>
            <a:noFill/>
          </a:ln>
        </p:spPr>
      </p:pic>
      <p:pic>
        <p:nvPicPr>
          <p:cNvPr id="121" name="Google Shape;121;p20"/>
          <p:cNvPicPr preferRelativeResize="0"/>
          <p:nvPr/>
        </p:nvPicPr>
        <p:blipFill>
          <a:blip r:embed="rId9">
            <a:alphaModFix/>
          </a:blip>
          <a:stretch>
            <a:fillRect/>
          </a:stretch>
        </p:blipFill>
        <p:spPr>
          <a:xfrm>
            <a:off x="5154400" y="143750"/>
            <a:ext cx="3434599" cy="1226650"/>
          </a:xfrm>
          <a:prstGeom prst="rect">
            <a:avLst/>
          </a:prstGeom>
          <a:noFill/>
          <a:ln>
            <a:noFill/>
          </a:ln>
        </p:spPr>
      </p:pic>
      <p:pic>
        <p:nvPicPr>
          <p:cNvPr id="122" name="Google Shape;122;p20"/>
          <p:cNvPicPr preferRelativeResize="0"/>
          <p:nvPr/>
        </p:nvPicPr>
        <p:blipFill>
          <a:blip r:embed="rId10">
            <a:alphaModFix/>
          </a:blip>
          <a:stretch>
            <a:fillRect/>
          </a:stretch>
        </p:blipFill>
        <p:spPr>
          <a:xfrm>
            <a:off x="3267550" y="103275"/>
            <a:ext cx="1674374" cy="130759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