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Html tag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altLang="ko-KR" smtClean="0"/>
              <a:t> </a:t>
            </a:r>
            <a:r>
              <a:rPr lang="ko-KR" altLang="en-US" smtClean="0"/>
              <a:t>기 의찬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09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131806"/>
            <a:ext cx="10131425" cy="1456267"/>
          </a:xfrm>
        </p:spPr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hlinkClick r:id="rId2" action="ppaction://hlinksldjump"/>
              </a:rPr>
              <a:t>&lt;ol&gt;, &lt;ul&gt;, </a:t>
            </a:r>
            <a:r>
              <a:rPr lang="ko-KR" altLang="en-US" smtClean="0">
                <a:hlinkClick r:id="rId2" action="ppaction://hlinksldjump"/>
              </a:rPr>
              <a:t> </a:t>
            </a:r>
            <a:r>
              <a:rPr lang="en-US" altLang="ko-KR" smtClean="0">
                <a:hlinkClick r:id="rId2" action="ppaction://hlinksldjump"/>
              </a:rPr>
              <a:t>&lt;li&gt;</a:t>
            </a:r>
            <a:endParaRPr lang="en-US" altLang="ko-KR" smtClean="0"/>
          </a:p>
          <a:p>
            <a:r>
              <a:rPr lang="en-US" altLang="ko-KR" smtClean="0"/>
              <a:t>Table</a:t>
            </a:r>
          </a:p>
          <a:p>
            <a:r>
              <a:rPr lang="en-US" altLang="ko-KR" smtClean="0"/>
              <a:t>Caption</a:t>
            </a:r>
          </a:p>
          <a:p>
            <a:r>
              <a:rPr lang="en-US" altLang="ko-KR" smtClean="0"/>
              <a:t>Link</a:t>
            </a:r>
          </a:p>
          <a:p>
            <a:r>
              <a:rPr lang="en-US" altLang="ko-KR" smtClean="0"/>
              <a:t>Target</a:t>
            </a:r>
          </a:p>
          <a:p>
            <a:r>
              <a:rPr lang="en-US" altLang="ko-KR"/>
              <a:t> </a:t>
            </a:r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4" name="직사각형 3"/>
          <p:cNvSpPr/>
          <p:nvPr/>
        </p:nvSpPr>
        <p:spPr>
          <a:xfrm>
            <a:off x="685800" y="1243914"/>
            <a:ext cx="10707129" cy="1235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1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2863" y="192550"/>
            <a:ext cx="10231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latin typeface="+mn-ea"/>
              </a:rPr>
              <a:t>&lt;ol&gt;, &lt;ul&gt;,</a:t>
            </a:r>
            <a:r>
              <a:rPr lang="ko-KR" altLang="en-US" sz="2400" b="1" smtClean="0">
                <a:latin typeface="+mn-ea"/>
              </a:rPr>
              <a:t> </a:t>
            </a:r>
            <a:r>
              <a:rPr lang="en-US" altLang="ko-KR" sz="2400" b="1">
                <a:latin typeface="+mn-ea"/>
              </a:rPr>
              <a:t>&lt;li&gt;</a:t>
            </a:r>
            <a:endParaRPr lang="ko-KR" altLang="en-US" sz="2400" b="1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2863" y="728768"/>
            <a:ext cx="10707129" cy="114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2864" y="1233646"/>
            <a:ext cx="4685812" cy="5493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&lt;!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DOCTYPE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 err="1">
                <a:solidFill>
                  <a:srgbClr val="D19A66"/>
                </a:solidFill>
                <a:latin typeface="+mn-ea"/>
              </a:rPr>
              <a:t>lang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</a:t>
            </a:r>
            <a:r>
              <a:rPr lang="en-US" altLang="ko-KR" sz="900" err="1">
                <a:solidFill>
                  <a:srgbClr val="98C379"/>
                </a:solidFill>
                <a:latin typeface="+mn-ea"/>
              </a:rPr>
              <a:t>ko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charset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"UTF-8"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http-</a:t>
            </a:r>
            <a:r>
              <a:rPr lang="en-US" altLang="ko-KR" sz="900" err="1">
                <a:solidFill>
                  <a:srgbClr val="D19A66"/>
                </a:solidFill>
                <a:latin typeface="+mn-ea"/>
              </a:rPr>
              <a:t>equiv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"X-UA-Compatible"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"IE=edge"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name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"viewport"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"width=device-width, initial-scale=1.0"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라면 끓이는 순서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h3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라면을 끓이는 순서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h3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 err="1">
                <a:solidFill>
                  <a:srgbClr val="E06C75"/>
                </a:solidFill>
                <a:latin typeface="+mn-ea"/>
              </a:rPr>
              <a:t>hr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&lt;!-- </a:t>
            </a:r>
            <a:r>
              <a:rPr lang="en-US" altLang="ko-KR" sz="900" i="1" err="1">
                <a:solidFill>
                  <a:srgbClr val="5C6370"/>
                </a:solidFill>
                <a:latin typeface="+mn-ea"/>
              </a:rPr>
              <a:t>ul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 li 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태그</a:t>
            </a:r>
            <a:endParaRPr lang="ko-KR" altLang="en-US" sz="9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C6370"/>
                </a:solidFill>
                <a:latin typeface="+mn-ea"/>
              </a:rPr>
              <a:t>        </a:t>
            </a:r>
            <a:r>
              <a:rPr lang="en-US" altLang="ko-KR" sz="900" i="1" err="1">
                <a:solidFill>
                  <a:srgbClr val="5C6370"/>
                </a:solidFill>
                <a:latin typeface="+mn-ea"/>
              </a:rPr>
              <a:t>ul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 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태그 안에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li 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태그를 넣으면 </a:t>
            </a:r>
            <a:r>
              <a:rPr lang="ko-KR" altLang="en-US" sz="900" i="1" err="1">
                <a:solidFill>
                  <a:srgbClr val="5C6370"/>
                </a:solidFill>
                <a:latin typeface="+mn-ea"/>
              </a:rPr>
              <a:t>소항목으로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 정렬됨</a:t>
            </a:r>
            <a:endParaRPr lang="ko-KR" altLang="en-US" sz="9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C6370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li 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태그 안에 </a:t>
            </a:r>
            <a:r>
              <a:rPr lang="ko-KR" altLang="en-US" sz="900" i="1" err="1">
                <a:solidFill>
                  <a:srgbClr val="5C6370"/>
                </a:solidFill>
                <a:latin typeface="+mn-ea"/>
              </a:rPr>
              <a:t>소항목을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 추가하고 싶으면 </a:t>
            </a:r>
            <a:r>
              <a:rPr lang="en-US" altLang="ko-KR" sz="900" i="1" err="1">
                <a:solidFill>
                  <a:srgbClr val="5C6370"/>
                </a:solidFill>
                <a:latin typeface="+mn-ea"/>
              </a:rPr>
              <a:t>ul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 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태그 내부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li 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태그들로 정렬한다</a:t>
            </a:r>
            <a:endParaRPr lang="ko-KR" altLang="en-US" sz="9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C6370"/>
                </a:solidFill>
                <a:latin typeface="+mn-ea"/>
              </a:rPr>
              <a:t>     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--&gt;</a:t>
            </a:r>
            <a:endParaRPr lang="ko-KR" altLang="en-US" sz="9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900">
                <a:solidFill>
                  <a:srgbClr val="ABB2BF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 err="1">
                <a:solidFill>
                  <a:srgbClr val="E06C75"/>
                </a:solidFill>
                <a:latin typeface="+mn-ea"/>
              </a:rPr>
              <a:t>ul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    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내가 좋아하는 음식은</a:t>
            </a:r>
          </a:p>
          <a:p>
            <a:r>
              <a:rPr lang="ko-KR" altLang="en-US" sz="900">
                <a:solidFill>
                  <a:srgbClr val="ABB2BF"/>
                </a:solidFill>
                <a:latin typeface="+mn-ea"/>
              </a:rPr>
              <a:t>                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 err="1">
                <a:solidFill>
                  <a:srgbClr val="E06C75"/>
                </a:solidFill>
                <a:latin typeface="+mn-ea"/>
              </a:rPr>
              <a:t>ul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 err="1">
                <a:solidFill>
                  <a:srgbClr val="ABB2BF"/>
                </a:solidFill>
                <a:latin typeface="+mn-ea"/>
              </a:rPr>
              <a:t>감자탕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스파게티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잔치국수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                   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    &lt;/</a:t>
            </a:r>
            <a:r>
              <a:rPr lang="en-US" altLang="ko-KR" sz="900" err="1">
                <a:solidFill>
                  <a:srgbClr val="E06C75"/>
                </a:solidFill>
                <a:latin typeface="+mn-ea"/>
              </a:rPr>
              <a:t>ul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    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라면 먹기 좋아해요</a:t>
            </a:r>
          </a:p>
          <a:p>
            <a:r>
              <a:rPr lang="ko-KR" altLang="en-US" sz="900">
                <a:solidFill>
                  <a:srgbClr val="ABB2BF"/>
                </a:solidFill>
                <a:latin typeface="+mn-ea"/>
              </a:rPr>
              <a:t>               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&lt;!--  </a:t>
            </a:r>
            <a:r>
              <a:rPr lang="en-US" altLang="ko-KR" sz="900" i="1" err="1">
                <a:solidFill>
                  <a:srgbClr val="5C6370"/>
                </a:solidFill>
                <a:latin typeface="+mn-ea"/>
              </a:rPr>
              <a:t>ol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 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태그</a:t>
            </a:r>
            <a:endParaRPr lang="ko-KR" altLang="en-US" sz="9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900" i="1">
                <a:solidFill>
                  <a:srgbClr val="5C6370"/>
                </a:solidFill>
                <a:latin typeface="+mn-ea"/>
              </a:rPr>
              <a:t>                리스트의 앞에 글머리 이미지를 바꿈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--&gt;</a:t>
            </a:r>
            <a:endParaRPr lang="ko-KR" altLang="en-US" sz="9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900">
                <a:solidFill>
                  <a:srgbClr val="ABB2BF"/>
                </a:solidFill>
                <a:latin typeface="+mn-ea"/>
              </a:rPr>
              <a:t>                    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 err="1">
                <a:solidFill>
                  <a:srgbClr val="E06C75"/>
                </a:solidFill>
                <a:latin typeface="+mn-ea"/>
              </a:rPr>
              <a:t>ol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type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"I"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물을 끓인다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.&lt;/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라면과 스프를 넣는다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.&lt;/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파를 썰어 넣는다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.&lt;/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&gt;5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분 후 먹는다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.&lt;/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        &lt;/</a:t>
            </a:r>
            <a:r>
              <a:rPr lang="en-US" altLang="ko-KR" sz="900" err="1">
                <a:solidFill>
                  <a:srgbClr val="E06C75"/>
                </a:solidFill>
                <a:latin typeface="+mn-ea"/>
              </a:rPr>
              <a:t>ol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여름에는 바다로 가요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겨울에는 산으로 올라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&lt;/</a:t>
            </a:r>
            <a:r>
              <a:rPr lang="en-US" altLang="ko-KR" sz="900" err="1">
                <a:solidFill>
                  <a:srgbClr val="E06C75"/>
                </a:solidFill>
                <a:latin typeface="+mn-ea"/>
              </a:rPr>
              <a:t>ul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endParaRPr lang="en-US" altLang="ko-KR" sz="900" b="0">
              <a:solidFill>
                <a:srgbClr val="ABB2BF"/>
              </a:solidFill>
              <a:effectLst/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077" y="1233646"/>
            <a:ext cx="2781688" cy="30484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71496" y="930741"/>
            <a:ext cx="69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+mn-ea"/>
              </a:rPr>
              <a:t>&lt;</a:t>
            </a:r>
            <a:r>
              <a:rPr lang="ko-KR" altLang="en-US" sz="1000" smtClean="0">
                <a:latin typeface="+mn-ea"/>
              </a:rPr>
              <a:t>결과</a:t>
            </a:r>
            <a:r>
              <a:rPr lang="en-US" altLang="ko-KR" sz="1000" smtClean="0">
                <a:latin typeface="+mn-ea"/>
              </a:rPr>
              <a:t>&gt;</a:t>
            </a:r>
            <a:endParaRPr lang="ko-KR" altLang="en-US" sz="100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0278" y="987425"/>
            <a:ext cx="970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+mn-ea"/>
              </a:rPr>
              <a:t>&lt;</a:t>
            </a:r>
            <a:r>
              <a:rPr lang="ko-KR" altLang="en-US" sz="1000" smtClean="0">
                <a:latin typeface="+mn-ea"/>
              </a:rPr>
              <a:t>소스 코드</a:t>
            </a:r>
            <a:r>
              <a:rPr lang="en-US" altLang="ko-KR" sz="1000" smtClean="0">
                <a:latin typeface="+mn-ea"/>
              </a:rPr>
              <a:t>&gt;</a:t>
            </a:r>
            <a:endParaRPr lang="ko-KR" altLang="en-US" sz="100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61183" y="4326801"/>
            <a:ext cx="29738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&lt;ul&gt; </a:t>
            </a:r>
            <a:r>
              <a:rPr lang="ko-KR" altLang="en-US" sz="1000" smtClean="0"/>
              <a:t>태그는  순서가 없기 때문에</a:t>
            </a:r>
            <a:r>
              <a:rPr lang="en-US" altLang="ko-KR" sz="1000"/>
              <a:t> </a:t>
            </a:r>
            <a:r>
              <a:rPr lang="en-US" altLang="ko-KR" sz="1000" smtClean="0"/>
              <a:t>type</a:t>
            </a:r>
            <a:r>
              <a:rPr lang="ko-KR" altLang="en-US" sz="1000" smtClean="0"/>
              <a:t>의 마커를</a:t>
            </a:r>
            <a:endParaRPr lang="en-US" altLang="ko-KR" sz="1000" smtClean="0"/>
          </a:p>
          <a:p>
            <a:r>
              <a:rPr lang="ko-KR" altLang="en-US" sz="1000" smtClean="0"/>
              <a:t>모양으로 표시한다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r>
              <a:rPr lang="en-US" altLang="ko-KR" sz="1000"/>
              <a:t>&lt;ul type="disc" | "square" | "circle"&gt;</a:t>
            </a:r>
          </a:p>
          <a:p>
            <a:r>
              <a:rPr lang="en-US" altLang="ko-KR" sz="1000"/>
              <a:t>        &lt;li&gt;</a:t>
            </a:r>
            <a:r>
              <a:rPr lang="ko-KR" altLang="en-US" sz="1000"/>
              <a:t>아이템</a:t>
            </a:r>
            <a:r>
              <a:rPr lang="en-US" altLang="ko-KR" sz="1000"/>
              <a:t>&lt;/li&gt;</a:t>
            </a:r>
          </a:p>
          <a:p>
            <a:r>
              <a:rPr lang="en-US" altLang="ko-KR" sz="1000"/>
              <a:t>        &lt;li&gt;</a:t>
            </a:r>
            <a:r>
              <a:rPr lang="ko-KR" altLang="en-US" sz="1000"/>
              <a:t>아이템</a:t>
            </a:r>
            <a:r>
              <a:rPr lang="en-US" altLang="ko-KR" sz="1000"/>
              <a:t>&lt;/li&gt;</a:t>
            </a:r>
          </a:p>
          <a:p>
            <a:r>
              <a:rPr lang="en-US" altLang="ko-KR" sz="1000"/>
              <a:t>&lt;/ul</a:t>
            </a:r>
            <a:r>
              <a:rPr lang="en-US" altLang="ko-KR" sz="1000" smtClean="0"/>
              <a:t>&gt;</a:t>
            </a:r>
          </a:p>
          <a:p>
            <a:endParaRPr lang="en-US" altLang="ko-KR" sz="1000"/>
          </a:p>
          <a:p>
            <a:r>
              <a:rPr lang="en-US" altLang="ko-KR" sz="1000">
                <a:latin typeface="+mn-ea"/>
              </a:rPr>
              <a:t>-type : </a:t>
            </a:r>
            <a:r>
              <a:rPr lang="ko-KR" altLang="en-US" sz="1000">
                <a:latin typeface="+mn-ea"/>
              </a:rPr>
              <a:t>마커 종류</a:t>
            </a:r>
          </a:p>
          <a:p>
            <a:r>
              <a:rPr lang="ko-KR" altLang="en-US" sz="1000">
                <a:latin typeface="+mn-ea"/>
              </a:rPr>
              <a:t>        </a:t>
            </a:r>
            <a:r>
              <a:rPr lang="en-US" altLang="ko-KR" sz="1000">
                <a:latin typeface="+mn-ea"/>
              </a:rPr>
              <a:t>type="disc" (</a:t>
            </a:r>
            <a:r>
              <a:rPr lang="ko-KR" altLang="en-US" sz="1000">
                <a:latin typeface="+mn-ea"/>
              </a:rPr>
              <a:t>디폴트</a:t>
            </a:r>
            <a:r>
              <a:rPr lang="en-US" altLang="ko-KR" sz="1000">
                <a:latin typeface="+mn-ea"/>
              </a:rPr>
              <a:t>)●, ●</a:t>
            </a:r>
            <a:r>
              <a:rPr lang="en-US" altLang="ko-KR" sz="1000" smtClean="0">
                <a:latin typeface="+mn-ea"/>
              </a:rPr>
              <a:t>, </a:t>
            </a:r>
            <a:r>
              <a:rPr lang="en-US" altLang="ko-KR" sz="1000">
                <a:latin typeface="+mn-ea"/>
              </a:rPr>
              <a:t>●, ...</a:t>
            </a:r>
          </a:p>
          <a:p>
            <a:r>
              <a:rPr lang="en-US" altLang="ko-KR" sz="1000">
                <a:latin typeface="+mn-ea"/>
              </a:rPr>
              <a:t>        type="square" ■, ■, ■, ...</a:t>
            </a:r>
          </a:p>
          <a:p>
            <a:r>
              <a:rPr lang="en-US" altLang="ko-KR" sz="1000">
                <a:latin typeface="+mn-ea"/>
              </a:rPr>
              <a:t>        type="circle" ○, ○, ○, </a:t>
            </a:r>
            <a:r>
              <a:rPr lang="en-US" altLang="ko-KR" sz="1000" smtClean="0">
                <a:latin typeface="+mn-ea"/>
              </a:rPr>
              <a:t>...</a:t>
            </a:r>
          </a:p>
          <a:p>
            <a:endParaRPr lang="en-US" altLang="ko-KR" sz="100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&lt;li&gt; </a:t>
            </a:r>
            <a:r>
              <a:rPr lang="ko-KR" altLang="en-US" sz="1000" smtClean="0">
                <a:latin typeface="+mn-ea"/>
              </a:rPr>
              <a:t>태그는 </a:t>
            </a:r>
            <a:r>
              <a:rPr lang="en-US" altLang="ko-KR" sz="1000" smtClean="0">
                <a:latin typeface="+mn-ea"/>
              </a:rPr>
              <a:t>&lt;ul&gt; </a:t>
            </a:r>
            <a:r>
              <a:rPr lang="ko-KR" altLang="en-US" sz="1000" smtClean="0">
                <a:latin typeface="+mn-ea"/>
              </a:rPr>
              <a:t>태그 내부 소항목들을 정렬할 때 사용한다</a:t>
            </a:r>
            <a:r>
              <a:rPr lang="en-US" altLang="ko-KR" sz="1000" smtClean="0">
                <a:latin typeface="+mn-ea"/>
              </a:rPr>
              <a:t>.</a:t>
            </a:r>
            <a:endParaRPr lang="ko-KR" altLang="en-US" sz="100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53166" y="969901"/>
            <a:ext cx="269377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+mn-ea"/>
              </a:rPr>
              <a:t>&lt;ol&gt; </a:t>
            </a:r>
            <a:r>
              <a:rPr lang="ko-KR" altLang="en-US" sz="1000">
                <a:latin typeface="+mn-ea"/>
              </a:rPr>
              <a:t>태그의 </a:t>
            </a:r>
            <a:r>
              <a:rPr lang="en-US" altLang="ko-KR" sz="1000">
                <a:latin typeface="+mn-ea"/>
              </a:rPr>
              <a:t>type</a:t>
            </a:r>
            <a:r>
              <a:rPr lang="ko-KR" altLang="en-US" sz="1000">
                <a:latin typeface="+mn-ea"/>
              </a:rPr>
              <a:t>에 따라 하위 목록들의 순서 마커가 정해지고</a:t>
            </a:r>
            <a:r>
              <a:rPr lang="en-US" altLang="ko-KR" sz="1000">
                <a:latin typeface="+mn-ea"/>
              </a:rPr>
              <a:t>, start</a:t>
            </a:r>
            <a:r>
              <a:rPr lang="ko-KR" altLang="en-US" sz="1000">
                <a:latin typeface="+mn-ea"/>
              </a:rPr>
              <a:t>에 따라 마커의 시작 값이 정해진다</a:t>
            </a:r>
            <a:r>
              <a:rPr lang="en-US" altLang="ko-KR" sz="1000">
                <a:latin typeface="+mn-ea"/>
              </a:rPr>
              <a:t>.</a:t>
            </a:r>
          </a:p>
          <a:p>
            <a:r>
              <a:rPr lang="ko-KR" altLang="en-US" sz="1000" smtClean="0">
                <a:latin typeface="+mn-ea"/>
              </a:rPr>
              <a:t>기본 </a:t>
            </a:r>
            <a:r>
              <a:rPr lang="ko-KR" altLang="en-US" sz="1000">
                <a:latin typeface="+mn-ea"/>
              </a:rPr>
              <a:t>값은 숫자</a:t>
            </a:r>
            <a:r>
              <a:rPr lang="en-US" altLang="ko-KR" sz="1000">
                <a:latin typeface="+mn-ea"/>
              </a:rPr>
              <a:t>(1, 2, 3, ...)</a:t>
            </a:r>
            <a:r>
              <a:rPr lang="ko-KR" altLang="en-US" sz="1000">
                <a:latin typeface="+mn-ea"/>
              </a:rPr>
              <a:t>이다</a:t>
            </a:r>
            <a:r>
              <a:rPr lang="en-US" altLang="ko-KR" sz="1000" smtClean="0">
                <a:latin typeface="+mn-ea"/>
              </a:rPr>
              <a:t>.</a:t>
            </a:r>
          </a:p>
          <a:p>
            <a:endParaRPr lang="en-US" altLang="ko-KR" sz="100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&lt;</a:t>
            </a:r>
            <a:r>
              <a:rPr lang="en-US" altLang="ko-KR" sz="1000">
                <a:latin typeface="+mn-ea"/>
              </a:rPr>
              <a:t>ol type="1"|"A"|"a"|"I"|"i"</a:t>
            </a:r>
          </a:p>
          <a:p>
            <a:r>
              <a:rPr lang="en-US" altLang="ko-KR" sz="1000">
                <a:latin typeface="+mn-ea"/>
              </a:rPr>
              <a:t>    start="value"&gt;</a:t>
            </a:r>
          </a:p>
          <a:p>
            <a:r>
              <a:rPr lang="en-US" altLang="ko-KR" sz="1000">
                <a:latin typeface="+mn-ea"/>
              </a:rPr>
              <a:t>    &lt;li&gt;</a:t>
            </a:r>
            <a:r>
              <a:rPr lang="ko-KR" altLang="en-US" sz="1000">
                <a:latin typeface="+mn-ea"/>
              </a:rPr>
              <a:t>아이템</a:t>
            </a:r>
            <a:r>
              <a:rPr lang="en-US" altLang="ko-KR" sz="1000">
                <a:latin typeface="+mn-ea"/>
              </a:rPr>
              <a:t>&lt;/li&gt;</a:t>
            </a:r>
          </a:p>
          <a:p>
            <a:r>
              <a:rPr lang="en-US" altLang="ko-KR" sz="1000">
                <a:latin typeface="+mn-ea"/>
              </a:rPr>
              <a:t>    &lt;li&gt;</a:t>
            </a:r>
            <a:r>
              <a:rPr lang="ko-KR" altLang="en-US" sz="1000">
                <a:latin typeface="+mn-ea"/>
              </a:rPr>
              <a:t>아이템</a:t>
            </a:r>
            <a:r>
              <a:rPr lang="en-US" altLang="ko-KR" sz="1000">
                <a:latin typeface="+mn-ea"/>
              </a:rPr>
              <a:t>&lt;/li&gt;</a:t>
            </a:r>
          </a:p>
          <a:p>
            <a:r>
              <a:rPr lang="en-US" altLang="ko-KR" sz="1000">
                <a:latin typeface="+mn-ea"/>
              </a:rPr>
              <a:t>&lt;/ol&gt;</a:t>
            </a:r>
          </a:p>
          <a:p>
            <a:endParaRPr lang="en-US" altLang="ko-KR" sz="1000">
              <a:latin typeface="+mn-ea"/>
            </a:endParaRPr>
          </a:p>
          <a:p>
            <a:r>
              <a:rPr lang="en-US" altLang="ko-KR" sz="1000">
                <a:latin typeface="+mn-ea"/>
              </a:rPr>
              <a:t>-type : </a:t>
            </a:r>
            <a:r>
              <a:rPr lang="ko-KR" altLang="en-US" sz="1000">
                <a:latin typeface="+mn-ea"/>
              </a:rPr>
              <a:t>마커 종류</a:t>
            </a:r>
          </a:p>
          <a:p>
            <a:r>
              <a:rPr lang="ko-KR" altLang="en-US" sz="1000">
                <a:latin typeface="+mn-ea"/>
              </a:rPr>
              <a:t>        </a:t>
            </a:r>
            <a:r>
              <a:rPr lang="en-US" altLang="ko-KR" sz="1000">
                <a:latin typeface="+mn-ea"/>
              </a:rPr>
              <a:t>type="1" (</a:t>
            </a:r>
            <a:r>
              <a:rPr lang="ko-KR" altLang="en-US" sz="1000">
                <a:latin typeface="+mn-ea"/>
              </a:rPr>
              <a:t>디폴트</a:t>
            </a:r>
            <a:r>
              <a:rPr lang="en-US" altLang="ko-KR" sz="1000">
                <a:latin typeface="+mn-ea"/>
              </a:rPr>
              <a:t>) 1, 2, 3, ...</a:t>
            </a:r>
          </a:p>
          <a:p>
            <a:r>
              <a:rPr lang="en-US" altLang="ko-KR" sz="1000">
                <a:latin typeface="+mn-ea"/>
              </a:rPr>
              <a:t>        type="A" A, B, C, ...</a:t>
            </a:r>
          </a:p>
          <a:p>
            <a:r>
              <a:rPr lang="en-US" altLang="ko-KR" sz="1000">
                <a:latin typeface="+mn-ea"/>
              </a:rPr>
              <a:t>        type="a" a, b, c, ...</a:t>
            </a:r>
          </a:p>
          <a:p>
            <a:r>
              <a:rPr lang="en-US" altLang="ko-KR" sz="1000">
                <a:latin typeface="+mn-ea"/>
              </a:rPr>
              <a:t>        type="I" I, II, III, ...</a:t>
            </a:r>
          </a:p>
          <a:p>
            <a:r>
              <a:rPr lang="en-US" altLang="ko-KR" sz="1000">
                <a:latin typeface="+mn-ea"/>
              </a:rPr>
              <a:t>        type="i" i, ii, iii, ...</a:t>
            </a:r>
          </a:p>
          <a:p>
            <a:endParaRPr lang="en-US" altLang="ko-KR" sz="1000">
              <a:latin typeface="+mn-ea"/>
            </a:endParaRPr>
          </a:p>
          <a:p>
            <a:r>
              <a:rPr lang="en-US" altLang="ko-KR" sz="1000">
                <a:latin typeface="+mn-ea"/>
              </a:rPr>
              <a:t>-start : </a:t>
            </a:r>
            <a:r>
              <a:rPr lang="ko-KR" altLang="en-US" sz="1000">
                <a:latin typeface="+mn-ea"/>
              </a:rPr>
              <a:t>마커의 시작 값</a:t>
            </a:r>
          </a:p>
          <a:p>
            <a:r>
              <a:rPr lang="ko-KR" altLang="en-US" sz="1000">
                <a:latin typeface="+mn-ea"/>
              </a:rPr>
              <a:t>        </a:t>
            </a:r>
            <a:r>
              <a:rPr lang="en-US" altLang="ko-KR" sz="1000">
                <a:latin typeface="+mn-ea"/>
              </a:rPr>
              <a:t>start="C" C, D, E, ...</a:t>
            </a:r>
          </a:p>
          <a:p>
            <a:r>
              <a:rPr lang="en-US" altLang="ko-KR" sz="1000">
                <a:latin typeface="+mn-ea"/>
              </a:rPr>
              <a:t>        start="5" 5, 6, 7, ...</a:t>
            </a:r>
            <a:endParaRPr lang="ko-KR" altLang="en-US" sz="1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53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2863" y="192550"/>
            <a:ext cx="10231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latin typeface="+mn-ea"/>
              </a:rPr>
              <a:t>&lt;ol&gt;, &lt;ul&gt;,</a:t>
            </a:r>
            <a:r>
              <a:rPr lang="ko-KR" altLang="en-US" sz="2400" b="1" smtClean="0">
                <a:latin typeface="+mn-ea"/>
              </a:rPr>
              <a:t> </a:t>
            </a:r>
            <a:r>
              <a:rPr lang="en-US" altLang="ko-KR" sz="2400" b="1">
                <a:latin typeface="+mn-ea"/>
              </a:rPr>
              <a:t>&lt;li&gt;</a:t>
            </a:r>
            <a:endParaRPr lang="ko-KR" altLang="en-US" sz="2400" b="1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2863" y="728768"/>
            <a:ext cx="10707129" cy="114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2863" y="1105026"/>
            <a:ext cx="5460186" cy="507831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&lt;!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DOCTYPE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lang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"en"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charset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"UTF-8"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http-equiv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"X-UA-Compatible"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"IE=edge"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name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"viewport"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"width=device-width, initial-scale=1.0"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&gt;Document&lt;/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</a:t>
            </a:r>
            <a:r>
              <a:rPr lang="en-US" altLang="ko-KR" sz="900" smtClean="0">
                <a:solidFill>
                  <a:srgbClr val="E06C75"/>
                </a:solidFill>
                <a:latin typeface="+mn-ea"/>
              </a:rPr>
              <a:t>ol</a:t>
            </a:r>
            <a:r>
              <a:rPr lang="en-US" altLang="ko-KR" sz="900" smtClean="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{margin-left: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40px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;margin-top: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0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;padding-top: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0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;font-size: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1.5em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list-style:decimal </a:t>
            </a:r>
            <a:r>
              <a:rPr lang="en-US" altLang="ko-KR" sz="900">
                <a:solidFill>
                  <a:srgbClr val="56B6C2"/>
                </a:solidFill>
                <a:latin typeface="+mn-ea"/>
              </a:rPr>
              <a:t>url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(data:image/gif;base64,R0lGODlhAQABAIAAAAAAAP///yH5BAEAAAAALAAAAAABAAEAAAIBRAA7);}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</a:t>
            </a:r>
          </a:p>
          <a:p>
            <a:r>
              <a:rPr lang="en-US" altLang="ko-KR" sz="900">
                <a:solidFill>
                  <a:srgbClr val="D19A66"/>
                </a:solidFill>
                <a:latin typeface="+mn-ea"/>
              </a:rPr>
              <a:t>.sportsgif</a:t>
            </a:r>
            <a:r>
              <a:rPr lang="en-US" altLang="ko-KR" sz="900">
                <a:solidFill>
                  <a:srgbClr val="C678D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{margin-left: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0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;position:relative;margin-bottom: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0.5em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;}</a:t>
            </a:r>
          </a:p>
          <a:p>
            <a:r>
              <a:rPr lang="en-US" altLang="ko-KR" sz="900">
                <a:solidFill>
                  <a:srgbClr val="D19A66"/>
                </a:solidFill>
                <a:latin typeface="+mn-ea"/>
              </a:rPr>
              <a:t>.sportsgif</a:t>
            </a:r>
            <a:r>
              <a:rPr lang="en-US" altLang="ko-KR" sz="900">
                <a:solidFill>
                  <a:srgbClr val="C678D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:nth-child</a:t>
            </a:r>
            <a:r>
              <a:rPr lang="en-US" altLang="ko-KR" sz="900">
                <a:solidFill>
                  <a:srgbClr val="C678DD"/>
                </a:solidFill>
                <a:latin typeface="+mn-ea"/>
              </a:rPr>
              <a:t>(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1n</a:t>
            </a:r>
            <a:r>
              <a:rPr lang="en-US" altLang="ko-KR" sz="900">
                <a:solidFill>
                  <a:srgbClr val="C678DD"/>
                </a:solidFill>
                <a:latin typeface="+mn-ea"/>
              </a:rPr>
              <a:t>)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:before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{display:inline-block;width: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37px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;height: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44px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;content: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background-repeat:no-repeat;background-size: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100%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100%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;margin-right: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10px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;}</a:t>
            </a:r>
          </a:p>
          <a:p>
            <a:r>
              <a:rPr lang="en-US" altLang="ko-KR" sz="900">
                <a:solidFill>
                  <a:srgbClr val="D19A66"/>
                </a:solidFill>
                <a:latin typeface="+mn-ea"/>
              </a:rPr>
              <a:t>.sportsgif</a:t>
            </a:r>
            <a:r>
              <a:rPr lang="en-US" altLang="ko-KR" sz="900">
                <a:solidFill>
                  <a:srgbClr val="C678D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:nth-child</a:t>
            </a:r>
            <a:r>
              <a:rPr lang="en-US" altLang="ko-KR" sz="900">
                <a:solidFill>
                  <a:srgbClr val="C678DD"/>
                </a:solidFill>
                <a:latin typeface="+mn-ea"/>
              </a:rPr>
              <a:t>(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1</a:t>
            </a:r>
            <a:r>
              <a:rPr lang="en-US" altLang="ko-KR" sz="900">
                <a:solidFill>
                  <a:srgbClr val="C678DD"/>
                </a:solidFill>
                <a:latin typeface="+mn-ea"/>
              </a:rPr>
              <a:t>)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:before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background-image: </a:t>
            </a:r>
            <a:r>
              <a:rPr lang="en-US" altLang="ko-KR" sz="900">
                <a:solidFill>
                  <a:srgbClr val="56B6C2"/>
                </a:solidFill>
                <a:latin typeface="+mn-ea"/>
              </a:rPr>
              <a:t>url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(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'https://s3-us-west-2.amazonaws.com/s.cdpn.io/358203/sports1.gif'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);}</a:t>
            </a:r>
          </a:p>
          <a:p>
            <a:r>
              <a:rPr lang="en-US" altLang="ko-KR" sz="900">
                <a:solidFill>
                  <a:srgbClr val="D19A66"/>
                </a:solidFill>
                <a:latin typeface="+mn-ea"/>
              </a:rPr>
              <a:t>.sportsgif</a:t>
            </a:r>
            <a:r>
              <a:rPr lang="en-US" altLang="ko-KR" sz="900">
                <a:solidFill>
                  <a:srgbClr val="C678D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:nth-child</a:t>
            </a:r>
            <a:r>
              <a:rPr lang="en-US" altLang="ko-KR" sz="900">
                <a:solidFill>
                  <a:srgbClr val="C678DD"/>
                </a:solidFill>
                <a:latin typeface="+mn-ea"/>
              </a:rPr>
              <a:t>(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2</a:t>
            </a:r>
            <a:r>
              <a:rPr lang="en-US" altLang="ko-KR" sz="900">
                <a:solidFill>
                  <a:srgbClr val="C678DD"/>
                </a:solidFill>
                <a:latin typeface="+mn-ea"/>
              </a:rPr>
              <a:t>)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:before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background-image: </a:t>
            </a:r>
            <a:r>
              <a:rPr lang="en-US" altLang="ko-KR" sz="900">
                <a:solidFill>
                  <a:srgbClr val="56B6C2"/>
                </a:solidFill>
                <a:latin typeface="+mn-ea"/>
              </a:rPr>
              <a:t>url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(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'https://s3-us-west-2.amazonaws.com/s.cdpn.io/358203/sports2.gif'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);}</a:t>
            </a:r>
          </a:p>
          <a:p>
            <a:r>
              <a:rPr lang="en-US" altLang="ko-KR" sz="900">
                <a:solidFill>
                  <a:srgbClr val="D19A66"/>
                </a:solidFill>
                <a:latin typeface="+mn-ea"/>
              </a:rPr>
              <a:t>.sportsgif</a:t>
            </a:r>
            <a:r>
              <a:rPr lang="en-US" altLang="ko-KR" sz="900">
                <a:solidFill>
                  <a:srgbClr val="C678D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:nth-child</a:t>
            </a:r>
            <a:r>
              <a:rPr lang="en-US" altLang="ko-KR" sz="900">
                <a:solidFill>
                  <a:srgbClr val="C678DD"/>
                </a:solidFill>
                <a:latin typeface="+mn-ea"/>
              </a:rPr>
              <a:t>(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3</a:t>
            </a:r>
            <a:r>
              <a:rPr lang="en-US" altLang="ko-KR" sz="900">
                <a:solidFill>
                  <a:srgbClr val="C678DD"/>
                </a:solidFill>
                <a:latin typeface="+mn-ea"/>
              </a:rPr>
              <a:t>)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:before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background-image: </a:t>
            </a:r>
            <a:r>
              <a:rPr lang="en-US" altLang="ko-KR" sz="900">
                <a:solidFill>
                  <a:srgbClr val="56B6C2"/>
                </a:solidFill>
                <a:latin typeface="+mn-ea"/>
              </a:rPr>
              <a:t>url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(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'https://s3-us-west-2.amazonaws.com/s.cdpn.io/358203/sports3.gif'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);}</a:t>
            </a:r>
          </a:p>
          <a:p>
            <a:r>
              <a:rPr lang="en-US" altLang="ko-KR" sz="900">
                <a:solidFill>
                  <a:srgbClr val="D19A66"/>
                </a:solidFill>
                <a:latin typeface="+mn-ea"/>
              </a:rPr>
              <a:t>.sportsgif</a:t>
            </a:r>
            <a:r>
              <a:rPr lang="en-US" altLang="ko-KR" sz="900">
                <a:solidFill>
                  <a:srgbClr val="C678DD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:nth-child</a:t>
            </a:r>
            <a:r>
              <a:rPr lang="en-US" altLang="ko-KR" sz="900">
                <a:solidFill>
                  <a:srgbClr val="C678DD"/>
                </a:solidFill>
                <a:latin typeface="+mn-ea"/>
              </a:rPr>
              <a:t>(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4</a:t>
            </a:r>
            <a:r>
              <a:rPr lang="en-US" altLang="ko-KR" sz="900">
                <a:solidFill>
                  <a:srgbClr val="C678DD"/>
                </a:solidFill>
                <a:latin typeface="+mn-ea"/>
              </a:rPr>
              <a:t>)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:before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{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background-image: </a:t>
            </a:r>
            <a:r>
              <a:rPr lang="en-US" altLang="ko-KR" sz="900">
                <a:solidFill>
                  <a:srgbClr val="56B6C2"/>
                </a:solidFill>
                <a:latin typeface="+mn-ea"/>
              </a:rPr>
              <a:t>url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(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'https://s3-us-west-2.amazonaws.com/s.cdpn.io/358203/sports4.gif'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);}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h1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&gt;Sports with Balls&lt;/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h1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ol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class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"sportsgif"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&gt;Baseball&lt;/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&gt;Basketball&lt;/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&gt;Soccer&lt;/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&gt;Football&lt;/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ol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endParaRPr lang="en-US" altLang="ko-KR" sz="900" b="0">
              <a:solidFill>
                <a:srgbClr val="ABB2BF"/>
              </a:solidFill>
              <a:effectLst/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02" y="1105026"/>
            <a:ext cx="3688982" cy="25941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73860" y="879621"/>
            <a:ext cx="69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+mn-ea"/>
              </a:rPr>
              <a:t>&lt;</a:t>
            </a:r>
            <a:r>
              <a:rPr lang="ko-KR" altLang="en-US" sz="1000" smtClean="0">
                <a:latin typeface="+mn-ea"/>
              </a:rPr>
              <a:t>결과</a:t>
            </a:r>
            <a:r>
              <a:rPr lang="en-US" altLang="ko-KR" sz="1000" smtClean="0">
                <a:latin typeface="+mn-ea"/>
              </a:rPr>
              <a:t>&gt;</a:t>
            </a:r>
            <a:endParaRPr lang="ko-KR" altLang="en-US" sz="100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13716" y="879621"/>
            <a:ext cx="970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+mn-ea"/>
              </a:rPr>
              <a:t>&lt;</a:t>
            </a:r>
            <a:r>
              <a:rPr lang="ko-KR" altLang="en-US" sz="1000" smtClean="0">
                <a:latin typeface="+mn-ea"/>
              </a:rPr>
              <a:t>소스 코드</a:t>
            </a:r>
            <a:r>
              <a:rPr lang="en-US" altLang="ko-KR" sz="1000" smtClean="0">
                <a:latin typeface="+mn-ea"/>
              </a:rPr>
              <a:t>&gt;</a:t>
            </a:r>
            <a:endParaRPr lang="ko-KR" altLang="en-US" sz="1000">
              <a:latin typeface="+mn-ea"/>
            </a:endParaRPr>
          </a:p>
        </p:txBody>
      </p:sp>
      <p:sp>
        <p:nvSpPr>
          <p:cNvPr id="10" name="액자 9"/>
          <p:cNvSpPr/>
          <p:nvPr/>
        </p:nvSpPr>
        <p:spPr>
          <a:xfrm>
            <a:off x="602863" y="2125362"/>
            <a:ext cx="5460186" cy="2331308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78802" y="3970638"/>
            <a:ext cx="4858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Type </a:t>
            </a:r>
            <a:r>
              <a:rPr lang="ko-KR" altLang="en-US" sz="1000" smtClean="0"/>
              <a:t>경우 </a:t>
            </a:r>
            <a:r>
              <a:rPr lang="en-US" altLang="ko-KR" sz="1000" smtClean="0"/>
              <a:t>HTML5</a:t>
            </a:r>
            <a:r>
              <a:rPr lang="ko-KR" altLang="en-US" sz="1000" smtClean="0"/>
              <a:t>에서 적용이 되지않는 부분이 있어 </a:t>
            </a:r>
            <a:r>
              <a:rPr lang="en-US" altLang="ko-KR" sz="1000" smtClean="0"/>
              <a:t>CSS3 </a:t>
            </a:r>
            <a:r>
              <a:rPr lang="ko-KR" altLang="en-US" sz="1000" smtClean="0"/>
              <a:t>사용 권장</a:t>
            </a:r>
            <a:r>
              <a:rPr lang="en-US" altLang="ko-KR" sz="1000" smtClean="0"/>
              <a:t>!</a:t>
            </a:r>
          </a:p>
          <a:p>
            <a:endParaRPr lang="en-US" altLang="ko-KR" sz="1000" smtClean="0"/>
          </a:p>
          <a:p>
            <a:endParaRPr lang="en-US" altLang="ko-KR" sz="1000"/>
          </a:p>
          <a:p>
            <a:r>
              <a:rPr lang="en-US" altLang="ko-KR" sz="1000" smtClean="0"/>
              <a:t>&lt;head&gt; </a:t>
            </a:r>
            <a:r>
              <a:rPr lang="ko-KR" altLang="en-US" sz="1000" smtClean="0"/>
              <a:t>부분에 </a:t>
            </a:r>
            <a:r>
              <a:rPr lang="en-US" altLang="ko-KR" sz="1000" smtClean="0"/>
              <a:t>&lt;style&gt;&lt;/style&gt;</a:t>
            </a:r>
            <a:r>
              <a:rPr lang="ko-KR" altLang="en-US" sz="1000" smtClean="0"/>
              <a:t>에  </a:t>
            </a:r>
            <a:r>
              <a:rPr lang="en-US" altLang="ko-KR" sz="1000" smtClean="0"/>
              <a:t>css</a:t>
            </a:r>
            <a:r>
              <a:rPr lang="ko-KR" altLang="en-US" sz="1000" smtClean="0"/>
              <a:t>코드를 넣어  사용한다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6022646" y="4399005"/>
            <a:ext cx="314606" cy="1400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74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2863" y="192550"/>
            <a:ext cx="10231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latin typeface="+mn-ea"/>
              </a:rPr>
              <a:t>Table</a:t>
            </a:r>
            <a:endParaRPr lang="ko-KR" altLang="en-US" sz="2400" b="1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02863" y="728768"/>
            <a:ext cx="10707129" cy="114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2863" y="1222431"/>
            <a:ext cx="4521072" cy="38318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&lt;!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DOCTYPE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lang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"ko"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charset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"UTF-8"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http-equiv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"X-UA-Compatible"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"IE=edge"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name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"viewport"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"width=device-width, initial-scale=1.0"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기본 테이블 만들기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h3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기본 구조를 가진 표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h3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br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table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523D14"/>
                </a:solidFill>
                <a:latin typeface="+mn-ea"/>
              </a:rPr>
              <a:t>border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"1"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&lt;!-- 1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픽셀 테두리이나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css3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로 표현하는 것이 바람직하다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. --&gt;</a:t>
            </a:r>
            <a:endParaRPr lang="ko-KR" altLang="en-US" sz="9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900">
                <a:solidFill>
                  <a:srgbClr val="ABB2BF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caption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&gt;1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학기 성적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caption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thead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이름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&gt;HTML&lt;/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&gt;CSS&lt;/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thead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tfoot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합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&gt;255&lt;/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&gt;230&lt;/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tfoot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tbody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박영선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&gt;30&lt;/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&gt;50&lt;/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오세훈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&gt;95&lt;/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&gt;95&lt;/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박용준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&gt;5&lt;/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&gt;5&lt;/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tbody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table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endParaRPr lang="en-US" altLang="ko-KR" sz="900" b="0">
              <a:solidFill>
                <a:srgbClr val="ABB2BF"/>
              </a:solidFill>
              <a:effectLst/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39418" y="871852"/>
            <a:ext cx="69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+mn-ea"/>
              </a:rPr>
              <a:t>&lt;</a:t>
            </a:r>
            <a:r>
              <a:rPr lang="ko-KR" altLang="en-US" sz="1000" smtClean="0">
                <a:latin typeface="+mn-ea"/>
              </a:rPr>
              <a:t>결과</a:t>
            </a:r>
            <a:r>
              <a:rPr lang="en-US" altLang="ko-KR" sz="1000" smtClean="0">
                <a:latin typeface="+mn-ea"/>
              </a:rPr>
              <a:t>&gt;</a:t>
            </a:r>
            <a:endParaRPr lang="ko-KR" altLang="en-US" sz="100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3716" y="879621"/>
            <a:ext cx="970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+mn-ea"/>
              </a:rPr>
              <a:t>&lt;</a:t>
            </a:r>
            <a:r>
              <a:rPr lang="ko-KR" altLang="en-US" sz="1000" smtClean="0">
                <a:latin typeface="+mn-ea"/>
              </a:rPr>
              <a:t>소스 코드</a:t>
            </a:r>
            <a:r>
              <a:rPr lang="en-US" altLang="ko-KR" sz="1000" smtClean="0">
                <a:latin typeface="+mn-ea"/>
              </a:rPr>
              <a:t>&gt;</a:t>
            </a:r>
            <a:endParaRPr lang="ko-KR" altLang="en-US" sz="100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58573" y="1167032"/>
            <a:ext cx="37255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latin typeface="+mn-ea"/>
              </a:rPr>
              <a:t>표를 </a:t>
            </a:r>
            <a:r>
              <a:rPr lang="ko-KR" altLang="en-US" sz="1000">
                <a:latin typeface="+mn-ea"/>
              </a:rPr>
              <a:t>만드는 </a:t>
            </a:r>
            <a:r>
              <a:rPr lang="ko-KR" altLang="en-US" sz="1000" smtClean="0">
                <a:latin typeface="+mn-ea"/>
              </a:rPr>
              <a:t>태그들</a:t>
            </a:r>
            <a:endParaRPr lang="en-US" altLang="ko-KR" sz="1000" smtClean="0">
              <a:latin typeface="+mn-ea"/>
            </a:endParaRPr>
          </a:p>
          <a:p>
            <a:r>
              <a:rPr lang="ko-KR" altLang="en-US" sz="1000" smtClean="0">
                <a:latin typeface="+mn-ea"/>
              </a:rPr>
              <a:t> </a:t>
            </a:r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&lt;</a:t>
            </a:r>
            <a:r>
              <a:rPr lang="en-US" altLang="ko-KR" sz="1000">
                <a:latin typeface="+mn-ea"/>
              </a:rPr>
              <a:t>table : </a:t>
            </a:r>
            <a:r>
              <a:rPr lang="ko-KR" altLang="en-US" sz="1000">
                <a:latin typeface="+mn-ea"/>
              </a:rPr>
              <a:t>표 전체를 담는 컨테이너</a:t>
            </a:r>
          </a:p>
          <a:p>
            <a:r>
              <a:rPr lang="en-US" altLang="ko-KR" sz="1000" smtClean="0">
                <a:latin typeface="+mn-ea"/>
              </a:rPr>
              <a:t>&lt;</a:t>
            </a:r>
            <a:r>
              <a:rPr lang="en-US" altLang="ko-KR" sz="1000">
                <a:latin typeface="+mn-ea"/>
              </a:rPr>
              <a:t>caption&gt; : </a:t>
            </a:r>
            <a:r>
              <a:rPr lang="ko-KR" altLang="en-US" sz="1000">
                <a:latin typeface="+mn-ea"/>
              </a:rPr>
              <a:t>표 제목</a:t>
            </a:r>
          </a:p>
          <a:p>
            <a:r>
              <a:rPr lang="en-US" altLang="ko-KR" sz="1000" smtClean="0">
                <a:latin typeface="+mn-ea"/>
              </a:rPr>
              <a:t>&lt;</a:t>
            </a:r>
            <a:r>
              <a:rPr lang="en-US" altLang="ko-KR" sz="1000">
                <a:latin typeface="+mn-ea"/>
              </a:rPr>
              <a:t>thead&gt; : </a:t>
            </a:r>
            <a:r>
              <a:rPr lang="ko-KR" altLang="en-US" sz="1000">
                <a:latin typeface="+mn-ea"/>
              </a:rPr>
              <a:t>헤딩 셀 </a:t>
            </a:r>
            <a:r>
              <a:rPr lang="ko-KR" altLang="en-US" sz="1000" smtClean="0">
                <a:latin typeface="+mn-ea"/>
              </a:rPr>
              <a:t>그룹</a:t>
            </a:r>
            <a:endParaRPr lang="en-US" altLang="ko-KR" sz="100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&lt;</a:t>
            </a:r>
            <a:r>
              <a:rPr lang="en-US" altLang="ko-KR" sz="1000">
                <a:latin typeface="+mn-ea"/>
              </a:rPr>
              <a:t>tfoot&gt; : </a:t>
            </a:r>
            <a:r>
              <a:rPr lang="ko-KR" altLang="en-US" sz="1000">
                <a:latin typeface="+mn-ea"/>
              </a:rPr>
              <a:t>바닥 셀 그룹</a:t>
            </a:r>
          </a:p>
          <a:p>
            <a:r>
              <a:rPr lang="en-US" altLang="ko-KR" sz="1000" smtClean="0">
                <a:latin typeface="+mn-ea"/>
              </a:rPr>
              <a:t>&lt;</a:t>
            </a:r>
            <a:r>
              <a:rPr lang="en-US" altLang="ko-KR" sz="1000">
                <a:latin typeface="+mn-ea"/>
              </a:rPr>
              <a:t>tbody&gt; : </a:t>
            </a:r>
            <a:r>
              <a:rPr lang="ko-KR" altLang="en-US" sz="1000">
                <a:latin typeface="+mn-ea"/>
              </a:rPr>
              <a:t>데이터 셀 그룹</a:t>
            </a:r>
          </a:p>
          <a:p>
            <a:r>
              <a:rPr lang="en-US" altLang="ko-KR" sz="1000" smtClean="0">
                <a:latin typeface="+mn-ea"/>
              </a:rPr>
              <a:t>&lt;</a:t>
            </a:r>
            <a:r>
              <a:rPr lang="en-US" altLang="ko-KR" sz="1000">
                <a:latin typeface="+mn-ea"/>
              </a:rPr>
              <a:t>tr&gt; : </a:t>
            </a:r>
            <a:r>
              <a:rPr lang="ko-KR" altLang="en-US" sz="1000">
                <a:latin typeface="+mn-ea"/>
              </a:rPr>
              <a:t>행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여러 </a:t>
            </a:r>
            <a:r>
              <a:rPr lang="en-US" altLang="ko-KR" sz="1000">
                <a:latin typeface="+mn-ea"/>
              </a:rPr>
              <a:t>&lt;td&gt;, &lt;th&gt; </a:t>
            </a:r>
            <a:r>
              <a:rPr lang="ko-KR" altLang="en-US" sz="1000">
                <a:latin typeface="+mn-ea"/>
              </a:rPr>
              <a:t>포함</a:t>
            </a:r>
          </a:p>
          <a:p>
            <a:r>
              <a:rPr lang="en-US" altLang="ko-KR" sz="1000" smtClean="0">
                <a:latin typeface="+mn-ea"/>
              </a:rPr>
              <a:t>&lt;</a:t>
            </a:r>
            <a:r>
              <a:rPr lang="en-US" altLang="ko-KR" sz="1000">
                <a:latin typeface="+mn-ea"/>
              </a:rPr>
              <a:t>th&gt; : </a:t>
            </a:r>
            <a:r>
              <a:rPr lang="ko-KR" altLang="en-US" sz="1000">
                <a:latin typeface="+mn-ea"/>
              </a:rPr>
              <a:t>열</a:t>
            </a:r>
            <a:r>
              <a:rPr lang="en-US" altLang="ko-KR" sz="100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제목</a:t>
            </a:r>
            <a:r>
              <a:rPr lang="en-US" altLang="ko-KR" sz="1000">
                <a:latin typeface="+mn-ea"/>
              </a:rPr>
              <a:t>(</a:t>
            </a:r>
            <a:r>
              <a:rPr lang="ko-KR" altLang="en-US" sz="1000">
                <a:latin typeface="+mn-ea"/>
              </a:rPr>
              <a:t>해당</a:t>
            </a:r>
            <a:r>
              <a:rPr lang="en-US" altLang="ko-KR" sz="1000">
                <a:latin typeface="+mn-ea"/>
              </a:rPr>
              <a:t>) </a:t>
            </a:r>
            <a:r>
              <a:rPr lang="ko-KR" altLang="en-US" sz="1000">
                <a:latin typeface="+mn-ea"/>
              </a:rPr>
              <a:t>셀</a:t>
            </a:r>
          </a:p>
          <a:p>
            <a:r>
              <a:rPr lang="en-US" altLang="ko-KR" sz="1000" smtClean="0">
                <a:latin typeface="+mn-ea"/>
              </a:rPr>
              <a:t>&lt;</a:t>
            </a:r>
            <a:r>
              <a:rPr lang="en-US" altLang="ko-KR" sz="1000">
                <a:latin typeface="+mn-ea"/>
              </a:rPr>
              <a:t>td&gt; : </a:t>
            </a:r>
            <a:r>
              <a:rPr lang="ko-KR" altLang="en-US" sz="1000">
                <a:latin typeface="+mn-ea"/>
              </a:rPr>
              <a:t>데이터 셀 </a:t>
            </a:r>
            <a:r>
              <a:rPr lang="en-US" altLang="ko-KR" sz="1000" smtClean="0">
                <a:latin typeface="+mn-ea"/>
              </a:rPr>
              <a:t>--&gt;</a:t>
            </a:r>
          </a:p>
          <a:p>
            <a:endParaRPr lang="ko-KR" altLang="en-US" sz="1000">
              <a:latin typeface="+mn-ea"/>
            </a:endParaRPr>
          </a:p>
          <a:p>
            <a:r>
              <a:rPr lang="ko-KR" altLang="en-US" sz="1000" smtClean="0">
                <a:latin typeface="+mn-ea"/>
              </a:rPr>
              <a:t> </a:t>
            </a:r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&lt;thead&gt;, &lt;tbody&gt;, &lt;tfoot&gt;</a:t>
            </a:r>
            <a:r>
              <a:rPr lang="ko-KR" altLang="en-US" sz="1000" smtClean="0">
                <a:latin typeface="+mn-ea"/>
              </a:rPr>
              <a:t>은 여러 </a:t>
            </a:r>
            <a:r>
              <a:rPr lang="en-US" altLang="ko-KR" sz="1000" smtClean="0">
                <a:latin typeface="+mn-ea"/>
              </a:rPr>
              <a:t>&lt;tr&gt; </a:t>
            </a:r>
            <a:r>
              <a:rPr lang="ko-KR" altLang="en-US" sz="1000" smtClean="0">
                <a:latin typeface="+mn-ea"/>
              </a:rPr>
              <a:t>포함 가능</a:t>
            </a:r>
            <a:endParaRPr lang="en-US" altLang="ko-KR" sz="1000" smtClean="0">
              <a:latin typeface="+mn-ea"/>
            </a:endParaRPr>
          </a:p>
          <a:p>
            <a:r>
              <a:rPr lang="ko-KR" altLang="en-US" sz="1000">
                <a:latin typeface="+mn-ea"/>
              </a:rPr>
              <a:t/>
            </a:r>
            <a:br>
              <a:rPr lang="ko-KR" altLang="en-US" sz="1000">
                <a:latin typeface="+mn-ea"/>
              </a:rPr>
            </a:br>
            <a:r>
              <a:rPr lang="en-US" altLang="ko-KR" sz="1000" smtClean="0">
                <a:latin typeface="+mn-ea"/>
              </a:rPr>
              <a:t>colspan </a:t>
            </a:r>
            <a:r>
              <a:rPr lang="en-US" altLang="ko-KR" sz="1000">
                <a:latin typeface="+mn-ea"/>
              </a:rPr>
              <a:t> </a:t>
            </a:r>
            <a:r>
              <a:rPr lang="ko-KR" altLang="en-US" sz="1000">
                <a:latin typeface="+mn-ea"/>
              </a:rPr>
              <a:t>셀의 너비 지정 </a:t>
            </a:r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rowspan </a:t>
            </a:r>
            <a:r>
              <a:rPr lang="ko-KR" altLang="en-US" sz="1000">
                <a:latin typeface="+mn-ea"/>
              </a:rPr>
              <a:t>셀의 높이 </a:t>
            </a:r>
            <a:r>
              <a:rPr lang="ko-KR" altLang="en-US" sz="1000" smtClean="0">
                <a:latin typeface="+mn-ea"/>
              </a:rPr>
              <a:t>지정</a:t>
            </a:r>
            <a:endParaRPr lang="en-US" altLang="ko-KR" sz="1000" smtClean="0">
              <a:latin typeface="+mn-ea"/>
            </a:endParaRPr>
          </a:p>
          <a:p>
            <a:r>
              <a:rPr lang="ko-KR" altLang="en-US" sz="1000">
                <a:latin typeface="+mn-ea"/>
              </a:rPr>
              <a:t/>
            </a:r>
            <a:br>
              <a:rPr lang="ko-KR" altLang="en-US" sz="1000">
                <a:latin typeface="+mn-ea"/>
              </a:rPr>
            </a:br>
            <a:endParaRPr lang="ko-KR" altLang="en-US" sz="1000">
              <a:latin typeface="+mn-ea"/>
            </a:endParaRPr>
          </a:p>
          <a:p>
            <a:r>
              <a:rPr lang="ko-KR" altLang="en-US" sz="1000">
                <a:latin typeface="+mn-ea"/>
              </a:rPr>
              <a:t/>
            </a:r>
            <a:br>
              <a:rPr lang="ko-KR" altLang="en-US" sz="1000">
                <a:latin typeface="+mn-ea"/>
              </a:rPr>
            </a:br>
            <a:endParaRPr lang="ko-KR" altLang="en-US" sz="1000">
              <a:latin typeface="+mn-ea"/>
            </a:endParaRPr>
          </a:p>
          <a:p>
            <a:endParaRPr lang="ko-KR" altLang="en-US" sz="1000"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876" y="1146173"/>
            <a:ext cx="1971950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6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2863" y="192550"/>
            <a:ext cx="10231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latin typeface="+mn-ea"/>
              </a:rPr>
              <a:t>caption</a:t>
            </a:r>
            <a:endParaRPr lang="ko-KR" altLang="en-US" sz="2400" b="1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02863" y="728768"/>
            <a:ext cx="10707129" cy="114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2862" y="1263619"/>
            <a:ext cx="7096897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&lt;!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DOCTYPE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lang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"ko"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charset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"UTF-8"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http-equiv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"X-UA-Compatible"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"IE=edge"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name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"viewport"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"width=device-width, initial-scale=1.0"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표에 이미지 삽입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table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&lt;!-- 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캡션 태그는 테이블에 제목을 표시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--&gt;</a:t>
            </a:r>
            <a:endParaRPr lang="ko-KR" altLang="en-US" sz="9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900">
                <a:solidFill>
                  <a:srgbClr val="ABB2BF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caption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좋아하는 과일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caption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&lt;!-- tbody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는 테이블 내용 부분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--&gt;</a:t>
            </a:r>
            <a:endParaRPr lang="ko-KR" altLang="en-US" sz="9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900">
                <a:solidFill>
                  <a:srgbClr val="ABB2BF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tbody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&lt;!-- tr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은 행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, td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는 열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--&gt;</a:t>
            </a:r>
            <a:endParaRPr lang="ko-KR" altLang="en-US" sz="9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900">
                <a:solidFill>
                  <a:srgbClr val="ABB2BF"/>
                </a:solidFill>
                <a:latin typeface="+mn-ea"/>
              </a:rPr>
              <a:t>            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   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&lt;!-- img src="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이미지 주소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"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로 이미지 파일 로드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--&gt;</a:t>
            </a:r>
            <a:endParaRPr lang="ko-KR" altLang="en-US" sz="9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900">
                <a:solidFill>
                  <a:srgbClr val="ABB2BF"/>
                </a:solidFill>
                <a:latin typeface="+mn-ea"/>
              </a:rPr>
              <a:t>                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img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src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"C:\Users\hi-guro\Desktop\keeui\java_fullstack\media\apple.png"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img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src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"C:\Users\hi-guro\Desktop\keeui\java_fullstack\media\banana.png"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img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src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"C:\Users\hi-guro\Desktop\keeui\java_fullstack\media\mango.png"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tbody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table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endParaRPr lang="en-US" altLang="ko-KR" sz="900" b="0">
              <a:solidFill>
                <a:srgbClr val="ABB2BF"/>
              </a:solidFill>
              <a:effectLst/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56200" y="910445"/>
            <a:ext cx="69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+mn-ea"/>
              </a:rPr>
              <a:t>&lt;</a:t>
            </a:r>
            <a:r>
              <a:rPr lang="ko-KR" altLang="en-US" sz="1000" smtClean="0">
                <a:latin typeface="+mn-ea"/>
              </a:rPr>
              <a:t>결과</a:t>
            </a:r>
            <a:r>
              <a:rPr lang="en-US" altLang="ko-KR" sz="1000" smtClean="0">
                <a:latin typeface="+mn-ea"/>
              </a:rPr>
              <a:t>&gt;</a:t>
            </a:r>
            <a:endParaRPr lang="ko-KR" altLang="en-US" sz="100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3716" y="879621"/>
            <a:ext cx="970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+mn-ea"/>
              </a:rPr>
              <a:t>&lt;</a:t>
            </a:r>
            <a:r>
              <a:rPr lang="ko-KR" altLang="en-US" sz="1000" smtClean="0">
                <a:latin typeface="+mn-ea"/>
              </a:rPr>
              <a:t>소스 코드</a:t>
            </a:r>
            <a:r>
              <a:rPr lang="en-US" altLang="ko-KR" sz="1000" smtClean="0">
                <a:latin typeface="+mn-ea"/>
              </a:rPr>
              <a:t>&gt;</a:t>
            </a:r>
            <a:endParaRPr lang="ko-KR" altLang="en-US" sz="100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506" y="1243489"/>
            <a:ext cx="2788254" cy="151253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992203" y="1243489"/>
            <a:ext cx="232156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+mn-ea"/>
              </a:rPr>
              <a:t>&lt;caption&gt; : </a:t>
            </a:r>
            <a:r>
              <a:rPr lang="ko-KR" altLang="en-US" sz="1000">
                <a:latin typeface="+mn-ea"/>
              </a:rPr>
              <a:t>표 제목</a:t>
            </a:r>
          </a:p>
          <a:p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&lt;</a:t>
            </a:r>
            <a:r>
              <a:rPr lang="en-US" altLang="ko-KR" sz="1000">
                <a:latin typeface="+mn-ea"/>
              </a:rPr>
              <a:t>caption&gt;</a:t>
            </a:r>
            <a:r>
              <a:rPr lang="ko-KR" altLang="en-US" sz="1000">
                <a:latin typeface="+mn-ea"/>
              </a:rPr>
              <a:t>은 </a:t>
            </a:r>
            <a:r>
              <a:rPr lang="en-US" altLang="ko-KR" sz="1000">
                <a:latin typeface="+mn-ea"/>
              </a:rPr>
              <a:t>&lt;talbe&gt;</a:t>
            </a:r>
            <a:r>
              <a:rPr lang="ko-KR" altLang="en-US" sz="1000">
                <a:latin typeface="+mn-ea"/>
              </a:rPr>
              <a:t>에 반드시 첫 번째로 </a:t>
            </a:r>
            <a:r>
              <a:rPr lang="ko-KR" altLang="en-US" sz="1000" smtClean="0">
                <a:latin typeface="+mn-ea"/>
              </a:rPr>
              <a:t>삽입</a:t>
            </a:r>
            <a:endParaRPr lang="en-US" altLang="ko-KR" sz="1000" smtClean="0">
              <a:latin typeface="+mn-ea"/>
            </a:endParaRPr>
          </a:p>
          <a:p>
            <a:endParaRPr lang="en-US" altLang="ko-KR" sz="1000" smtClean="0">
              <a:latin typeface="+mn-ea"/>
            </a:endParaRPr>
          </a:p>
          <a:p>
            <a:endParaRPr lang="en-US" altLang="ko-KR" sz="1000">
              <a:latin typeface="+mn-ea"/>
            </a:endParaRPr>
          </a:p>
          <a:p>
            <a:r>
              <a:rPr lang="ko-KR" altLang="en-US" sz="1000" smtClean="0">
                <a:latin typeface="+mn-ea"/>
              </a:rPr>
              <a:t>이미지 </a:t>
            </a:r>
            <a:r>
              <a:rPr lang="ko-KR" altLang="en-US" sz="1000">
                <a:latin typeface="+mn-ea"/>
              </a:rPr>
              <a:t>태그 </a:t>
            </a:r>
          </a:p>
          <a:p>
            <a:r>
              <a:rPr lang="en-US" altLang="ko-KR" sz="1000">
                <a:latin typeface="+mn-ea"/>
              </a:rPr>
              <a:t>img </a:t>
            </a:r>
            <a:r>
              <a:rPr lang="ko-KR" altLang="en-US" sz="1000">
                <a:latin typeface="+mn-ea"/>
              </a:rPr>
              <a:t>태그 단독으로 사용</a:t>
            </a:r>
          </a:p>
          <a:p>
            <a:r>
              <a:rPr lang="en-US" altLang="ko-KR" sz="1000">
                <a:latin typeface="+mn-ea"/>
              </a:rPr>
              <a:t>&lt;img</a:t>
            </a:r>
            <a:r>
              <a:rPr lang="en-US" altLang="ko-KR" sz="1000" smtClean="0">
                <a:latin typeface="+mn-ea"/>
              </a:rPr>
              <a:t>/&gt;</a:t>
            </a:r>
          </a:p>
          <a:p>
            <a:endParaRPr lang="ko-KR" altLang="en-US" sz="1000">
              <a:latin typeface="+mn-ea"/>
            </a:endParaRPr>
          </a:p>
          <a:p>
            <a:r>
              <a:rPr lang="en-US" altLang="ko-KR" sz="1000">
                <a:latin typeface="+mn-ea"/>
              </a:rPr>
              <a:t>img </a:t>
            </a:r>
            <a:r>
              <a:rPr lang="ko-KR" altLang="en-US" sz="1000">
                <a:latin typeface="+mn-ea"/>
              </a:rPr>
              <a:t>태그의 속성들</a:t>
            </a:r>
          </a:p>
          <a:p>
            <a:r>
              <a:rPr lang="en-US" altLang="ko-KR" sz="1000">
                <a:latin typeface="+mn-ea"/>
              </a:rPr>
              <a:t>src </a:t>
            </a:r>
            <a:r>
              <a:rPr lang="ko-KR" altLang="en-US" sz="1000">
                <a:latin typeface="+mn-ea"/>
              </a:rPr>
              <a:t>이미지의 경로 지정</a:t>
            </a:r>
          </a:p>
          <a:p>
            <a:r>
              <a:rPr lang="en-US" altLang="ko-KR" sz="1000">
                <a:latin typeface="+mn-ea"/>
              </a:rPr>
              <a:t>alt </a:t>
            </a:r>
            <a:r>
              <a:rPr lang="ko-KR" altLang="en-US" sz="1000">
                <a:latin typeface="+mn-ea"/>
              </a:rPr>
              <a:t>이미지가 없을 때 글자 지정</a:t>
            </a:r>
          </a:p>
          <a:p>
            <a:r>
              <a:rPr lang="en-US" altLang="ko-KR" sz="1000">
                <a:latin typeface="+mn-ea"/>
              </a:rPr>
              <a:t>width </a:t>
            </a:r>
            <a:r>
              <a:rPr lang="ko-KR" altLang="en-US" sz="1000">
                <a:latin typeface="+mn-ea"/>
              </a:rPr>
              <a:t>너비 지정</a:t>
            </a:r>
          </a:p>
          <a:p>
            <a:r>
              <a:rPr lang="en-US" altLang="ko-KR" sz="1000">
                <a:latin typeface="+mn-ea"/>
              </a:rPr>
              <a:t>height </a:t>
            </a:r>
            <a:r>
              <a:rPr lang="ko-KR" altLang="en-US" sz="1000">
                <a:latin typeface="+mn-ea"/>
              </a:rPr>
              <a:t>높이 지정</a:t>
            </a:r>
          </a:p>
        </p:txBody>
      </p:sp>
    </p:spTree>
    <p:extLst>
      <p:ext uri="{BB962C8B-B14F-4D97-AF65-F5344CB8AC3E}">
        <p14:creationId xmlns:p14="http://schemas.microsoft.com/office/powerpoint/2010/main" val="401998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2863" y="192550"/>
            <a:ext cx="10231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latin typeface="+mn-ea"/>
              </a:rPr>
              <a:t>link</a:t>
            </a:r>
            <a:endParaRPr lang="ko-KR" altLang="en-US" sz="2400" b="1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02863" y="728768"/>
            <a:ext cx="10707129" cy="114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2863" y="1130259"/>
            <a:ext cx="6096000" cy="54938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&lt;!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DOCTYPE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lang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"ko"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charset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"UTF-8"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http-equiv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"X-UA-Compatible"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"IE=edge"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meta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name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"viewport"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content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"width=device-width, initial-scale=1.0"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링크 만들기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title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style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head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h3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링크 만들기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h3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p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포털 사이트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p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&lt;!-- ul 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태그와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li 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태그를 활용해 항목 정렬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--&gt;</a:t>
            </a:r>
            <a:endParaRPr lang="ko-KR" altLang="en-US" sz="9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900">
                <a:solidFill>
                  <a:srgbClr val="ABB2BF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ul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&lt;!-- li 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태그는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ul 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태그의 소 항목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--&gt;</a:t>
            </a:r>
            <a:endParaRPr lang="ko-KR" altLang="en-US" sz="9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900">
                <a:solidFill>
                  <a:srgbClr val="ABB2BF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&lt;!-- 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사이트 링크는 문자에도 걸 수 있지만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--&gt;</a:t>
            </a:r>
            <a:endParaRPr lang="ko-KR" altLang="en-US" sz="9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900">
                <a:solidFill>
                  <a:srgbClr val="ABB2BF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href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"http://www.naver.com"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네이버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href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"http://www.daum.net"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다음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ul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p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신문 사이트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p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ul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&lt;!-- 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아래와 같이 이미지 파일에도 걸 수 있다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. --&gt;</a:t>
            </a:r>
            <a:endParaRPr lang="ko-KR" altLang="en-US" sz="9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900">
                <a:solidFill>
                  <a:srgbClr val="ABB2BF"/>
                </a:solidFill>
                <a:latin typeface="+mn-ea"/>
              </a:rPr>
              <a:t>        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href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"https://www.chosun.com"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img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src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"C:\Users\hi-guro\Desktop\keeui\java_fullstack\media\apple.png"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href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"https://www.etnews.com"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img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src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"C:\Users\hi-guro\Desktop\keeui\java_fullstack\media\Elvis.png"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width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"100"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height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"100"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    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ul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hr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    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&lt;!-- </a:t>
            </a:r>
            <a:r>
              <a:rPr lang="ko-KR" altLang="en-US" sz="900" i="1">
                <a:solidFill>
                  <a:srgbClr val="5C6370"/>
                </a:solidFill>
                <a:latin typeface="+mn-ea"/>
              </a:rPr>
              <a:t>외부 사이트 말고도 내부 코드에도 하이퍼링크를 만들 수 있다</a:t>
            </a:r>
            <a:r>
              <a:rPr lang="en-US" altLang="ko-KR" sz="900" i="1">
                <a:solidFill>
                  <a:srgbClr val="5C6370"/>
                </a:solidFill>
                <a:latin typeface="+mn-ea"/>
              </a:rPr>
              <a:t>. --&gt;</a:t>
            </a:r>
            <a:endParaRPr lang="ko-KR" altLang="en-US" sz="9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900">
                <a:solidFill>
                  <a:srgbClr val="ABB2BF"/>
                </a:solidFill>
                <a:latin typeface="+mn-ea"/>
              </a:rPr>
              <a:t>    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p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900">
                <a:solidFill>
                  <a:srgbClr val="D19A66"/>
                </a:solidFill>
                <a:latin typeface="+mn-ea"/>
              </a:rPr>
              <a:t>href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900">
                <a:solidFill>
                  <a:srgbClr val="98C379"/>
                </a:solidFill>
                <a:latin typeface="+mn-ea"/>
              </a:rPr>
              <a:t>"C:\Users\hi-guro\Desktop\keeui\java_fullstack\HTML\0714\0714_caption.html"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900">
                <a:solidFill>
                  <a:srgbClr val="ABB2BF"/>
                </a:solidFill>
                <a:latin typeface="+mn-ea"/>
              </a:rPr>
              <a:t>전페이지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a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p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body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9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900">
                <a:solidFill>
                  <a:srgbClr val="E06C75"/>
                </a:solidFill>
                <a:latin typeface="+mn-ea"/>
              </a:rPr>
              <a:t>html</a:t>
            </a:r>
            <a:r>
              <a:rPr lang="en-US" altLang="ko-KR" sz="900">
                <a:solidFill>
                  <a:srgbClr val="ABB2BF"/>
                </a:solidFill>
                <a:latin typeface="+mn-ea"/>
              </a:rPr>
              <a:t>&gt;</a:t>
            </a:r>
            <a:endParaRPr lang="en-US" altLang="ko-KR" sz="900" b="0">
              <a:solidFill>
                <a:srgbClr val="ABB2BF"/>
              </a:solidFill>
              <a:effectLst/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93707" y="879620"/>
            <a:ext cx="69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+mn-ea"/>
              </a:rPr>
              <a:t>&lt;</a:t>
            </a:r>
            <a:r>
              <a:rPr lang="ko-KR" altLang="en-US" sz="1000" smtClean="0">
                <a:latin typeface="+mn-ea"/>
              </a:rPr>
              <a:t>결과</a:t>
            </a:r>
            <a:r>
              <a:rPr lang="en-US" altLang="ko-KR" sz="1000" smtClean="0">
                <a:latin typeface="+mn-ea"/>
              </a:rPr>
              <a:t>&gt;</a:t>
            </a:r>
            <a:endParaRPr lang="ko-KR" altLang="en-US" sz="100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3716" y="879621"/>
            <a:ext cx="970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+mn-ea"/>
              </a:rPr>
              <a:t>&lt;</a:t>
            </a:r>
            <a:r>
              <a:rPr lang="ko-KR" altLang="en-US" sz="1000" smtClean="0">
                <a:latin typeface="+mn-ea"/>
              </a:rPr>
              <a:t>소스 코드</a:t>
            </a:r>
            <a:r>
              <a:rPr lang="en-US" altLang="ko-KR" sz="1000" smtClean="0">
                <a:latin typeface="+mn-ea"/>
              </a:rPr>
              <a:t>&gt;</a:t>
            </a:r>
            <a:endParaRPr lang="ko-KR" altLang="en-US" sz="100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418" y="1130259"/>
            <a:ext cx="1511445" cy="28023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52735" y="1125841"/>
            <a:ext cx="43572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Link </a:t>
            </a:r>
            <a:r>
              <a:rPr lang="ko-KR" altLang="en-US" sz="1000" smtClean="0"/>
              <a:t>기본 서식</a:t>
            </a:r>
            <a:endParaRPr lang="en-US" altLang="ko-KR" sz="1000" smtClean="0"/>
          </a:p>
          <a:p>
            <a:endParaRPr lang="en-US" altLang="ko-KR" sz="1000"/>
          </a:p>
          <a:p>
            <a:r>
              <a:rPr lang="en-US" altLang="ko-KR" sz="1000" smtClean="0"/>
              <a:t>&lt;a href=“”(</a:t>
            </a:r>
            <a:r>
              <a:rPr lang="ko-KR" altLang="en-US" sz="1000" smtClean="0"/>
              <a:t>이미지나 명칭</a:t>
            </a:r>
            <a:r>
              <a:rPr lang="en-US" altLang="ko-KR" sz="1000" smtClean="0"/>
              <a:t>)&gt;</a:t>
            </a:r>
          </a:p>
          <a:p>
            <a:endParaRPr lang="en-US" altLang="ko-KR" sz="1000"/>
          </a:p>
          <a:p>
            <a:r>
              <a:rPr lang="ko-KR" altLang="en-US" sz="1000" smtClean="0"/>
              <a:t>이미지 경우</a:t>
            </a:r>
            <a:endParaRPr lang="en-US" altLang="ko-KR" sz="1000" smtClean="0"/>
          </a:p>
          <a:p>
            <a:r>
              <a:rPr lang="en-US" altLang="ko-KR" sz="1000" smtClean="0"/>
              <a:t>&lt;a href=“”&gt;</a:t>
            </a:r>
          </a:p>
          <a:p>
            <a:r>
              <a:rPr lang="en-US" altLang="ko-KR" sz="1000" smtClean="0"/>
              <a:t>&lt;img src=“”(</a:t>
            </a:r>
            <a:r>
              <a:rPr lang="ko-KR" altLang="en-US" sz="1000" smtClean="0"/>
              <a:t>사이즈</a:t>
            </a:r>
            <a:r>
              <a:rPr lang="en-US" altLang="ko-KR" sz="1000" smtClean="0"/>
              <a:t>)&gt;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90613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8984" y="1335699"/>
            <a:ext cx="4753232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ABB2BF"/>
                </a:solidFill>
                <a:latin typeface="+mn-ea"/>
              </a:rPr>
              <a:t>&lt;!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DOCTYPE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1000">
                <a:solidFill>
                  <a:srgbClr val="D19A66"/>
                </a:solidFill>
                <a:latin typeface="+mn-ea"/>
              </a:rPr>
              <a:t>html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10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html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1000">
                <a:solidFill>
                  <a:srgbClr val="D19A66"/>
                </a:solidFill>
                <a:latin typeface="+mn-ea"/>
              </a:rPr>
              <a:t>lang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1000">
                <a:solidFill>
                  <a:srgbClr val="98C379"/>
                </a:solidFill>
                <a:latin typeface="+mn-ea"/>
              </a:rPr>
              <a:t>"ko"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10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head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10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meta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1000">
                <a:solidFill>
                  <a:srgbClr val="D19A66"/>
                </a:solidFill>
                <a:latin typeface="+mn-ea"/>
              </a:rPr>
              <a:t>charset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1000">
                <a:solidFill>
                  <a:srgbClr val="98C379"/>
                </a:solidFill>
                <a:latin typeface="+mn-ea"/>
              </a:rPr>
              <a:t>"UTF-8"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10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meta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1000">
                <a:solidFill>
                  <a:srgbClr val="D19A66"/>
                </a:solidFill>
                <a:latin typeface="+mn-ea"/>
              </a:rPr>
              <a:t>http-equiv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1000">
                <a:solidFill>
                  <a:srgbClr val="98C379"/>
                </a:solidFill>
                <a:latin typeface="+mn-ea"/>
              </a:rPr>
              <a:t>"X-UA-Compatible"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1000">
                <a:solidFill>
                  <a:srgbClr val="D19A66"/>
                </a:solidFill>
                <a:latin typeface="+mn-ea"/>
              </a:rPr>
              <a:t>content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1000">
                <a:solidFill>
                  <a:srgbClr val="98C379"/>
                </a:solidFill>
                <a:latin typeface="+mn-ea"/>
              </a:rPr>
              <a:t>"IE=edge"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10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meta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1000">
                <a:solidFill>
                  <a:srgbClr val="D19A66"/>
                </a:solidFill>
                <a:latin typeface="+mn-ea"/>
              </a:rPr>
              <a:t>name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1000">
                <a:solidFill>
                  <a:srgbClr val="98C379"/>
                </a:solidFill>
                <a:latin typeface="+mn-ea"/>
              </a:rPr>
              <a:t>"viewport"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1000">
                <a:solidFill>
                  <a:srgbClr val="D19A66"/>
                </a:solidFill>
                <a:latin typeface="+mn-ea"/>
              </a:rPr>
              <a:t>content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1000">
                <a:solidFill>
                  <a:srgbClr val="98C379"/>
                </a:solidFill>
                <a:latin typeface="+mn-ea"/>
              </a:rPr>
              <a:t>"width=device-width, initial-scale=1.0"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10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title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1000">
                <a:solidFill>
                  <a:srgbClr val="ABB2BF"/>
                </a:solidFill>
                <a:latin typeface="+mn-ea"/>
              </a:rPr>
              <a:t>링크의 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target </a:t>
            </a:r>
            <a:r>
              <a:rPr lang="ko-KR" altLang="en-US" sz="1000">
                <a:solidFill>
                  <a:srgbClr val="ABB2BF"/>
                </a:solidFill>
                <a:latin typeface="+mn-ea"/>
              </a:rPr>
              <a:t>속성 활용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title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10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head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10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body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10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h3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1000">
                <a:solidFill>
                  <a:srgbClr val="ABB2BF"/>
                </a:solidFill>
                <a:latin typeface="+mn-ea"/>
              </a:rPr>
              <a:t>링크의 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target </a:t>
            </a:r>
            <a:r>
              <a:rPr lang="ko-KR" altLang="en-US" sz="1000">
                <a:solidFill>
                  <a:srgbClr val="ABB2BF"/>
                </a:solidFill>
                <a:latin typeface="+mn-ea"/>
              </a:rPr>
              <a:t>속성 활용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h3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10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hr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1000">
                <a:solidFill>
                  <a:srgbClr val="ABB2BF"/>
                </a:solidFill>
                <a:latin typeface="+mn-ea"/>
              </a:rPr>
              <a:t>    &lt;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ul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1000">
                <a:solidFill>
                  <a:srgbClr val="ABB2BF"/>
                </a:solidFill>
                <a:latin typeface="+mn-ea"/>
              </a:rPr>
              <a:t>        </a:t>
            </a:r>
            <a:r>
              <a:rPr lang="en-US" altLang="ko-KR" sz="1000" i="1">
                <a:solidFill>
                  <a:srgbClr val="5C6370"/>
                </a:solidFill>
                <a:latin typeface="+mn-ea"/>
              </a:rPr>
              <a:t>&lt;!-- </a:t>
            </a:r>
            <a:endParaRPr lang="en-US" altLang="ko-KR" sz="1000">
              <a:solidFill>
                <a:srgbClr val="ABB2BF"/>
              </a:solidFill>
              <a:latin typeface="+mn-ea"/>
            </a:endParaRPr>
          </a:p>
          <a:p>
            <a:r>
              <a:rPr lang="en-US" altLang="ko-KR" sz="1000" i="1">
                <a:solidFill>
                  <a:srgbClr val="5C6370"/>
                </a:solidFill>
                <a:latin typeface="+mn-ea"/>
              </a:rPr>
              <a:t>            &lt;base&gt; &lt;a&gt; &lt;area&gt; &lt;form&gt; </a:t>
            </a:r>
            <a:r>
              <a:rPr lang="ko-KR" altLang="en-US" sz="1000" i="1">
                <a:solidFill>
                  <a:srgbClr val="5C6370"/>
                </a:solidFill>
                <a:latin typeface="+mn-ea"/>
              </a:rPr>
              <a:t>태그에서 페이지 출력할 윈도우 지정</a:t>
            </a:r>
            <a:endParaRPr lang="ko-KR" altLang="en-US" sz="10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1000" i="1">
                <a:solidFill>
                  <a:srgbClr val="5C6370"/>
                </a:solidFill>
                <a:latin typeface="+mn-ea"/>
              </a:rPr>
              <a:t>            </a:t>
            </a:r>
            <a:r>
              <a:rPr lang="en-US" altLang="ko-KR" sz="1000" i="1">
                <a:solidFill>
                  <a:srgbClr val="5C6370"/>
                </a:solidFill>
                <a:latin typeface="+mn-ea"/>
              </a:rPr>
              <a:t>_blank : </a:t>
            </a:r>
            <a:r>
              <a:rPr lang="ko-KR" altLang="en-US" sz="1000" i="1">
                <a:solidFill>
                  <a:srgbClr val="5C6370"/>
                </a:solidFill>
                <a:latin typeface="+mn-ea"/>
              </a:rPr>
              <a:t>새로운 브라우저 탭 생성</a:t>
            </a:r>
            <a:endParaRPr lang="ko-KR" altLang="en-US" sz="10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1000" i="1">
                <a:solidFill>
                  <a:srgbClr val="5C6370"/>
                </a:solidFill>
                <a:latin typeface="+mn-ea"/>
              </a:rPr>
              <a:t>            </a:t>
            </a:r>
            <a:r>
              <a:rPr lang="en-US" altLang="ko-KR" sz="1000" i="1">
                <a:solidFill>
                  <a:srgbClr val="5C6370"/>
                </a:solidFill>
                <a:latin typeface="+mn-ea"/>
              </a:rPr>
              <a:t>_self : </a:t>
            </a:r>
            <a:r>
              <a:rPr lang="ko-KR" altLang="en-US" sz="1000" i="1">
                <a:solidFill>
                  <a:srgbClr val="5C6370"/>
                </a:solidFill>
                <a:latin typeface="+mn-ea"/>
              </a:rPr>
              <a:t>현재 윈도우</a:t>
            </a:r>
            <a:endParaRPr lang="ko-KR" altLang="en-US" sz="10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1000" i="1">
                <a:solidFill>
                  <a:srgbClr val="5C6370"/>
                </a:solidFill>
                <a:latin typeface="+mn-ea"/>
              </a:rPr>
              <a:t>            </a:t>
            </a:r>
            <a:r>
              <a:rPr lang="en-US" altLang="ko-KR" sz="1000" i="1">
                <a:solidFill>
                  <a:srgbClr val="5C6370"/>
                </a:solidFill>
                <a:latin typeface="+mn-ea"/>
              </a:rPr>
              <a:t>_parent : </a:t>
            </a:r>
            <a:r>
              <a:rPr lang="ko-KR" altLang="en-US" sz="1000" i="1">
                <a:solidFill>
                  <a:srgbClr val="5C6370"/>
                </a:solidFill>
                <a:latin typeface="+mn-ea"/>
              </a:rPr>
              <a:t>최상위 브라우저 윈도우</a:t>
            </a:r>
            <a:endParaRPr lang="ko-KR" altLang="en-US" sz="10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1000" i="1">
                <a:solidFill>
                  <a:srgbClr val="5C6370"/>
                </a:solidFill>
                <a:latin typeface="+mn-ea"/>
              </a:rPr>
              <a:t>            </a:t>
            </a:r>
            <a:r>
              <a:rPr lang="en-US" altLang="ko-KR" sz="1000" i="1">
                <a:solidFill>
                  <a:srgbClr val="5C6370"/>
                </a:solidFill>
                <a:latin typeface="+mn-ea"/>
              </a:rPr>
              <a:t>_top : </a:t>
            </a:r>
            <a:r>
              <a:rPr lang="ko-KR" altLang="en-US" sz="1000" i="1">
                <a:solidFill>
                  <a:srgbClr val="5C6370"/>
                </a:solidFill>
                <a:latin typeface="+mn-ea"/>
              </a:rPr>
              <a:t>최상위 브라우저 윈도우</a:t>
            </a:r>
            <a:endParaRPr lang="ko-KR" altLang="en-US" sz="10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1000" i="1">
                <a:solidFill>
                  <a:srgbClr val="5C6370"/>
                </a:solidFill>
                <a:latin typeface="+mn-ea"/>
              </a:rPr>
              <a:t>            윈도우 이름 </a:t>
            </a:r>
            <a:r>
              <a:rPr lang="en-US" altLang="ko-KR" sz="1000" i="1">
                <a:solidFill>
                  <a:srgbClr val="5C6370"/>
                </a:solidFill>
                <a:latin typeface="+mn-ea"/>
              </a:rPr>
              <a:t>: _</a:t>
            </a:r>
            <a:r>
              <a:rPr lang="ko-KR" altLang="en-US" sz="1000" i="1">
                <a:solidFill>
                  <a:srgbClr val="5C6370"/>
                </a:solidFill>
                <a:latin typeface="+mn-ea"/>
              </a:rPr>
              <a:t>대상 윈도우 이름</a:t>
            </a:r>
            <a:endParaRPr lang="ko-KR" altLang="en-US" sz="10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1000" i="1">
                <a:solidFill>
                  <a:srgbClr val="5C6370"/>
                </a:solidFill>
                <a:latin typeface="+mn-ea"/>
              </a:rPr>
              <a:t>         </a:t>
            </a:r>
            <a:r>
              <a:rPr lang="en-US" altLang="ko-KR" sz="1000" i="1">
                <a:solidFill>
                  <a:srgbClr val="5C6370"/>
                </a:solidFill>
                <a:latin typeface="+mn-ea"/>
              </a:rPr>
              <a:t>--&gt;</a:t>
            </a:r>
            <a:endParaRPr lang="ko-KR" altLang="en-US" sz="1000">
              <a:solidFill>
                <a:srgbClr val="ABB2BF"/>
              </a:solidFill>
              <a:latin typeface="+mn-ea"/>
            </a:endParaRPr>
          </a:p>
          <a:p>
            <a:r>
              <a:rPr lang="ko-KR" altLang="en-US" sz="1000">
                <a:solidFill>
                  <a:srgbClr val="ABB2BF"/>
                </a:solidFill>
                <a:latin typeface="+mn-ea"/>
              </a:rPr>
              <a:t>         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&lt;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a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1000">
                <a:solidFill>
                  <a:srgbClr val="D19A66"/>
                </a:solidFill>
                <a:latin typeface="+mn-ea"/>
              </a:rPr>
              <a:t>href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1000">
                <a:solidFill>
                  <a:srgbClr val="98C379"/>
                </a:solidFill>
                <a:latin typeface="+mn-ea"/>
              </a:rPr>
              <a:t>"http://www.w3.org"</a:t>
            </a:r>
            <a:endParaRPr lang="en-US" altLang="ko-KR" sz="1000">
              <a:solidFill>
                <a:srgbClr val="ABB2BF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ABB2BF"/>
                </a:solidFill>
                <a:latin typeface="+mn-ea"/>
              </a:rPr>
              <a:t>            </a:t>
            </a:r>
            <a:r>
              <a:rPr lang="en-US" altLang="ko-KR" sz="1000">
                <a:solidFill>
                  <a:srgbClr val="D19A66"/>
                </a:solidFill>
                <a:latin typeface="+mn-ea"/>
              </a:rPr>
              <a:t>target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1000">
                <a:solidFill>
                  <a:srgbClr val="98C379"/>
                </a:solidFill>
                <a:latin typeface="+mn-ea"/>
              </a:rPr>
              <a:t>"_blank"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&gt;W3C(</a:t>
            </a:r>
            <a:r>
              <a:rPr lang="ko-KR" altLang="en-US" sz="1000">
                <a:solidFill>
                  <a:srgbClr val="ABB2BF"/>
                </a:solidFill>
                <a:latin typeface="+mn-ea"/>
              </a:rPr>
              <a:t>새 윈도우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, _blank)&lt;/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a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&gt;&lt;/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1000">
                <a:solidFill>
                  <a:srgbClr val="ABB2BF"/>
                </a:solidFill>
                <a:latin typeface="+mn-ea"/>
              </a:rPr>
              <a:t>        &lt;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a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1000">
                <a:solidFill>
                  <a:srgbClr val="D19A66"/>
                </a:solidFill>
                <a:latin typeface="+mn-ea"/>
              </a:rPr>
              <a:t>href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1000">
                <a:solidFill>
                  <a:srgbClr val="98C379"/>
                </a:solidFill>
                <a:latin typeface="+mn-ea"/>
              </a:rPr>
              <a:t>"http://www.etnews.com"</a:t>
            </a:r>
            <a:endParaRPr lang="en-US" altLang="ko-KR" sz="1000">
              <a:solidFill>
                <a:srgbClr val="ABB2BF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ABB2BF"/>
                </a:solidFill>
                <a:latin typeface="+mn-ea"/>
              </a:rPr>
              <a:t>            </a:t>
            </a:r>
            <a:r>
              <a:rPr lang="en-US" altLang="ko-KR" sz="1000">
                <a:solidFill>
                  <a:srgbClr val="D19A66"/>
                </a:solidFill>
                <a:latin typeface="+mn-ea"/>
              </a:rPr>
              <a:t>target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1000">
                <a:solidFill>
                  <a:srgbClr val="98C379"/>
                </a:solidFill>
                <a:latin typeface="+mn-ea"/>
              </a:rPr>
              <a:t>"_self"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1000">
                <a:solidFill>
                  <a:srgbClr val="ABB2BF"/>
                </a:solidFill>
                <a:latin typeface="+mn-ea"/>
              </a:rPr>
              <a:t>전자신문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(</a:t>
            </a:r>
            <a:r>
              <a:rPr lang="ko-KR" altLang="en-US" sz="1000">
                <a:solidFill>
                  <a:srgbClr val="ABB2BF"/>
                </a:solidFill>
                <a:latin typeface="+mn-ea"/>
              </a:rPr>
              <a:t>현재 윈도우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, _self)&lt;/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a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&gt;&lt;/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1000">
                <a:solidFill>
                  <a:srgbClr val="ABB2BF"/>
                </a:solidFill>
                <a:latin typeface="+mn-ea"/>
              </a:rPr>
              <a:t>        &lt;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a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1000">
                <a:solidFill>
                  <a:srgbClr val="D19A66"/>
                </a:solidFill>
                <a:latin typeface="+mn-ea"/>
              </a:rPr>
              <a:t>href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1000">
                <a:solidFill>
                  <a:srgbClr val="98C379"/>
                </a:solidFill>
                <a:latin typeface="+mn-ea"/>
              </a:rPr>
              <a:t>"http://www.naver.com"</a:t>
            </a:r>
            <a:endParaRPr lang="en-US" altLang="ko-KR" sz="1000">
              <a:solidFill>
                <a:srgbClr val="ABB2BF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ABB2BF"/>
                </a:solidFill>
                <a:latin typeface="+mn-ea"/>
              </a:rPr>
              <a:t>            </a:t>
            </a:r>
            <a:r>
              <a:rPr lang="en-US" altLang="ko-KR" sz="1000">
                <a:solidFill>
                  <a:srgbClr val="D19A66"/>
                </a:solidFill>
                <a:latin typeface="+mn-ea"/>
              </a:rPr>
              <a:t>target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1000">
                <a:solidFill>
                  <a:srgbClr val="98C379"/>
                </a:solidFill>
                <a:latin typeface="+mn-ea"/>
              </a:rPr>
              <a:t>"_parent"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1000">
                <a:solidFill>
                  <a:srgbClr val="ABB2BF"/>
                </a:solidFill>
                <a:latin typeface="+mn-ea"/>
              </a:rPr>
              <a:t>네이버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(</a:t>
            </a:r>
            <a:r>
              <a:rPr lang="ko-KR" altLang="en-US" sz="1000">
                <a:solidFill>
                  <a:srgbClr val="ABB2BF"/>
                </a:solidFill>
                <a:latin typeface="+mn-ea"/>
              </a:rPr>
              <a:t>부모 윈도우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, _parent)&lt;/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a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&gt;&lt;/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1000">
                <a:solidFill>
                  <a:srgbClr val="ABB2BF"/>
                </a:solidFill>
                <a:latin typeface="+mn-ea"/>
              </a:rPr>
              <a:t>        &lt;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&gt;&lt;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a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 </a:t>
            </a:r>
            <a:r>
              <a:rPr lang="en-US" altLang="ko-KR" sz="1000">
                <a:solidFill>
                  <a:srgbClr val="D19A66"/>
                </a:solidFill>
                <a:latin typeface="+mn-ea"/>
              </a:rPr>
              <a:t>href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1000">
                <a:solidFill>
                  <a:srgbClr val="98C379"/>
                </a:solidFill>
                <a:latin typeface="+mn-ea"/>
              </a:rPr>
              <a:t>"http://www.mk.co.kr"</a:t>
            </a:r>
            <a:endParaRPr lang="en-US" altLang="ko-KR" sz="1000">
              <a:solidFill>
                <a:srgbClr val="ABB2BF"/>
              </a:solidFill>
              <a:latin typeface="+mn-ea"/>
            </a:endParaRPr>
          </a:p>
          <a:p>
            <a:r>
              <a:rPr lang="en-US" altLang="ko-KR" sz="1000">
                <a:solidFill>
                  <a:srgbClr val="ABB2BF"/>
                </a:solidFill>
                <a:latin typeface="+mn-ea"/>
              </a:rPr>
              <a:t>            </a:t>
            </a:r>
            <a:r>
              <a:rPr lang="en-US" altLang="ko-KR" sz="1000">
                <a:solidFill>
                  <a:srgbClr val="D19A66"/>
                </a:solidFill>
                <a:latin typeface="+mn-ea"/>
              </a:rPr>
              <a:t>target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=</a:t>
            </a:r>
            <a:r>
              <a:rPr lang="en-US" altLang="ko-KR" sz="1000">
                <a:solidFill>
                  <a:srgbClr val="98C379"/>
                </a:solidFill>
                <a:latin typeface="+mn-ea"/>
              </a:rPr>
              <a:t>"_top"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</a:t>
            </a:r>
            <a:r>
              <a:rPr lang="ko-KR" altLang="en-US" sz="1000">
                <a:solidFill>
                  <a:srgbClr val="ABB2BF"/>
                </a:solidFill>
                <a:latin typeface="+mn-ea"/>
              </a:rPr>
              <a:t>매일경제신문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(</a:t>
            </a:r>
            <a:r>
              <a:rPr lang="ko-KR" altLang="en-US" sz="1000">
                <a:solidFill>
                  <a:srgbClr val="ABB2BF"/>
                </a:solidFill>
                <a:latin typeface="+mn-ea"/>
              </a:rPr>
              <a:t>브라우저 윈도우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, _top)&lt;/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a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&gt;&lt;/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li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1000">
                <a:solidFill>
                  <a:srgbClr val="ABB2BF"/>
                </a:solidFill>
                <a:latin typeface="+mn-ea"/>
              </a:rPr>
              <a:t>                        </a:t>
            </a:r>
          </a:p>
          <a:p>
            <a:r>
              <a:rPr lang="en-US" altLang="ko-KR" sz="1000">
                <a:solidFill>
                  <a:srgbClr val="ABB2BF"/>
                </a:solidFill>
                <a:latin typeface="+mn-ea"/>
              </a:rPr>
              <a:t>    &lt;/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ul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10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body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</a:t>
            </a:r>
          </a:p>
          <a:p>
            <a:r>
              <a:rPr lang="en-US" altLang="ko-KR" sz="1000">
                <a:solidFill>
                  <a:srgbClr val="ABB2BF"/>
                </a:solidFill>
                <a:latin typeface="+mn-ea"/>
              </a:rPr>
              <a:t>&lt;/</a:t>
            </a:r>
            <a:r>
              <a:rPr lang="en-US" altLang="ko-KR" sz="1000">
                <a:solidFill>
                  <a:srgbClr val="E06C75"/>
                </a:solidFill>
                <a:latin typeface="+mn-ea"/>
              </a:rPr>
              <a:t>html</a:t>
            </a:r>
            <a:r>
              <a:rPr lang="en-US" altLang="ko-KR" sz="1000">
                <a:solidFill>
                  <a:srgbClr val="ABB2BF"/>
                </a:solidFill>
                <a:latin typeface="+mn-ea"/>
              </a:rPr>
              <a:t>&gt;</a:t>
            </a:r>
            <a:endParaRPr lang="en-US" altLang="ko-KR" sz="1000" b="0">
              <a:solidFill>
                <a:srgbClr val="ABB2BF"/>
              </a:solidFill>
              <a:effectLst/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2863" y="192550"/>
            <a:ext cx="10231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latin typeface="+mn-ea"/>
              </a:rPr>
              <a:t>target</a:t>
            </a:r>
            <a:endParaRPr lang="ko-KR" altLang="en-US" sz="2400" b="1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02863" y="728768"/>
            <a:ext cx="10707129" cy="114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93707" y="879620"/>
            <a:ext cx="69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+mn-ea"/>
              </a:rPr>
              <a:t>&lt;</a:t>
            </a:r>
            <a:r>
              <a:rPr lang="ko-KR" altLang="en-US" sz="1000" smtClean="0">
                <a:latin typeface="+mn-ea"/>
              </a:rPr>
              <a:t>결과</a:t>
            </a:r>
            <a:r>
              <a:rPr lang="en-US" altLang="ko-KR" sz="1000" smtClean="0">
                <a:latin typeface="+mn-ea"/>
              </a:rPr>
              <a:t>&gt;</a:t>
            </a:r>
            <a:endParaRPr lang="ko-KR" altLang="en-US" sz="100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3716" y="879621"/>
            <a:ext cx="970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+mn-ea"/>
              </a:rPr>
              <a:t>&lt;</a:t>
            </a:r>
            <a:r>
              <a:rPr lang="ko-KR" altLang="en-US" sz="1000" smtClean="0">
                <a:latin typeface="+mn-ea"/>
              </a:rPr>
              <a:t>소스 코드</a:t>
            </a:r>
            <a:r>
              <a:rPr lang="en-US" altLang="ko-KR" sz="1000" smtClean="0">
                <a:latin typeface="+mn-ea"/>
              </a:rPr>
              <a:t>&gt;</a:t>
            </a:r>
            <a:endParaRPr lang="ko-KR" altLang="en-US" sz="100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530" y="1335699"/>
            <a:ext cx="3334215" cy="18195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86400" y="3707027"/>
            <a:ext cx="55605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+mn-ea"/>
              </a:rPr>
              <a:t>&lt;base&gt; &lt;a&gt; &lt;area&gt; &lt;form&gt; </a:t>
            </a:r>
            <a:r>
              <a:rPr lang="ko-KR" altLang="en-US" sz="1000">
                <a:latin typeface="+mn-ea"/>
              </a:rPr>
              <a:t>태그에서 페이지 출력할 윈도우 지정</a:t>
            </a:r>
          </a:p>
          <a:p>
            <a:r>
              <a:rPr lang="ko-KR" altLang="en-US" sz="1000">
                <a:latin typeface="+mn-ea"/>
              </a:rPr>
              <a:t>            </a:t>
            </a:r>
            <a:r>
              <a:rPr lang="en-US" altLang="ko-KR" sz="1000">
                <a:latin typeface="+mn-ea"/>
              </a:rPr>
              <a:t>_blank : </a:t>
            </a:r>
            <a:r>
              <a:rPr lang="ko-KR" altLang="en-US" sz="1000">
                <a:latin typeface="+mn-ea"/>
              </a:rPr>
              <a:t>새로운 브라우저 탭 생성</a:t>
            </a:r>
          </a:p>
          <a:p>
            <a:r>
              <a:rPr lang="ko-KR" altLang="en-US" sz="1000">
                <a:latin typeface="+mn-ea"/>
              </a:rPr>
              <a:t>            </a:t>
            </a:r>
            <a:r>
              <a:rPr lang="en-US" altLang="ko-KR" sz="1000">
                <a:latin typeface="+mn-ea"/>
              </a:rPr>
              <a:t>_self : </a:t>
            </a:r>
            <a:r>
              <a:rPr lang="ko-KR" altLang="en-US" sz="1000">
                <a:latin typeface="+mn-ea"/>
              </a:rPr>
              <a:t>현재 윈도우</a:t>
            </a:r>
          </a:p>
          <a:p>
            <a:r>
              <a:rPr lang="ko-KR" altLang="en-US" sz="1000">
                <a:latin typeface="+mn-ea"/>
              </a:rPr>
              <a:t>            </a:t>
            </a:r>
            <a:r>
              <a:rPr lang="en-US" altLang="ko-KR" sz="1000">
                <a:latin typeface="+mn-ea"/>
              </a:rPr>
              <a:t>_parent : </a:t>
            </a:r>
            <a:r>
              <a:rPr lang="ko-KR" altLang="en-US" sz="1000">
                <a:latin typeface="+mn-ea"/>
              </a:rPr>
              <a:t>최상위 브라우저 윈도우</a:t>
            </a:r>
          </a:p>
          <a:p>
            <a:r>
              <a:rPr lang="ko-KR" altLang="en-US" sz="1000">
                <a:latin typeface="+mn-ea"/>
              </a:rPr>
              <a:t>            </a:t>
            </a:r>
            <a:r>
              <a:rPr lang="en-US" altLang="ko-KR" sz="1000">
                <a:latin typeface="+mn-ea"/>
              </a:rPr>
              <a:t>_top : </a:t>
            </a:r>
            <a:r>
              <a:rPr lang="ko-KR" altLang="en-US" sz="1000">
                <a:latin typeface="+mn-ea"/>
              </a:rPr>
              <a:t>최상위 브라우저 윈도우</a:t>
            </a:r>
          </a:p>
          <a:p>
            <a:r>
              <a:rPr lang="ko-KR" altLang="en-US" sz="1000">
                <a:latin typeface="+mn-ea"/>
              </a:rPr>
              <a:t>            윈도우 이름 </a:t>
            </a:r>
            <a:r>
              <a:rPr lang="en-US" altLang="ko-KR" sz="1000">
                <a:latin typeface="+mn-ea"/>
              </a:rPr>
              <a:t>: _</a:t>
            </a:r>
            <a:r>
              <a:rPr lang="ko-KR" altLang="en-US" sz="1000">
                <a:latin typeface="+mn-ea"/>
              </a:rPr>
              <a:t>대상 </a:t>
            </a:r>
            <a:r>
              <a:rPr lang="ko-KR" altLang="en-US" sz="1000">
                <a:latin typeface="+mn-ea"/>
              </a:rPr>
              <a:t>윈도우 </a:t>
            </a:r>
            <a:r>
              <a:rPr lang="ko-KR" altLang="en-US" sz="1000" smtClean="0">
                <a:latin typeface="+mn-ea"/>
              </a:rPr>
              <a:t>이름</a:t>
            </a:r>
            <a:endParaRPr lang="en-US" altLang="ko-KR" sz="1000" smtClean="0">
              <a:latin typeface="+mn-ea"/>
            </a:endParaRPr>
          </a:p>
          <a:p>
            <a:endParaRPr lang="en-US" altLang="ko-KR" sz="1000">
              <a:latin typeface="+mn-ea"/>
            </a:endParaRPr>
          </a:p>
          <a:p>
            <a:r>
              <a:rPr lang="ko-KR" altLang="en-US" sz="1000" smtClean="0">
                <a:latin typeface="+mn-ea"/>
              </a:rPr>
              <a:t>사이트를 어떤방식으로 열 것인지 옵션을 선택하여 코딩</a:t>
            </a:r>
            <a:endParaRPr lang="ko-KR" altLang="en-US" sz="1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7377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2863" y="192550"/>
            <a:ext cx="10231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latin typeface="+mn-ea"/>
              </a:rPr>
              <a:t>target</a:t>
            </a:r>
            <a:endParaRPr lang="ko-KR" altLang="en-US" sz="2400" b="1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02863" y="728768"/>
            <a:ext cx="10707129" cy="114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93707" y="879620"/>
            <a:ext cx="69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+mn-ea"/>
              </a:rPr>
              <a:t>&lt;</a:t>
            </a:r>
            <a:r>
              <a:rPr lang="ko-KR" altLang="en-US" sz="1000" smtClean="0">
                <a:latin typeface="+mn-ea"/>
              </a:rPr>
              <a:t>결과</a:t>
            </a:r>
            <a:r>
              <a:rPr lang="en-US" altLang="ko-KR" sz="1000" smtClean="0">
                <a:latin typeface="+mn-ea"/>
              </a:rPr>
              <a:t>&gt;</a:t>
            </a:r>
            <a:endParaRPr lang="ko-KR" altLang="en-US" sz="100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3716" y="879621"/>
            <a:ext cx="970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+mn-ea"/>
              </a:rPr>
              <a:t>&lt;</a:t>
            </a:r>
            <a:r>
              <a:rPr lang="ko-KR" altLang="en-US" sz="1000" smtClean="0">
                <a:latin typeface="+mn-ea"/>
              </a:rPr>
              <a:t>소스 코드</a:t>
            </a:r>
            <a:r>
              <a:rPr lang="en-US" altLang="ko-KR" sz="1000" smtClean="0">
                <a:latin typeface="+mn-ea"/>
              </a:rPr>
              <a:t>&gt;</a:t>
            </a:r>
            <a:endParaRPr lang="ko-KR" altLang="en-US" sz="1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8500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386</TotalTime>
  <Words>643</Words>
  <Application>Microsoft Office PowerPoint</Application>
  <PresentationFormat>와이드스크린</PresentationFormat>
  <Paragraphs>309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천체</vt:lpstr>
      <vt:lpstr>Html tag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tag</dc:title>
  <dc:creator>hi-guro</dc:creator>
  <cp:lastModifiedBy>hi-guro</cp:lastModifiedBy>
  <cp:revision>20</cp:revision>
  <dcterms:created xsi:type="dcterms:W3CDTF">2022-07-14T01:26:20Z</dcterms:created>
  <dcterms:modified xsi:type="dcterms:W3CDTF">2022-07-15T00:53:46Z</dcterms:modified>
</cp:coreProperties>
</file>