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1" autoAdjust="0"/>
    <p:restoredTop sz="96556" autoAdjust="0"/>
  </p:normalViewPr>
  <p:slideViewPr>
    <p:cSldViewPr snapToGrid="0">
      <p:cViewPr varScale="1">
        <p:scale>
          <a:sx n="85" d="100"/>
          <a:sy n="85" d="100"/>
        </p:scale>
        <p:origin x="9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0719_CSS_TAG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5830711"/>
            <a:ext cx="7197726" cy="513646"/>
          </a:xfrm>
        </p:spPr>
        <p:txBody>
          <a:bodyPr/>
          <a:lstStyle/>
          <a:p>
            <a:r>
              <a:rPr lang="ko-KR" altLang="en-US" smtClean="0"/>
              <a:t>기의찬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9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1233" y="1232955"/>
            <a:ext cx="487618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"viewport"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1000">
                <a:solidFill>
                  <a:srgbClr val="B2CACD"/>
                </a:solidFill>
                <a:latin typeface="+mn-ea"/>
              </a:rPr>
              <a:t>형제 선택자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인접형제선택자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: h1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뒤에 있는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h2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요소만 선택 가능 *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10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1000">
                <a:solidFill>
                  <a:srgbClr val="DF769B"/>
                </a:solidFill>
                <a:latin typeface="+mn-ea"/>
              </a:rPr>
              <a:t>+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h2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{</a:t>
            </a:r>
            <a:r>
              <a:rPr lang="en-US" altLang="ko-KR" sz="10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red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;}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1000">
                <a:solidFill>
                  <a:srgbClr val="DF769B"/>
                </a:solidFill>
                <a:latin typeface="+mn-ea"/>
              </a:rPr>
              <a:t>+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h6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{</a:t>
            </a:r>
            <a:r>
              <a:rPr lang="en-US" altLang="ko-KR" sz="10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green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;}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얘는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h1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과 인접해 있지 않기 때문에 적용 안됨 *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10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일반형제선택자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: h1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뒤에 있는 모든 요소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(h2, h3, h4, h5, h6)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선택 가능 *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10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1000">
                <a:solidFill>
                  <a:srgbClr val="DF769B"/>
                </a:solidFill>
                <a:latin typeface="+mn-ea"/>
              </a:rPr>
              <a:t>~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h2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{</a:t>
            </a:r>
            <a:r>
              <a:rPr lang="en-US" altLang="ko-KR" sz="1000">
                <a:solidFill>
                  <a:srgbClr val="16A3B6"/>
                </a:solidFill>
                <a:latin typeface="+mn-ea"/>
              </a:rPr>
              <a:t>background-color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yellow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;}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1000">
                <a:solidFill>
                  <a:srgbClr val="DF769B"/>
                </a:solidFill>
                <a:latin typeface="+mn-ea"/>
              </a:rPr>
              <a:t>~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1000" i="1">
                <a:solidFill>
                  <a:srgbClr val="DF769B"/>
                </a:solidFill>
                <a:latin typeface="+mn-ea"/>
              </a:rPr>
              <a:t>:hover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{</a:t>
            </a:r>
            <a:r>
              <a:rPr lang="en-US" altLang="ko-KR" sz="10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blue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;}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1000">
                <a:solidFill>
                  <a:srgbClr val="DF769B"/>
                </a:solidFill>
                <a:latin typeface="+mn-ea"/>
              </a:rPr>
              <a:t>~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h4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{</a:t>
            </a:r>
            <a:r>
              <a:rPr lang="en-US" altLang="ko-KR" sz="1000">
                <a:solidFill>
                  <a:srgbClr val="16A3B6"/>
                </a:solidFill>
                <a:latin typeface="+mn-ea"/>
              </a:rPr>
              <a:t>background-color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black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; </a:t>
            </a:r>
            <a:r>
              <a:rPr lang="en-US" altLang="ko-KR" sz="10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white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;}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/>
            </a:r>
            <a:br>
              <a:rPr lang="en-US" altLang="ko-KR" sz="1000">
                <a:solidFill>
                  <a:srgbClr val="B2CACD"/>
                </a:solidFill>
                <a:latin typeface="+mn-ea"/>
              </a:rPr>
            </a:br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Hava a nice day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h2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Hava a nice day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h2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Hava a nice day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h4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Hava a nice day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h4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h5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Hava a nice day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h5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h6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Hava a nice day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h6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 b="0">
              <a:solidFill>
                <a:srgbClr val="B2CACD"/>
              </a:solidFill>
              <a:effectLst/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smtClean="0">
                <a:latin typeface="+mj-ea"/>
                <a:ea typeface="+mj-ea"/>
              </a:rPr>
              <a:t>sibling_selector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37450" y="1002123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6" name="TextBox 5"/>
          <p:cNvSpPr txBox="1"/>
          <p:nvPr/>
        </p:nvSpPr>
        <p:spPr>
          <a:xfrm>
            <a:off x="1195213" y="821822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500" y="1348170"/>
            <a:ext cx="3658111" cy="2934109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731624" y="4802243"/>
            <a:ext cx="746037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  <a:ea typeface="-apple-system"/>
              </a:rPr>
              <a:t>일반적인 Sibling Selector인 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  <a:latin typeface="Arial Unicode MS"/>
                <a:ea typeface="source-code-pro"/>
              </a:rPr>
              <a:t>~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  <a:ea typeface="-apple-system"/>
              </a:rPr>
              <a:t>는 특정 element의 모든 형제 element들을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  <a:ea typeface="-apple-system"/>
              </a:rPr>
              <a:t>선택한다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  <a:ea typeface="-apple-system"/>
              </a:rPr>
              <a:t>.</a:t>
            </a:r>
            <a:endParaRPr kumimoji="0" lang="en-US" altLang="ko-KR" sz="1600" b="0" i="0" u="none" strike="noStrike" cap="none" normalizeH="0" baseline="0" smtClean="0">
              <a:ln>
                <a:noFill/>
              </a:ln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</a:rPr>
              <a:t> </a:t>
            </a:r>
            <a:endParaRPr kumimoji="0" lang="ko-KR" altLang="ko-KR" sz="1600" b="0" i="0" u="none" strike="noStrike" cap="none" normalizeH="0" baseline="0" smtClean="0">
              <a:ln>
                <a:noFill/>
              </a:ln>
              <a:effectLst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731624" y="5576324"/>
            <a:ext cx="748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  <a:ea typeface="-apple-system"/>
              </a:rPr>
              <a:t>인접한 Sibling Selector인 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  <a:latin typeface="Arial Unicode MS"/>
                <a:ea typeface="source-code-pro"/>
              </a:rPr>
              <a:t>+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  <a:ea typeface="-apple-system"/>
              </a:rPr>
              <a:t>는 특정 element에서 인접한 형제 element를 선택한다.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432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smtClean="0">
                <a:latin typeface="+mj-ea"/>
                <a:ea typeface="+mj-ea"/>
              </a:rPr>
              <a:t>relative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37450" y="1002123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5" name="TextBox 4"/>
          <p:cNvSpPr txBox="1"/>
          <p:nvPr/>
        </p:nvSpPr>
        <p:spPr>
          <a:xfrm>
            <a:off x="1195213" y="821822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6" name="직사각형 5"/>
          <p:cNvSpPr/>
          <p:nvPr/>
        </p:nvSpPr>
        <p:spPr>
          <a:xfrm>
            <a:off x="181233" y="1117539"/>
            <a:ext cx="6096000" cy="57708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상대 배치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normal flow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의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'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기본 위치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'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에서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left, top, bottom, right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프로퍼티의 값만큼 이동한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'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상대 위치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'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에 배치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div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태그가 있는 부분에 박스 생성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가로 세로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: 50px, border : 1px */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display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inline-block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border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solid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lightgray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text-align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center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white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red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#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 붙었기 때문에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id : down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인 태그에 적용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hover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기능이 붙었기 때문에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left, top 20px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씩 이동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position : relative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지정되어 있어 다른 도형 위치에 괸련되 배치됨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67E5C"/>
                </a:solidFill>
                <a:latin typeface="+mn-ea"/>
              </a:rPr>
              <a:t>#down</a:t>
            </a:r>
            <a:r>
              <a:rPr lang="en-US" altLang="ko-KR" sz="900" i="1">
                <a:solidFill>
                  <a:srgbClr val="DF769B"/>
                </a:solidFill>
                <a:latin typeface="+mn-ea"/>
              </a:rPr>
              <a:t>:hover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position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relative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left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top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green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#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 붙었기 때문에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id : up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인 태그에 적용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up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도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down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과 비슷한 이동을 함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이동 위치가 다를 뿐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hover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를 동작 시켜보면 무슨 의미인지 알 수 있음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결국 버튼 누르기 이다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.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안쪽은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+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증가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바깥쪽은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-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감소이다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. */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67E5C"/>
                </a:solidFill>
                <a:latin typeface="+mn-ea"/>
              </a:rPr>
              <a:t>#up</a:t>
            </a:r>
            <a:r>
              <a:rPr lang="en-US" altLang="ko-KR" sz="900" i="1">
                <a:solidFill>
                  <a:srgbClr val="DF769B"/>
                </a:solidFill>
                <a:latin typeface="+mn-ea"/>
              </a:rPr>
              <a:t>:hover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position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relative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right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bottom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green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80" y="4939485"/>
            <a:ext cx="3953427" cy="15623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281" y="1938417"/>
            <a:ext cx="3591426" cy="1486107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517458" y="4484406"/>
            <a:ext cx="3535253" cy="79879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517458" y="5831476"/>
            <a:ext cx="3535253" cy="828968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052711" y="3489409"/>
            <a:ext cx="962569" cy="141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3"/>
            <a:endCxn id="7" idx="1"/>
          </p:cNvCxnSpPr>
          <p:nvPr/>
        </p:nvCxnSpPr>
        <p:spPr>
          <a:xfrm flipV="1">
            <a:off x="4052711" y="5720644"/>
            <a:ext cx="962569" cy="52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369779" y="4484406"/>
            <a:ext cx="23718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상대 배치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 relative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T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b="1" i="1">
                <a:solidFill>
                  <a:srgbClr val="D5971A"/>
                </a:solidFill>
                <a:latin typeface="+mn-ea"/>
              </a:rPr>
              <a:t>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"down"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h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n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b="1" i="1">
                <a:solidFill>
                  <a:srgbClr val="D5971A"/>
                </a:solidFill>
                <a:latin typeface="+mn-ea"/>
              </a:rPr>
              <a:t>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"up"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k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s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/>
            </a:r>
            <a:br>
              <a:rPr lang="en-US" altLang="ko-KR" sz="900">
                <a:solidFill>
                  <a:srgbClr val="B2CACD"/>
                </a:solidFill>
                <a:latin typeface="+mn-ea"/>
              </a:rPr>
            </a:br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/>
            </a:r>
            <a:br>
              <a:rPr lang="en-US" altLang="ko-KR" sz="900">
                <a:solidFill>
                  <a:srgbClr val="B2CACD"/>
                </a:solidFill>
                <a:latin typeface="+mn-ea"/>
              </a:rPr>
            </a:br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93629" y="1868182"/>
            <a:ext cx="349837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>
                <a:latin typeface="+mn-ea"/>
              </a:rPr>
              <a:t>요소를 일반적인 문서 흐름에 따라 배치한다</a:t>
            </a:r>
            <a:r>
              <a:rPr lang="en-US" altLang="ko-KR" sz="1000">
                <a:latin typeface="+mn-ea"/>
              </a:rPr>
              <a:t>.</a:t>
            </a:r>
            <a:endParaRPr lang="ko-KR" altLang="en-US" sz="1000">
              <a:latin typeface="+mn-ea"/>
            </a:endParaRPr>
          </a:p>
          <a:p>
            <a:r>
              <a:rPr lang="ko-KR" altLang="en-US" sz="1000" b="1" u="sng">
                <a:latin typeface="+mn-ea"/>
              </a:rPr>
              <a:t>요소 자기 자신의 원래 위치</a:t>
            </a:r>
            <a:r>
              <a:rPr lang="en-US" altLang="ko-KR" sz="1000" b="1" u="sng">
                <a:latin typeface="+mn-ea"/>
              </a:rPr>
              <a:t>(static</a:t>
            </a:r>
            <a:r>
              <a:rPr lang="ko-KR" altLang="en-US" sz="1000" b="1" u="sng">
                <a:latin typeface="+mn-ea"/>
              </a:rPr>
              <a:t>일 때의 위치</a:t>
            </a:r>
            <a:r>
              <a:rPr lang="en-US" altLang="ko-KR" sz="1000" b="1" u="sng">
                <a:latin typeface="+mn-ea"/>
              </a:rPr>
              <a:t>)</a:t>
            </a:r>
            <a:r>
              <a:rPr lang="ko-KR" altLang="en-US" sz="1000" b="1" u="sng" smtClean="0">
                <a:latin typeface="+mn-ea"/>
              </a:rPr>
              <a:t>를</a:t>
            </a:r>
            <a:r>
              <a:rPr lang="en-US" altLang="ko-KR" sz="1000" b="1" u="sng">
                <a:latin typeface="+mn-ea"/>
              </a:rPr>
              <a:t> </a:t>
            </a:r>
            <a:r>
              <a:rPr lang="ko-KR" altLang="en-US" sz="1000" b="1" u="sng" smtClean="0">
                <a:latin typeface="+mn-ea"/>
              </a:rPr>
              <a:t>기준</a:t>
            </a:r>
            <a:r>
              <a:rPr lang="ko-KR" altLang="en-US" sz="1000" b="1" smtClean="0">
                <a:latin typeface="+mn-ea"/>
              </a:rPr>
              <a:t>으로 </a:t>
            </a:r>
            <a:endParaRPr lang="en-US" altLang="ko-KR" sz="1000" b="1" smtClean="0">
              <a:latin typeface="+mn-ea"/>
            </a:endParaRPr>
          </a:p>
          <a:p>
            <a:r>
              <a:rPr lang="ko-KR" altLang="en-US" sz="1000" b="1" smtClean="0">
                <a:latin typeface="+mn-ea"/>
              </a:rPr>
              <a:t>배치</a:t>
            </a:r>
            <a:r>
              <a:rPr lang="ko-KR" altLang="en-US" sz="1000" smtClean="0">
                <a:latin typeface="+mn-ea"/>
              </a:rPr>
              <a:t>한다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endParaRPr lang="ko-KR" altLang="en-US" sz="100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>
                <a:latin typeface="+mn-ea"/>
              </a:rPr>
              <a:t>원래 위치를 기준으로 위쪽</a:t>
            </a:r>
            <a:r>
              <a:rPr lang="en-US" altLang="ko-KR" sz="1000">
                <a:latin typeface="+mn-ea"/>
              </a:rPr>
              <a:t>(top), </a:t>
            </a:r>
            <a:r>
              <a:rPr lang="ko-KR" altLang="en-US" sz="1000">
                <a:latin typeface="+mn-ea"/>
              </a:rPr>
              <a:t>아래쪽</a:t>
            </a:r>
            <a:r>
              <a:rPr lang="en-US" altLang="ko-KR" sz="1000">
                <a:latin typeface="+mn-ea"/>
              </a:rPr>
              <a:t>(bottom</a:t>
            </a:r>
            <a:r>
              <a:rPr lang="en-US" altLang="ko-KR" sz="1000">
                <a:latin typeface="+mn-ea"/>
              </a:rPr>
              <a:t>), </a:t>
            </a:r>
            <a:endParaRPr lang="en-US" altLang="ko-KR" sz="1000" smtClean="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왼쪽</a:t>
            </a:r>
            <a:r>
              <a:rPr lang="en-US" altLang="ko-KR" sz="1000">
                <a:latin typeface="+mn-ea"/>
              </a:rPr>
              <a:t>(left), </a:t>
            </a:r>
            <a:r>
              <a:rPr lang="ko-KR" altLang="en-US" sz="1000">
                <a:latin typeface="+mn-ea"/>
              </a:rPr>
              <a:t>오른쪽</a:t>
            </a:r>
            <a:r>
              <a:rPr lang="en-US" altLang="ko-KR" sz="1000">
                <a:latin typeface="+mn-ea"/>
              </a:rPr>
              <a:t>(right)</a:t>
            </a:r>
            <a:r>
              <a:rPr lang="ko-KR" altLang="en-US" sz="1000">
                <a:latin typeface="+mn-ea"/>
              </a:rPr>
              <a:t>에서 얼마만큼 떨어질 지 </a:t>
            </a:r>
            <a:r>
              <a:rPr lang="ko-KR" altLang="en-US" sz="1000">
                <a:latin typeface="+mn-ea"/>
              </a:rPr>
              <a:t>결정한다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endParaRPr lang="ko-KR" altLang="en-US" sz="100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>
                <a:latin typeface="+mn-ea"/>
              </a:rPr>
              <a:t>위치를 이동하면서 다른 요소에 영향을 주지 </a:t>
            </a:r>
            <a:r>
              <a:rPr lang="ko-KR" altLang="en-US" sz="1000">
                <a:latin typeface="+mn-ea"/>
              </a:rPr>
              <a:t>않는다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00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>
                <a:latin typeface="+mn-ea"/>
              </a:rPr>
              <a:t>문서 상 원래 위치가 그대로 유지된다</a:t>
            </a:r>
            <a:r>
              <a:rPr lang="en-US" altLang="ko-KR" sz="1000">
                <a:latin typeface="+mn-ea"/>
              </a:rPr>
              <a:t>.</a:t>
            </a:r>
            <a:endParaRPr lang="ko-KR" altLang="en-US" sz="1000" b="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991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smtClean="0">
                <a:latin typeface="+mj-ea"/>
                <a:ea typeface="+mj-ea"/>
              </a:rPr>
              <a:t>absolute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7450" y="1002123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4" name="TextBox 3"/>
          <p:cNvSpPr txBox="1"/>
          <p:nvPr/>
        </p:nvSpPr>
        <p:spPr>
          <a:xfrm>
            <a:off x="1195213" y="821822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5" name="직사각형 4"/>
          <p:cNvSpPr/>
          <p:nvPr/>
        </p:nvSpPr>
        <p:spPr>
          <a:xfrm>
            <a:off x="181233" y="1212016"/>
            <a:ext cx="51471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절대 배치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display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inline-block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position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absolute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절대 배치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border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solid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lightgray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F769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display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inline-block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 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div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의 자식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position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absolute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절대 배치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 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lightgray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Marry Christmas!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어느님이 탄생하셨습니다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.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"C:\Users\hi-guro\Desktop\keeui\java_fullstack\media\christmastree.png"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"200"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"200"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alt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</a:t>
            </a:r>
            <a:r>
              <a:rPr lang="ko-KR" altLang="en-US" sz="900">
                <a:solidFill>
                  <a:srgbClr val="49E9A6"/>
                </a:solidFill>
                <a:latin typeface="+mn-ea"/>
              </a:rPr>
              <a:t>크리스마스 트리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&lt;!--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절대 배치는 좌표값을 따름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상대배치는 이전에 존재하는 이미지를 기준으로 배치함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그래서 상대배치는 상황에 따라 위치가 변함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--&gt;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"left: 50px; top:30px"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M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"left: 100px; top:00px"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M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"left: 100px; top:80px"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M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"left: 150px; top:110px"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M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"left: 30px; top:130px"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M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66" y="1406872"/>
            <a:ext cx="2372056" cy="3210373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28356" y="4907767"/>
            <a:ext cx="6553076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요소를 일반적인 문서 흐름에서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제거한다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.</a:t>
            </a:r>
            <a:endParaRPr kumimoji="0" lang="en-US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sng" strike="noStrike" cap="none" normalizeH="0" baseline="0" smtClean="0">
                <a:ln>
                  <a:noFill/>
                </a:ln>
                <a:effectLst/>
                <a:latin typeface="+mn-ea"/>
              </a:rPr>
              <a:t>가장 가까운 위치에 있는 조상 요소를 기준</a:t>
            </a:r>
            <a:r>
              <a:rPr kumimoji="0" lang="ko-KR" altLang="ko-KR" sz="1000" b="1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으로 </a:t>
            </a:r>
            <a:r>
              <a:rPr kumimoji="0" lang="ko-KR" altLang="ko-KR" sz="1000" b="1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배치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한다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.</a:t>
            </a:r>
            <a:endParaRPr kumimoji="0" lang="en-US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조상 요소 위치를 기준으로 위쪽(top), 아래쪽(bottom), 왼쪽(left), 오른쪽(right)에서 얼마만큼 떨어질 지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결정한다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.</a:t>
            </a:r>
            <a:endParaRPr kumimoji="0" lang="en-US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조상 중 Position을 가진 요소가 없다면 초기 컨테이닝 블록(&lt;body&gt;요소)를 기준으로 삼는다. (static을 제외한 값)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문서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상 원래 위치를 잃어버린다. (아래에 있는 div가 해당 자리를 차지한다)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62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519" y="115333"/>
            <a:ext cx="11922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+mj-ea"/>
                <a:ea typeface="+mj-ea"/>
              </a:rPr>
              <a:t>error </a:t>
            </a:r>
            <a:r>
              <a:rPr lang="ko-KR" altLang="en-US" sz="3200" smtClean="0">
                <a:latin typeface="+mj-ea"/>
                <a:ea typeface="+mj-ea"/>
              </a:rPr>
              <a:t>이력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233" y="1265334"/>
            <a:ext cx="45390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B2CACD"/>
                </a:solidFill>
                <a:latin typeface="+mn-ea"/>
              </a:rPr>
              <a:t>Div Box </a:t>
            </a:r>
            <a:r>
              <a:rPr lang="ko-KR" altLang="en-US" sz="1200" smtClean="0">
                <a:solidFill>
                  <a:srgbClr val="B2CACD"/>
                </a:solidFill>
                <a:latin typeface="+mn-ea"/>
              </a:rPr>
              <a:t>소스에서 </a:t>
            </a:r>
            <a:r>
              <a:rPr lang="en-US" altLang="ko-KR" sz="1200" smtClean="0">
                <a:solidFill>
                  <a:srgbClr val="B2CACD"/>
                </a:solidFill>
                <a:latin typeface="+mn-ea"/>
              </a:rPr>
              <a:t>		</a:t>
            </a:r>
          </a:p>
          <a:p>
            <a:r>
              <a:rPr lang="en-US" altLang="ko-KR" sz="1200" smtClean="0">
                <a:solidFill>
                  <a:srgbClr val="B2CACD"/>
                </a:solidFill>
                <a:latin typeface="+mn-ea"/>
              </a:rPr>
              <a:t>px</a:t>
            </a:r>
            <a:r>
              <a:rPr lang="ko-KR" altLang="en-US" sz="1200" smtClean="0">
                <a:solidFill>
                  <a:srgbClr val="B2CACD"/>
                </a:solidFill>
                <a:latin typeface="+mn-ea"/>
              </a:rPr>
              <a:t>단위를 기입 하지않아 에러 발생</a:t>
            </a:r>
            <a:endParaRPr lang="en-US" altLang="ko-KR" sz="1200" smtClean="0">
              <a:solidFill>
                <a:srgbClr val="B2CACD"/>
              </a:solidFill>
              <a:latin typeface="+mn-ea"/>
            </a:endParaRPr>
          </a:p>
          <a:p>
            <a:endParaRPr lang="en-US" altLang="ko-KR" sz="1200" smtClean="0">
              <a:solidFill>
                <a:srgbClr val="16A3B6"/>
              </a:solidFill>
              <a:latin typeface="+mn-ea"/>
            </a:endParaRPr>
          </a:p>
          <a:p>
            <a:r>
              <a:rPr lang="en-US" altLang="ko-KR" sz="1200" smtClean="0">
                <a:solidFill>
                  <a:srgbClr val="16A3B6"/>
                </a:solidFill>
                <a:latin typeface="+mn-ea"/>
              </a:rPr>
              <a:t>width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200">
                <a:solidFill>
                  <a:srgbClr val="7060EB"/>
                </a:solidFill>
                <a:latin typeface="+mn-ea"/>
              </a:rPr>
              <a:t>200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; -&gt; </a:t>
            </a:r>
            <a:r>
              <a:rPr lang="en-US" altLang="ko-KR" sz="1200">
                <a:solidFill>
                  <a:srgbClr val="16A3B6"/>
                </a:solidFill>
                <a:latin typeface="+mn-ea"/>
              </a:rPr>
              <a:t>width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200">
                <a:solidFill>
                  <a:srgbClr val="7060EB"/>
                </a:solidFill>
                <a:latin typeface="+mn-ea"/>
              </a:rPr>
              <a:t>200px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; </a:t>
            </a:r>
          </a:p>
          <a:p>
            <a:r>
              <a:rPr lang="en-US" altLang="ko-KR" sz="1200" smtClean="0">
                <a:solidFill>
                  <a:srgbClr val="16A3B6"/>
                </a:solidFill>
                <a:latin typeface="+mn-ea"/>
              </a:rPr>
              <a:t>height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200">
                <a:solidFill>
                  <a:srgbClr val="7060EB"/>
                </a:solidFill>
                <a:latin typeface="+mn-ea"/>
              </a:rPr>
              <a:t>200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; -&gt; </a:t>
            </a:r>
            <a:r>
              <a:rPr lang="en-US" altLang="ko-KR" sz="1200">
                <a:solidFill>
                  <a:srgbClr val="16A3B6"/>
                </a:solidFill>
                <a:latin typeface="+mn-ea"/>
              </a:rPr>
              <a:t>height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200">
                <a:solidFill>
                  <a:srgbClr val="7060EB"/>
                </a:solidFill>
                <a:latin typeface="+mn-ea"/>
              </a:rPr>
              <a:t>200px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; </a:t>
            </a:r>
          </a:p>
          <a:p>
            <a:r>
              <a:rPr lang="en-US" altLang="ko-KR" sz="1200">
                <a:solidFill>
                  <a:srgbClr val="B2CACD"/>
                </a:solidFill>
                <a:latin typeface="+mn-ea"/>
              </a:rPr>
              <a:t>           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		</a:t>
            </a:r>
          </a:p>
          <a:p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248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2" y="2142067"/>
            <a:ext cx="4665132" cy="3649133"/>
          </a:xfrm>
        </p:spPr>
        <p:txBody>
          <a:bodyPr/>
          <a:lstStyle/>
          <a:p>
            <a:r>
              <a:rPr lang="en-US" altLang="ko-KR" smtClean="0">
                <a:latin typeface="+mj-ea"/>
                <a:ea typeface="+mj-ea"/>
              </a:rPr>
              <a:t>divbox</a:t>
            </a:r>
          </a:p>
          <a:p>
            <a:r>
              <a:rPr lang="en-US" altLang="ko-KR" smtClean="0">
                <a:latin typeface="+mj-ea"/>
                <a:ea typeface="+mj-ea"/>
              </a:rPr>
              <a:t>box_shadow</a:t>
            </a:r>
          </a:p>
          <a:p>
            <a:r>
              <a:rPr lang="en-US" altLang="ko-KR" smtClean="0">
                <a:latin typeface="+mj-ea"/>
                <a:ea typeface="+mj-ea"/>
              </a:rPr>
              <a:t>Inline</a:t>
            </a:r>
          </a:p>
          <a:p>
            <a:r>
              <a:rPr lang="en-US" altLang="ko-KR" smtClean="0">
                <a:latin typeface="+mj-ea"/>
                <a:ea typeface="+mj-ea"/>
              </a:rPr>
              <a:t>attribute_selector</a:t>
            </a:r>
          </a:p>
          <a:p>
            <a:pPr lvl="1"/>
            <a:r>
              <a:rPr lang="ko-KR" altLang="en-US" smtClean="0">
                <a:latin typeface="+mj-ea"/>
                <a:ea typeface="+mj-ea"/>
              </a:rPr>
              <a:t>개념</a:t>
            </a:r>
            <a:endParaRPr lang="en-US" altLang="ko-KR" smtClean="0">
              <a:latin typeface="+mj-ea"/>
              <a:ea typeface="+mj-ea"/>
            </a:endParaRPr>
          </a:p>
          <a:p>
            <a:pPr lvl="1"/>
            <a:r>
              <a:rPr lang="en-US" altLang="ko-KR" smtClean="0">
                <a:latin typeface="+mj-ea"/>
                <a:ea typeface="+mj-ea"/>
              </a:rPr>
              <a:t>1 ( Tag[attr ~= “val”] {</a:t>
            </a:r>
            <a:r>
              <a:rPr lang="ko-KR" altLang="en-US" smtClean="0">
                <a:latin typeface="+mj-ea"/>
                <a:ea typeface="+mj-ea"/>
              </a:rPr>
              <a:t>속성 </a:t>
            </a:r>
            <a:r>
              <a:rPr lang="en-US" altLang="ko-KR" smtClean="0">
                <a:latin typeface="+mj-ea"/>
                <a:ea typeface="+mj-ea"/>
              </a:rPr>
              <a:t>: </a:t>
            </a:r>
            <a:r>
              <a:rPr lang="ko-KR" altLang="en-US" smtClean="0">
                <a:latin typeface="+mj-ea"/>
                <a:ea typeface="+mj-ea"/>
              </a:rPr>
              <a:t>값</a:t>
            </a:r>
            <a:r>
              <a:rPr lang="en-US" altLang="ko-KR" smtClean="0">
                <a:latin typeface="+mj-ea"/>
                <a:ea typeface="+mj-ea"/>
              </a:rPr>
              <a:t>} )</a:t>
            </a:r>
          </a:p>
          <a:p>
            <a:pPr lvl="1"/>
            <a:r>
              <a:rPr lang="en-US" altLang="ko-KR" smtClean="0">
                <a:latin typeface="+mj-ea"/>
                <a:ea typeface="+mj-ea"/>
              </a:rPr>
              <a:t>2 ( Tag[attr |= “val”] {</a:t>
            </a:r>
            <a:r>
              <a:rPr lang="ko-KR" altLang="en-US" smtClean="0">
                <a:latin typeface="+mj-ea"/>
                <a:ea typeface="+mj-ea"/>
              </a:rPr>
              <a:t>속성 </a:t>
            </a:r>
            <a:r>
              <a:rPr lang="en-US" altLang="ko-KR" smtClean="0">
                <a:latin typeface="+mj-ea"/>
                <a:ea typeface="+mj-ea"/>
              </a:rPr>
              <a:t>: </a:t>
            </a:r>
            <a:r>
              <a:rPr lang="ko-KR" altLang="en-US" smtClean="0">
                <a:latin typeface="+mj-ea"/>
                <a:ea typeface="+mj-ea"/>
              </a:rPr>
              <a:t>값</a:t>
            </a:r>
            <a:r>
              <a:rPr lang="en-US" altLang="ko-KR" smtClean="0">
                <a:latin typeface="+mj-ea"/>
                <a:ea typeface="+mj-ea"/>
              </a:rPr>
              <a:t>} )</a:t>
            </a:r>
          </a:p>
          <a:p>
            <a:pPr lvl="1"/>
            <a:r>
              <a:rPr lang="en-US" altLang="ko-KR" smtClean="0">
                <a:latin typeface="+mj-ea"/>
                <a:ea typeface="+mj-ea"/>
              </a:rPr>
              <a:t>3 ( Tag[attr *= “val”] {</a:t>
            </a:r>
            <a:r>
              <a:rPr lang="ko-KR" altLang="en-US" smtClean="0">
                <a:latin typeface="+mj-ea"/>
                <a:ea typeface="+mj-ea"/>
              </a:rPr>
              <a:t>속성 </a:t>
            </a:r>
            <a:r>
              <a:rPr lang="en-US" altLang="ko-KR" smtClean="0">
                <a:latin typeface="+mj-ea"/>
                <a:ea typeface="+mj-ea"/>
              </a:rPr>
              <a:t>: </a:t>
            </a:r>
            <a:r>
              <a:rPr lang="ko-KR" altLang="en-US" smtClean="0">
                <a:latin typeface="+mj-ea"/>
                <a:ea typeface="+mj-ea"/>
              </a:rPr>
              <a:t>값</a:t>
            </a:r>
            <a:r>
              <a:rPr lang="en-US" altLang="ko-KR" smtClean="0">
                <a:latin typeface="+mj-ea"/>
                <a:ea typeface="+mj-ea"/>
              </a:rPr>
              <a:t>} )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50934" y="2065867"/>
            <a:ext cx="466513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latin typeface="+mj-ea"/>
                <a:ea typeface="+mj-ea"/>
              </a:rPr>
              <a:t>sibling_selector</a:t>
            </a:r>
          </a:p>
          <a:p>
            <a:r>
              <a:rPr lang="en-US" altLang="ko-KR" smtClean="0">
                <a:latin typeface="+mj-ea"/>
                <a:ea typeface="+mj-ea"/>
              </a:rPr>
              <a:t>relative</a:t>
            </a:r>
          </a:p>
          <a:p>
            <a:r>
              <a:rPr lang="en-US" altLang="ko-KR" smtClean="0">
                <a:latin typeface="+mj-ea"/>
                <a:ea typeface="+mj-ea"/>
              </a:rPr>
              <a:t>absolute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7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33" y="77685"/>
            <a:ext cx="1878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+mj-ea"/>
                <a:ea typeface="+mj-ea"/>
              </a:rPr>
              <a:t>Div Box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1233" y="1205920"/>
            <a:ext cx="45390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Div Box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div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태그 위치에 다음 스타일 태그 입력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background-color : skyblue; -&gt;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배경색 지정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skyblue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background-size : 100px 100 -&gt;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배경 사이즈 지정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background-size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background-image -&gt;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배경 이미지 지정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background-image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49D6E9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"C:/media/spongebob.png"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);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background-repeat : repeat-y; -&gt;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배경 이미지 연속해서 출력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background-repeat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repeat-y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background-position: center center; 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i="1">
                <a:solidFill>
                  <a:srgbClr val="5B858B"/>
                </a:solidFill>
                <a:latin typeface="+mn-ea"/>
              </a:rPr>
              <a:t>                -&gt;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배경 이미지 기본 위치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x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y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 모두 센터*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background-position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center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center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div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태그 위치에 스타일 태그 추가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200x200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크기의 보라색 배경 생성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blueviolet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font-size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16px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div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박스에 배경 꾸미기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/>
            </a:r>
            <a:br>
              <a:rPr lang="en-US" altLang="ko-KR" sz="900">
                <a:solidFill>
                  <a:srgbClr val="B2CACD"/>
                </a:solidFill>
                <a:latin typeface="+mn-ea"/>
              </a:rPr>
            </a:br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SpongeBob is an over-optimistic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sopnge that annoys other characters.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/>
            </a:r>
            <a:br>
              <a:rPr lang="en-US" altLang="ko-KR" sz="900">
                <a:solidFill>
                  <a:srgbClr val="B2CACD"/>
                </a:solidFill>
                <a:latin typeface="+mn-ea"/>
              </a:rPr>
            </a:b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281" y="1434713"/>
            <a:ext cx="2686425" cy="2772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763" y="1050615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799797" y="975088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751805" y="1142017"/>
            <a:ext cx="3680110" cy="33264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+mn-ea"/>
              </a:rPr>
              <a:t>Div Box </a:t>
            </a:r>
            <a:r>
              <a:rPr lang="ko-KR" altLang="en-US" smtClean="0">
                <a:latin typeface="+mn-ea"/>
              </a:rPr>
              <a:t>문법</a:t>
            </a:r>
            <a:endParaRPr kumimoji="0" lang="en-US" altLang="ko-KR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box-sizing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: content-box | border-box | initial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|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inherit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smtClean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smtClean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content-box : 콘텐트 영역을 기준으로 크기를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정합니다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.</a:t>
            </a:r>
            <a:endParaRPr kumimoji="0" lang="en-US" altLang="ko-KR" sz="11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1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border-box : 테두리를 기준으로 크기를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정합니다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.</a:t>
            </a:r>
            <a:endParaRPr kumimoji="0" lang="en-US" altLang="ko-KR" sz="11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1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initial : 기본값으로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설정합니다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.</a:t>
            </a:r>
            <a:endParaRPr kumimoji="0" lang="en-US" altLang="ko-KR" sz="11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1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inherit : 부모 요소의 속성값을 상속받습니다.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805" y="4495199"/>
            <a:ext cx="3210373" cy="21624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1805" y="4254414"/>
            <a:ext cx="1029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&lt;Div Box </a:t>
            </a:r>
            <a:r>
              <a:rPr lang="ko-KR" altLang="en-US" sz="900" smtClean="0"/>
              <a:t>공간 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9823621" y="5708156"/>
            <a:ext cx="589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chemeClr val="bg1"/>
                </a:solidFill>
              </a:rPr>
              <a:t>&lt;width&gt;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56774" y="5099156"/>
            <a:ext cx="700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chemeClr val="bg1"/>
                </a:solidFill>
              </a:rPr>
              <a:t>&lt;height&gt;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43068" y="4732889"/>
            <a:ext cx="700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chemeClr val="bg1"/>
                </a:solidFill>
              </a:rPr>
              <a:t>&lt;padding&gt;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61961" y="4486547"/>
            <a:ext cx="700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chemeClr val="bg1"/>
                </a:solidFill>
              </a:rPr>
              <a:t>&lt;border&gt;</a:t>
            </a:r>
            <a:endParaRPr lang="ko-KR" alt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0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+mj-ea"/>
                <a:ea typeface="+mj-ea"/>
              </a:rPr>
              <a:t>Box_Shadow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233" y="948233"/>
            <a:ext cx="400358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&lt;!--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box-shadow </a:t>
            </a:r>
            <a:r>
              <a:rPr lang="ko-KR" altLang="en-US" sz="900" i="1" smtClean="0">
                <a:solidFill>
                  <a:srgbClr val="5B858B"/>
                </a:solidFill>
                <a:latin typeface="+mn-ea"/>
              </a:rPr>
              <a:t>프로퍼티 박스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전체에 그림자 효과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--&gt;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div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에 박스 그림자 만들기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x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y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색  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x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축이 양수면 오른쪽 음수면 왼쪽으로 생김  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y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축이 양수면 아래쪽 음수면 위쪽으로 생김  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.redBox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box-shadow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red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x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y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번짐 정도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색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.blurBox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box-shadow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skyblue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x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y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번짐 정도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색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.multiEffect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box-shadow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black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번짐과 색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2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개씩 추가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   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   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darkblue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width, height :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패딩의 가로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세로 크기라 볼 수 있음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150px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70px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padding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border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solid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lightgray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background-image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D6E9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"C:/media/spongebob.png"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);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background-size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150px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background-repeat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no-repeat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박스 그림자 만들기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class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"redbox"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뚱이와 함께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class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"blurBox"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뚱이와 함께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     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class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"multiEffect"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뚱이와 함께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122" y="1503857"/>
            <a:ext cx="2486372" cy="4591691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70703" y="3323281"/>
            <a:ext cx="3039762" cy="861541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370703" y="2784389"/>
            <a:ext cx="3039762" cy="411892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370703" y="2233591"/>
            <a:ext cx="3039762" cy="430771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10465" y="2487827"/>
            <a:ext cx="1589903" cy="11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" idx="1"/>
          </p:cNvCxnSpPr>
          <p:nvPr/>
        </p:nvCxnSpPr>
        <p:spPr>
          <a:xfrm>
            <a:off x="3389870" y="2966759"/>
            <a:ext cx="1508252" cy="83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389870" y="3791098"/>
            <a:ext cx="1508252" cy="147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763" y="1050615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1195213" y="821822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18" name="직사각형 17"/>
          <p:cNvSpPr/>
          <p:nvPr/>
        </p:nvSpPr>
        <p:spPr>
          <a:xfrm>
            <a:off x="7447006" y="1503857"/>
            <a:ext cx="6096000" cy="47243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+mn-ea"/>
              </a:rPr>
              <a:t>Box_Shadow </a:t>
            </a:r>
            <a:r>
              <a:rPr lang="ko-KR" altLang="en-US" sz="1400" smtClean="0">
                <a:latin typeface="+mn-ea"/>
              </a:rPr>
              <a:t>문법</a:t>
            </a:r>
            <a:endParaRPr lang="en-US" altLang="ko-KR" sz="140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>
              <a:latin typeface="+mn-ea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+mn-ea"/>
              </a:rPr>
              <a:t>box-shadow: offset-x | offset-y | </a:t>
            </a:r>
            <a:r>
              <a:rPr lang="en-US" altLang="ko-KR" sz="1600" b="1">
                <a:latin typeface="+mn-ea"/>
              </a:rPr>
              <a:t>blur-radius </a:t>
            </a:r>
            <a:endParaRPr lang="en-US" altLang="ko-KR" sz="1600" b="1">
              <a:latin typeface="+mn-ea"/>
            </a:endParaRPr>
          </a:p>
          <a:p>
            <a:pPr lvl="0"/>
            <a:r>
              <a:rPr lang="en-US" altLang="ko-KR" sz="1600" b="1" smtClean="0">
                <a:latin typeface="+mn-ea"/>
              </a:rPr>
              <a:t>			     | </a:t>
            </a:r>
            <a:r>
              <a:rPr lang="en-US" altLang="ko-KR" sz="1600" b="1">
                <a:latin typeface="+mn-ea"/>
              </a:rPr>
              <a:t>spread-radius </a:t>
            </a:r>
            <a:r>
              <a:rPr lang="en-US" altLang="ko-KR" sz="1600" b="1">
                <a:latin typeface="+mn-ea"/>
              </a:rPr>
              <a:t>| </a:t>
            </a:r>
            <a:r>
              <a:rPr lang="en-US" altLang="ko-KR" sz="1600" b="1" smtClean="0">
                <a:latin typeface="+mn-ea"/>
              </a:rPr>
              <a:t>color</a:t>
            </a:r>
          </a:p>
          <a:p>
            <a:pPr lvl="0"/>
            <a:endParaRPr lang="en-US" altLang="ko-KR" sz="1600" b="1">
              <a:latin typeface="+mn-ea"/>
            </a:endParaRPr>
          </a:p>
          <a:p>
            <a:pPr lvl="0"/>
            <a:endParaRPr lang="en-US" altLang="ko-KR" sz="800" smtClean="0">
              <a:latin typeface="+mn-ea"/>
            </a:endParaRPr>
          </a:p>
          <a:p>
            <a:r>
              <a:rPr lang="en-US" altLang="ko-KR" sz="1050" smtClean="0">
                <a:latin typeface="+mn-ea"/>
              </a:rPr>
              <a:t>&lt;</a:t>
            </a:r>
            <a:r>
              <a:rPr lang="ko-KR" altLang="en-US" sz="1050" smtClean="0">
                <a:latin typeface="+mn-ea"/>
              </a:rPr>
              <a:t>속성</a:t>
            </a:r>
            <a:r>
              <a:rPr lang="en-US" altLang="ko-KR" sz="1050" smtClean="0">
                <a:latin typeface="+mn-ea"/>
              </a:rPr>
              <a:t>&gt;</a:t>
            </a:r>
          </a:p>
          <a:p>
            <a:endParaRPr lang="en-US" altLang="ko-KR" sz="105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 smtClean="0">
                <a:latin typeface="+mn-ea"/>
              </a:rPr>
              <a:t>none </a:t>
            </a:r>
            <a:r>
              <a:rPr lang="en-US" altLang="ko-KR" sz="1050">
                <a:latin typeface="+mn-ea"/>
              </a:rPr>
              <a:t>: </a:t>
            </a:r>
            <a:r>
              <a:rPr lang="ko-KR" altLang="en-US" sz="1050">
                <a:latin typeface="+mn-ea"/>
              </a:rPr>
              <a:t>그림자 효과를 </a:t>
            </a:r>
            <a:r>
              <a:rPr lang="ko-KR" altLang="en-US" sz="1050">
                <a:latin typeface="+mn-ea"/>
              </a:rPr>
              <a:t>없앱니다</a:t>
            </a:r>
            <a:r>
              <a:rPr lang="en-US" altLang="ko-KR" sz="1050" smtClean="0">
                <a:latin typeface="+mn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 smtClean="0">
                <a:latin typeface="+mn-ea"/>
              </a:rPr>
              <a:t>offset-x </a:t>
            </a:r>
            <a:r>
              <a:rPr lang="en-US" altLang="ko-KR" sz="1050">
                <a:latin typeface="+mn-ea"/>
              </a:rPr>
              <a:t>: </a:t>
            </a:r>
            <a:r>
              <a:rPr lang="ko-KR" altLang="en-US" sz="1050">
                <a:latin typeface="+mn-ea"/>
              </a:rPr>
              <a:t>가로 위치입니다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양수면 오른쪽에</a:t>
            </a:r>
            <a:r>
              <a:rPr lang="en-US" altLang="ko-KR" sz="1050">
                <a:latin typeface="+mn-ea"/>
              </a:rPr>
              <a:t>, </a:t>
            </a:r>
            <a:endParaRPr lang="en-US" altLang="ko-KR" sz="1050" smtClean="0">
              <a:latin typeface="+mn-ea"/>
            </a:endParaRPr>
          </a:p>
          <a:p>
            <a:r>
              <a:rPr lang="en-US" altLang="ko-KR" sz="1050">
                <a:latin typeface="+mn-ea"/>
              </a:rPr>
              <a:t>	</a:t>
            </a:r>
            <a:r>
              <a:rPr lang="ko-KR" altLang="en-US" sz="1050" smtClean="0">
                <a:latin typeface="+mn-ea"/>
              </a:rPr>
              <a:t>음수면 </a:t>
            </a:r>
            <a:r>
              <a:rPr lang="ko-KR" altLang="en-US" sz="1050">
                <a:latin typeface="+mn-ea"/>
              </a:rPr>
              <a:t>왼쪽에 그림자가 만들어집니다</a:t>
            </a:r>
            <a:r>
              <a:rPr lang="en-US" altLang="ko-KR" sz="1050">
                <a:latin typeface="+mn-ea"/>
              </a:rPr>
              <a:t>. (</a:t>
            </a:r>
            <a:r>
              <a:rPr lang="ko-KR" altLang="en-US" sz="1050">
                <a:latin typeface="+mn-ea"/>
              </a:rPr>
              <a:t>필수</a:t>
            </a:r>
            <a:r>
              <a:rPr lang="en-US" altLang="ko-KR" sz="1050" smtClean="0">
                <a:latin typeface="+mn-ea"/>
              </a:rPr>
              <a:t>)</a:t>
            </a:r>
          </a:p>
          <a:p>
            <a:endParaRPr lang="en-US" altLang="ko-KR" sz="105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 smtClean="0">
                <a:latin typeface="+mn-ea"/>
              </a:rPr>
              <a:t>offset-y </a:t>
            </a:r>
            <a:r>
              <a:rPr lang="en-US" altLang="ko-KR" sz="1050">
                <a:latin typeface="+mn-ea"/>
              </a:rPr>
              <a:t>: </a:t>
            </a:r>
            <a:r>
              <a:rPr lang="ko-KR" altLang="en-US" sz="1050">
                <a:latin typeface="+mn-ea"/>
              </a:rPr>
              <a:t>세로 위치입니다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양수면 아래쪽에</a:t>
            </a:r>
            <a:r>
              <a:rPr lang="en-US" altLang="ko-KR" sz="1050">
                <a:latin typeface="+mn-ea"/>
              </a:rPr>
              <a:t>, </a:t>
            </a:r>
            <a:endParaRPr lang="en-US" altLang="ko-KR" sz="1050" smtClean="0">
              <a:latin typeface="+mn-ea"/>
            </a:endParaRPr>
          </a:p>
          <a:p>
            <a:r>
              <a:rPr lang="en-US" altLang="ko-KR" sz="1050">
                <a:latin typeface="+mn-ea"/>
              </a:rPr>
              <a:t>	</a:t>
            </a:r>
            <a:r>
              <a:rPr lang="ko-KR" altLang="en-US" sz="1050" smtClean="0">
                <a:latin typeface="+mn-ea"/>
              </a:rPr>
              <a:t>음수면 </a:t>
            </a:r>
            <a:r>
              <a:rPr lang="ko-KR" altLang="en-US" sz="1050">
                <a:latin typeface="+mn-ea"/>
              </a:rPr>
              <a:t>위쪽에 그림자가 만들어집니다</a:t>
            </a:r>
            <a:r>
              <a:rPr lang="en-US" altLang="ko-KR" sz="1050">
                <a:latin typeface="+mn-ea"/>
              </a:rPr>
              <a:t>. (</a:t>
            </a:r>
            <a:r>
              <a:rPr lang="ko-KR" altLang="en-US" sz="1050">
                <a:latin typeface="+mn-ea"/>
              </a:rPr>
              <a:t>필수</a:t>
            </a:r>
            <a:r>
              <a:rPr lang="en-US" altLang="ko-KR" sz="1050" smtClean="0">
                <a:latin typeface="+mn-ea"/>
              </a:rPr>
              <a:t>)</a:t>
            </a:r>
          </a:p>
          <a:p>
            <a:endParaRPr lang="en-US" altLang="ko-KR" sz="105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>
                <a:latin typeface="+mn-ea"/>
              </a:rPr>
              <a:t>blur : </a:t>
            </a:r>
            <a:r>
              <a:rPr lang="ko-KR" altLang="en-US" sz="1050">
                <a:latin typeface="+mn-ea"/>
              </a:rPr>
              <a:t>그림자를 흐릿하게 만듭니다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값이 클 수록 더욱 </a:t>
            </a:r>
            <a:r>
              <a:rPr lang="ko-KR" altLang="en-US" sz="1050">
                <a:latin typeface="+mn-ea"/>
              </a:rPr>
              <a:t>흐려집니다</a:t>
            </a:r>
            <a:r>
              <a:rPr lang="en-US" altLang="ko-KR" sz="1050" smtClean="0">
                <a:latin typeface="+mn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>
                <a:latin typeface="+mn-ea"/>
              </a:rPr>
              <a:t>spread : </a:t>
            </a:r>
            <a:r>
              <a:rPr lang="ko-KR" altLang="en-US" sz="1050">
                <a:latin typeface="+mn-ea"/>
              </a:rPr>
              <a:t>양수면 그림자를 확장하고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음수면 </a:t>
            </a:r>
            <a:r>
              <a:rPr lang="ko-KR" altLang="en-US" sz="1050">
                <a:latin typeface="+mn-ea"/>
              </a:rPr>
              <a:t>축소합니다</a:t>
            </a:r>
            <a:r>
              <a:rPr lang="en-US" altLang="ko-KR" sz="1050" smtClean="0">
                <a:latin typeface="+mn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>
                <a:latin typeface="+mn-ea"/>
              </a:rPr>
              <a:t>color : </a:t>
            </a:r>
            <a:r>
              <a:rPr lang="ko-KR" altLang="en-US" sz="1050">
                <a:latin typeface="+mn-ea"/>
              </a:rPr>
              <a:t>그림자 색을 </a:t>
            </a:r>
            <a:r>
              <a:rPr lang="ko-KR" altLang="en-US" sz="1050">
                <a:latin typeface="+mn-ea"/>
              </a:rPr>
              <a:t>정합니다</a:t>
            </a:r>
            <a:r>
              <a:rPr lang="en-US" altLang="ko-KR" sz="1050" smtClean="0">
                <a:latin typeface="+mn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>
                <a:latin typeface="+mn-ea"/>
              </a:rPr>
              <a:t>inset : </a:t>
            </a:r>
            <a:r>
              <a:rPr lang="ko-KR" altLang="en-US" sz="1050">
                <a:latin typeface="+mn-ea"/>
              </a:rPr>
              <a:t>그림자를 요소의 안쪽에 </a:t>
            </a:r>
            <a:r>
              <a:rPr lang="ko-KR" altLang="en-US" sz="1050">
                <a:latin typeface="+mn-ea"/>
              </a:rPr>
              <a:t>만듭니다</a:t>
            </a:r>
            <a:r>
              <a:rPr lang="en-US" altLang="ko-KR" sz="1050" smtClean="0">
                <a:latin typeface="+mn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>
                <a:latin typeface="+mn-ea"/>
              </a:rPr>
              <a:t>initial : </a:t>
            </a:r>
            <a:r>
              <a:rPr lang="ko-KR" altLang="en-US" sz="1050">
                <a:latin typeface="+mn-ea"/>
              </a:rPr>
              <a:t>기본값으로 </a:t>
            </a:r>
            <a:r>
              <a:rPr lang="ko-KR" altLang="en-US" sz="1050">
                <a:latin typeface="+mn-ea"/>
              </a:rPr>
              <a:t>설정합니다</a:t>
            </a:r>
            <a:r>
              <a:rPr lang="en-US" altLang="ko-KR" sz="1050" smtClean="0">
                <a:latin typeface="+mn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>
                <a:latin typeface="+mn-ea"/>
              </a:rPr>
              <a:t>inherit : </a:t>
            </a:r>
            <a:r>
              <a:rPr lang="ko-KR" altLang="en-US" sz="1050">
                <a:latin typeface="+mn-ea"/>
              </a:rPr>
              <a:t>부모 요소의 속성값을 상속받습니다</a:t>
            </a:r>
            <a:r>
              <a:rPr lang="en-US" altLang="ko-KR" sz="1050">
                <a:latin typeface="+mn-ea"/>
              </a:rPr>
              <a:t>.</a:t>
            </a:r>
            <a:endParaRPr lang="en-US" altLang="ko-KR" sz="1050" b="0" i="0">
              <a:effectLst/>
              <a:latin typeface="+mn-ea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8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+mj-ea"/>
                <a:ea typeface="+mj-ea"/>
              </a:rPr>
              <a:t>Inline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233" y="1365044"/>
            <a:ext cx="4621426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"en"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Document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border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solid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yellowgreen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aliceblue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span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border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3px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dotted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red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yellow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인라인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인라인 블록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블록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&lt;!-- style="display:none"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명령에 의해 출력되지 않음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--&gt;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나는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"display: none;"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div(none)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입니다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.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/>
            </a:r>
            <a:br>
              <a:rPr lang="en-US" altLang="ko-KR" sz="900">
                <a:solidFill>
                  <a:srgbClr val="B2CACD"/>
                </a:solidFill>
                <a:latin typeface="+mn-ea"/>
              </a:rPr>
            </a:br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&lt;!-- inline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이란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컨텐츠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(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출력대상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)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범위를 감싸고 있는 선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컨텐츠와 패딩을 구분하는 선이다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. --&gt;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나는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"display: inline;"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div(inline)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입니다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.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나는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"display: inline-block; height: 50px;"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div(inline-block)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입니다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.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나는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span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"display: block;"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div(block)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span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입니다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.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763" y="1050615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1195213" y="821822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59" y="1365044"/>
            <a:ext cx="3340010" cy="28774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83600" y="1281447"/>
            <a:ext cx="32173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+mn-ea"/>
              </a:rPr>
              <a:t>inline : </a:t>
            </a:r>
            <a:r>
              <a:rPr lang="ko-KR" altLang="en-US" sz="1200" smtClean="0">
                <a:latin typeface="+mn-ea"/>
              </a:rPr>
              <a:t>줄 속에 넣는 요소</a:t>
            </a:r>
            <a:r>
              <a:rPr lang="en-US" altLang="ko-KR" sz="1200" smtClean="0">
                <a:latin typeface="+mn-ea"/>
              </a:rPr>
              <a:t>(</a:t>
            </a:r>
            <a:r>
              <a:rPr lang="ko-KR" altLang="en-US" sz="1200" smtClean="0">
                <a:latin typeface="+mn-ea"/>
              </a:rPr>
              <a:t>태그</a:t>
            </a:r>
            <a:r>
              <a:rPr lang="en-US" altLang="ko-KR" sz="1200" smtClean="0">
                <a:latin typeface="+mn-ea"/>
              </a:rPr>
              <a:t>) </a:t>
            </a:r>
            <a:r>
              <a:rPr lang="ko-KR" altLang="en-US" sz="1200" smtClean="0">
                <a:latin typeface="+mn-ea"/>
              </a:rPr>
              <a:t>라고 하며</a:t>
            </a:r>
            <a:r>
              <a:rPr lang="en-US" altLang="ko-KR" sz="1200" smtClean="0">
                <a:latin typeface="+mn-ea"/>
              </a:rPr>
              <a:t>, &lt;b&gt; &lt;span&gt; &lt;a&gt; </a:t>
            </a:r>
            <a:r>
              <a:rPr lang="ko-KR" altLang="en-US" sz="1200" smtClean="0">
                <a:latin typeface="+mn-ea"/>
              </a:rPr>
              <a:t>등 특정 문자열을 선택할 때 사용하는 태그</a:t>
            </a:r>
            <a:endParaRPr lang="en-US" altLang="ko-KR" sz="1200" smtClean="0">
              <a:latin typeface="+mn-ea"/>
            </a:endParaRPr>
          </a:p>
          <a:p>
            <a:r>
              <a:rPr lang="ko-KR" altLang="en-US" sz="1200" smtClean="0">
                <a:latin typeface="+mn-ea"/>
              </a:rPr>
              <a:t>특징은 줄바꿈이 되지 않습니다</a:t>
            </a:r>
            <a:r>
              <a:rPr lang="en-US" altLang="ko-KR" sz="1200" smtClean="0">
                <a:latin typeface="+mn-ea"/>
              </a:rPr>
              <a:t>.</a:t>
            </a:r>
          </a:p>
          <a:p>
            <a:endParaRPr lang="en-US" altLang="ko-KR" sz="1200" smtClean="0">
              <a:latin typeface="+mn-ea"/>
            </a:endParaRPr>
          </a:p>
          <a:p>
            <a:endParaRPr lang="en-US" altLang="ko-KR" sz="1200">
              <a:latin typeface="+mn-ea"/>
            </a:endParaRPr>
          </a:p>
          <a:p>
            <a:r>
              <a:rPr lang="en-US" altLang="ko-KR" sz="1200" smtClean="0">
                <a:latin typeface="+mn-ea"/>
              </a:rPr>
              <a:t>block : </a:t>
            </a:r>
            <a:r>
              <a:rPr lang="ko-KR" altLang="en-US" sz="1200" smtClean="0">
                <a:latin typeface="+mn-ea"/>
              </a:rPr>
              <a:t>좀 더 넓은 범위를 지정할 때 사용하는 </a:t>
            </a:r>
            <a:r>
              <a:rPr lang="en-US" altLang="ko-KR" sz="1200" smtClean="0">
                <a:latin typeface="+mn-ea"/>
              </a:rPr>
              <a:t>&lt;p&gt; &lt;h1&gt; &lt;div&gt; &lt;ul&gt; &lt;ol&gt; </a:t>
            </a:r>
            <a:r>
              <a:rPr lang="ko-KR" altLang="en-US" sz="1200" smtClean="0">
                <a:latin typeface="+mn-ea"/>
              </a:rPr>
              <a:t>같은 태그로</a:t>
            </a:r>
            <a:endParaRPr lang="en-US" altLang="ko-KR" sz="1200" smtClean="0">
              <a:latin typeface="+mn-ea"/>
            </a:endParaRPr>
          </a:p>
          <a:p>
            <a:r>
              <a:rPr lang="en-US" altLang="ko-KR" sz="1200" smtClean="0">
                <a:latin typeface="+mn-ea"/>
              </a:rPr>
              <a:t>block </a:t>
            </a:r>
            <a:r>
              <a:rPr lang="ko-KR" altLang="en-US" sz="1200" smtClean="0">
                <a:latin typeface="+mn-ea"/>
              </a:rPr>
              <a:t>요소</a:t>
            </a:r>
            <a:r>
              <a:rPr lang="en-US" altLang="ko-KR" sz="1200" smtClean="0">
                <a:latin typeface="+mn-ea"/>
              </a:rPr>
              <a:t>(</a:t>
            </a:r>
            <a:r>
              <a:rPr lang="ko-KR" altLang="en-US" sz="1200" smtClean="0">
                <a:latin typeface="+mn-ea"/>
              </a:rPr>
              <a:t>태그</a:t>
            </a:r>
            <a:r>
              <a:rPr lang="en-US" altLang="ko-KR" sz="1200" smtClean="0">
                <a:latin typeface="+mn-ea"/>
              </a:rPr>
              <a:t>)</a:t>
            </a:r>
            <a:r>
              <a:rPr lang="ko-KR" altLang="en-US" sz="1200" smtClean="0">
                <a:latin typeface="+mn-ea"/>
              </a:rPr>
              <a:t>를 사용할 때는 가로 화면 </a:t>
            </a:r>
            <a:r>
              <a:rPr lang="en-US" altLang="ko-KR" sz="1200" smtClean="0">
                <a:latin typeface="+mn-ea"/>
              </a:rPr>
              <a:t>100%</a:t>
            </a:r>
            <a:r>
              <a:rPr lang="ko-KR" altLang="en-US" sz="1200" smtClean="0">
                <a:latin typeface="+mn-ea"/>
              </a:rPr>
              <a:t>를 차지하기 때문에 앞뒤 줄바꿈이 됩니다</a:t>
            </a:r>
            <a:r>
              <a:rPr lang="en-US" altLang="ko-KR" sz="1200" smtClean="0">
                <a:latin typeface="+mn-ea"/>
              </a:rPr>
              <a:t>.</a:t>
            </a:r>
          </a:p>
          <a:p>
            <a:endParaRPr lang="en-US" altLang="ko-KR" sz="1200" smtClean="0">
              <a:latin typeface="+mn-ea"/>
            </a:endParaRPr>
          </a:p>
          <a:p>
            <a:endParaRPr lang="en-US" altLang="ko-KR" sz="1200">
              <a:latin typeface="+mn-ea"/>
            </a:endParaRPr>
          </a:p>
          <a:p>
            <a:r>
              <a:rPr lang="en-US" altLang="ko-KR" sz="1200" smtClean="0">
                <a:latin typeface="+mn-ea"/>
              </a:rPr>
              <a:t>display: inline : </a:t>
            </a:r>
            <a:r>
              <a:rPr lang="ko-KR" altLang="en-US" sz="1200" smtClean="0">
                <a:latin typeface="+mn-ea"/>
              </a:rPr>
              <a:t>기본값으로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요소를  </a:t>
            </a:r>
            <a:r>
              <a:rPr lang="en-US" altLang="ko-KR" sz="1200" smtClean="0">
                <a:latin typeface="+mn-ea"/>
              </a:rPr>
              <a:t>inline </a:t>
            </a:r>
            <a:r>
              <a:rPr lang="ko-KR" altLang="en-US" sz="1200" smtClean="0">
                <a:latin typeface="+mn-ea"/>
              </a:rPr>
              <a:t>요소처럼 표시</a:t>
            </a:r>
            <a:endParaRPr lang="en-US" altLang="ko-KR" sz="1200" smtClean="0">
              <a:latin typeface="+mn-ea"/>
            </a:endParaRPr>
          </a:p>
          <a:p>
            <a:endParaRPr lang="en-US" altLang="ko-KR" sz="1200" smtClean="0">
              <a:latin typeface="+mn-ea"/>
            </a:endParaRPr>
          </a:p>
          <a:p>
            <a:endParaRPr lang="en-US" altLang="ko-KR" sz="1200">
              <a:latin typeface="+mn-ea"/>
            </a:endParaRPr>
          </a:p>
          <a:p>
            <a:r>
              <a:rPr lang="en-US" altLang="ko-KR" sz="1200" smtClean="0">
                <a:latin typeface="+mn-ea"/>
              </a:rPr>
              <a:t>display: block : </a:t>
            </a:r>
            <a:r>
              <a:rPr lang="ko-KR" altLang="en-US" sz="1200" smtClean="0">
                <a:latin typeface="+mn-ea"/>
              </a:rPr>
              <a:t>요소를 </a:t>
            </a:r>
            <a:r>
              <a:rPr lang="en-US" altLang="ko-KR" sz="1200" smtClean="0">
                <a:latin typeface="+mn-ea"/>
              </a:rPr>
              <a:t>block </a:t>
            </a:r>
            <a:r>
              <a:rPr lang="ko-KR" altLang="en-US" sz="1200" smtClean="0">
                <a:latin typeface="+mn-ea"/>
              </a:rPr>
              <a:t>요소처럼 표시</a:t>
            </a:r>
            <a:endParaRPr lang="en-US" altLang="ko-KR" sz="1200" smtClean="0">
              <a:latin typeface="+mn-ea"/>
            </a:endParaRPr>
          </a:p>
          <a:p>
            <a:endParaRPr lang="en-US" altLang="ko-KR" sz="1200" smtClean="0">
              <a:latin typeface="+mn-ea"/>
            </a:endParaRPr>
          </a:p>
          <a:p>
            <a:endParaRPr lang="en-US" altLang="ko-KR" sz="1200">
              <a:latin typeface="+mn-ea"/>
            </a:endParaRPr>
          </a:p>
          <a:p>
            <a:r>
              <a:rPr lang="en-US" altLang="ko-KR" sz="1200" smtClean="0">
                <a:latin typeface="+mn-ea"/>
              </a:rPr>
              <a:t>display: none : </a:t>
            </a:r>
            <a:r>
              <a:rPr lang="ko-KR" altLang="en-US" sz="1200" smtClean="0">
                <a:latin typeface="+mn-ea"/>
              </a:rPr>
              <a:t>박스가 생성되지 않습니다</a:t>
            </a:r>
            <a:r>
              <a:rPr lang="en-US" altLang="ko-KR" sz="1200" smtClean="0">
                <a:latin typeface="+mn-ea"/>
              </a:rPr>
              <a:t>. </a:t>
            </a:r>
          </a:p>
          <a:p>
            <a:r>
              <a:rPr lang="ko-KR" altLang="en-US" sz="1200" smtClean="0">
                <a:latin typeface="+mn-ea"/>
              </a:rPr>
              <a:t>공간 차지 </a:t>
            </a:r>
            <a:r>
              <a:rPr lang="en-US" altLang="ko-KR" sz="1200" smtClean="0">
                <a:latin typeface="+mn-ea"/>
              </a:rPr>
              <a:t>x</a:t>
            </a:r>
          </a:p>
          <a:p>
            <a:endParaRPr lang="en-US" altLang="ko-KR" sz="1200" smtClean="0">
              <a:latin typeface="+mn-ea"/>
            </a:endParaRPr>
          </a:p>
          <a:p>
            <a:endParaRPr lang="en-US" altLang="ko-KR" sz="1200">
              <a:latin typeface="+mn-ea"/>
            </a:endParaRPr>
          </a:p>
          <a:p>
            <a:r>
              <a:rPr lang="en-US" altLang="ko-KR" sz="1200" smtClean="0">
                <a:latin typeface="+mn-ea"/>
              </a:rPr>
              <a:t>display: inline-block : </a:t>
            </a:r>
            <a:r>
              <a:rPr lang="ko-KR" altLang="en-US" sz="1200" smtClean="0">
                <a:latin typeface="+mn-ea"/>
              </a:rPr>
              <a:t>요소는 </a:t>
            </a:r>
            <a:r>
              <a:rPr lang="en-US" altLang="ko-KR" sz="1200" smtClean="0">
                <a:latin typeface="+mn-ea"/>
              </a:rPr>
              <a:t>inline </a:t>
            </a:r>
            <a:r>
              <a:rPr lang="ko-KR" altLang="en-US" sz="1200" smtClean="0">
                <a:latin typeface="+mn-ea"/>
              </a:rPr>
              <a:t>인데 내부는 </a:t>
            </a:r>
            <a:r>
              <a:rPr lang="en-US" altLang="ko-KR" sz="1200" smtClean="0">
                <a:latin typeface="+mn-ea"/>
              </a:rPr>
              <a:t>block </a:t>
            </a:r>
            <a:r>
              <a:rPr lang="ko-KR" altLang="en-US" sz="1200" smtClean="0">
                <a:latin typeface="+mn-ea"/>
              </a:rPr>
              <a:t>처럼 표시 박스 모양이 </a:t>
            </a:r>
            <a:r>
              <a:rPr lang="en-US" altLang="ko-KR" sz="1200" smtClean="0">
                <a:latin typeface="+mn-ea"/>
              </a:rPr>
              <a:t>inline </a:t>
            </a:r>
            <a:r>
              <a:rPr lang="ko-KR" altLang="en-US" sz="1200" smtClean="0">
                <a:latin typeface="+mn-ea"/>
              </a:rPr>
              <a:t>처럼 옆으로 늘어남</a:t>
            </a:r>
            <a:r>
              <a:rPr lang="en-US" altLang="ko-KR" sz="1200" smtClean="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720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694" y="1473298"/>
            <a:ext cx="56959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latin typeface="+mn-ea"/>
              </a:rPr>
              <a:t>지정한 속성을 가진 요소를 찾아 스타일 적용</a:t>
            </a:r>
          </a:p>
          <a:p>
            <a:r>
              <a:rPr lang="ko-KR" altLang="en-US" sz="1200">
                <a:latin typeface="+mn-ea"/>
              </a:rPr>
              <a:t>태그명</a:t>
            </a:r>
            <a:r>
              <a:rPr lang="en-US" altLang="ko-KR" sz="1200">
                <a:latin typeface="+mn-ea"/>
              </a:rPr>
              <a:t>[</a:t>
            </a:r>
            <a:r>
              <a:rPr lang="ko-KR" altLang="en-US" sz="1200">
                <a:latin typeface="+mn-ea"/>
              </a:rPr>
              <a:t>속성명</a:t>
            </a:r>
            <a:r>
              <a:rPr lang="en-US" altLang="ko-KR" sz="1200">
                <a:latin typeface="+mn-ea"/>
              </a:rPr>
              <a:t>] {</a:t>
            </a:r>
            <a:r>
              <a:rPr lang="ko-KR" altLang="en-US" sz="1200">
                <a:latin typeface="+mn-ea"/>
              </a:rPr>
              <a:t>스타일</a:t>
            </a:r>
            <a:r>
              <a:rPr lang="en-US" altLang="ko-KR" sz="1200">
                <a:latin typeface="+mn-ea"/>
              </a:rPr>
              <a:t>;}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>속성 선택자</a:t>
            </a:r>
            <a:r>
              <a:rPr lang="en-US" altLang="ko-KR" sz="1200">
                <a:latin typeface="+mn-ea"/>
              </a:rPr>
              <a:t>(Attribute Selector)</a:t>
            </a:r>
            <a:r>
              <a:rPr lang="ko-KR" altLang="en-US" sz="1200">
                <a:latin typeface="+mn-ea"/>
              </a:rPr>
              <a:t>는 특정 속성을 가지고 있거나</a:t>
            </a:r>
          </a:p>
          <a:p>
            <a:r>
              <a:rPr lang="ko-KR" altLang="en-US" sz="1200">
                <a:latin typeface="+mn-ea"/>
              </a:rPr>
              <a:t>특정 값을 가지고 있는 요소를 선택한다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Tag[attr] {</a:t>
            </a:r>
            <a:r>
              <a:rPr lang="ko-KR" altLang="en-US" sz="1200">
                <a:latin typeface="+mn-ea"/>
              </a:rPr>
              <a:t>속성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값</a:t>
            </a:r>
            <a:r>
              <a:rPr lang="en-US" altLang="ko-KR" sz="1200">
                <a:latin typeface="+mn-ea"/>
              </a:rPr>
              <a:t>;}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attr </a:t>
            </a:r>
            <a:r>
              <a:rPr lang="ko-KR" altLang="en-US" sz="1200">
                <a:latin typeface="+mn-ea"/>
              </a:rPr>
              <a:t>속성이 포함된 태그를 선택한다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Tag[attr = "val"] {</a:t>
            </a:r>
            <a:r>
              <a:rPr lang="ko-KR" altLang="en-US" sz="1200">
                <a:latin typeface="+mn-ea"/>
              </a:rPr>
              <a:t>속성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값</a:t>
            </a:r>
            <a:r>
              <a:rPr lang="en-US" altLang="ko-KR" sz="1200">
                <a:latin typeface="+mn-ea"/>
              </a:rPr>
              <a:t>;}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attr </a:t>
            </a:r>
            <a:r>
              <a:rPr lang="ko-KR" altLang="en-US" sz="1200">
                <a:latin typeface="+mn-ea"/>
              </a:rPr>
              <a:t>속성 값이 </a:t>
            </a:r>
            <a:r>
              <a:rPr lang="en-US" altLang="ko-KR" sz="1200">
                <a:latin typeface="+mn-ea"/>
              </a:rPr>
              <a:t>val</a:t>
            </a:r>
            <a:r>
              <a:rPr lang="ko-KR" altLang="en-US" sz="1200">
                <a:latin typeface="+mn-ea"/>
              </a:rPr>
              <a:t>과 일치하는 태그를 선택한다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Tag[attr ~= "val"] {</a:t>
            </a:r>
            <a:r>
              <a:rPr lang="ko-KR" altLang="en-US" sz="1200">
                <a:latin typeface="+mn-ea"/>
              </a:rPr>
              <a:t>속성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값</a:t>
            </a:r>
            <a:r>
              <a:rPr lang="en-US" altLang="ko-KR" sz="1200">
                <a:latin typeface="+mn-ea"/>
              </a:rPr>
              <a:t>;}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attr </a:t>
            </a:r>
            <a:r>
              <a:rPr lang="ko-KR" altLang="en-US" sz="1200">
                <a:latin typeface="+mn-ea"/>
              </a:rPr>
              <a:t>속성 값이 </a:t>
            </a:r>
            <a:r>
              <a:rPr lang="en-US" altLang="ko-KR" sz="1200">
                <a:latin typeface="+mn-ea"/>
              </a:rPr>
              <a:t>val</a:t>
            </a:r>
            <a:r>
              <a:rPr lang="ko-KR" altLang="en-US" sz="1200">
                <a:latin typeface="+mn-ea"/>
              </a:rPr>
              <a:t>을 단어로 포함하는 태그를 선택한다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Tag[attr |= "val"] {</a:t>
            </a:r>
            <a:r>
              <a:rPr lang="ko-KR" altLang="en-US" sz="1200">
                <a:latin typeface="+mn-ea"/>
              </a:rPr>
              <a:t>속성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값</a:t>
            </a:r>
            <a:r>
              <a:rPr lang="en-US" altLang="ko-KR" sz="1200">
                <a:latin typeface="+mn-ea"/>
              </a:rPr>
              <a:t>;}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attr </a:t>
            </a:r>
            <a:r>
              <a:rPr lang="ko-KR" altLang="en-US" sz="1200">
                <a:latin typeface="+mn-ea"/>
              </a:rPr>
              <a:t>속성 값이 </a:t>
            </a:r>
            <a:r>
              <a:rPr lang="en-US" altLang="ko-KR" sz="1200">
                <a:latin typeface="+mn-ea"/>
              </a:rPr>
              <a:t>val</a:t>
            </a:r>
            <a:r>
              <a:rPr lang="ko-KR" altLang="en-US" sz="1200">
                <a:latin typeface="+mn-ea"/>
              </a:rPr>
              <a:t>이거나 </a:t>
            </a:r>
            <a:r>
              <a:rPr lang="en-US" altLang="ko-KR" sz="1200">
                <a:latin typeface="+mn-ea"/>
              </a:rPr>
              <a:t>val</a:t>
            </a:r>
            <a:r>
              <a:rPr lang="ko-KR" altLang="en-US" sz="1200">
                <a:latin typeface="+mn-ea"/>
              </a:rPr>
              <a:t>로 시작하는 태그를 선택한다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>단</a:t>
            </a:r>
            <a:r>
              <a:rPr lang="en-US" altLang="ko-KR" sz="1200">
                <a:latin typeface="+mn-ea"/>
              </a:rPr>
              <a:t>, val</a:t>
            </a:r>
            <a:r>
              <a:rPr lang="ko-KR" altLang="en-US" sz="1200">
                <a:latin typeface="+mn-ea"/>
              </a:rPr>
              <a:t>로 시작하는 값을 뒤에 이어지는 </a:t>
            </a:r>
            <a:r>
              <a:rPr lang="ko-KR" altLang="en-US" sz="1200">
                <a:latin typeface="+mn-ea"/>
              </a:rPr>
              <a:t>단어가 </a:t>
            </a:r>
            <a:r>
              <a:rPr lang="en-US" altLang="ko-KR" sz="1200" smtClean="0">
                <a:latin typeface="+mn-ea"/>
              </a:rPr>
              <a:t>–(</a:t>
            </a:r>
            <a:r>
              <a:rPr lang="ko-KR" altLang="en-US" sz="1200" smtClean="0">
                <a:latin typeface="+mn-ea"/>
              </a:rPr>
              <a:t>하이폰</a:t>
            </a:r>
            <a:r>
              <a:rPr lang="en-US" altLang="ko-KR" sz="1200" smtClean="0">
                <a:latin typeface="+mn-ea"/>
              </a:rPr>
              <a:t>)</a:t>
            </a:r>
            <a:r>
              <a:rPr lang="ko-KR" altLang="en-US" sz="1200" smtClean="0">
                <a:latin typeface="+mn-ea"/>
              </a:rPr>
              <a:t>으로 </a:t>
            </a:r>
            <a:r>
              <a:rPr lang="ko-KR" altLang="en-US" sz="1200">
                <a:latin typeface="+mn-ea"/>
              </a:rPr>
              <a:t>연결되어야 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Tag[attr ^= "val"] {</a:t>
            </a:r>
            <a:r>
              <a:rPr lang="ko-KR" altLang="en-US" sz="1200">
                <a:latin typeface="+mn-ea"/>
              </a:rPr>
              <a:t>속성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값</a:t>
            </a:r>
            <a:r>
              <a:rPr lang="en-US" altLang="ko-KR" sz="1200">
                <a:latin typeface="+mn-ea"/>
              </a:rPr>
              <a:t>;}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attr </a:t>
            </a:r>
            <a:r>
              <a:rPr lang="ko-KR" altLang="en-US" sz="1200">
                <a:latin typeface="+mn-ea"/>
              </a:rPr>
              <a:t>속성 값이 </a:t>
            </a:r>
            <a:r>
              <a:rPr lang="en-US" altLang="ko-KR" sz="1200">
                <a:latin typeface="+mn-ea"/>
              </a:rPr>
              <a:t>val</a:t>
            </a:r>
            <a:r>
              <a:rPr lang="ko-KR" altLang="en-US" sz="1200">
                <a:latin typeface="+mn-ea"/>
              </a:rPr>
              <a:t>과 시작하는 태그를 선택한다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Tag[attr *= "val"] {</a:t>
            </a:r>
            <a:r>
              <a:rPr lang="ko-KR" altLang="en-US" sz="1200">
                <a:latin typeface="+mn-ea"/>
              </a:rPr>
              <a:t>속성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값</a:t>
            </a:r>
            <a:r>
              <a:rPr lang="en-US" altLang="ko-KR" sz="1200">
                <a:latin typeface="+mn-ea"/>
              </a:rPr>
              <a:t>;}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attr </a:t>
            </a:r>
            <a:r>
              <a:rPr lang="ko-KR" altLang="en-US" sz="1200">
                <a:latin typeface="+mn-ea"/>
              </a:rPr>
              <a:t>속성 값이 </a:t>
            </a:r>
            <a:r>
              <a:rPr lang="en-US" altLang="ko-KR" sz="1200">
                <a:latin typeface="+mn-ea"/>
              </a:rPr>
              <a:t>val</a:t>
            </a:r>
            <a:r>
              <a:rPr lang="ko-KR" altLang="en-US" sz="1200">
                <a:latin typeface="+mn-ea"/>
              </a:rPr>
              <a:t>을 포함하는 태그를 선택한다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Tag[attr $= "val"] {</a:t>
            </a:r>
            <a:r>
              <a:rPr lang="ko-KR" altLang="en-US" sz="1200">
                <a:latin typeface="+mn-ea"/>
              </a:rPr>
              <a:t>속성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값</a:t>
            </a:r>
            <a:r>
              <a:rPr lang="en-US" altLang="ko-KR" sz="1200">
                <a:latin typeface="+mn-ea"/>
              </a:rPr>
              <a:t>;}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attr </a:t>
            </a:r>
            <a:r>
              <a:rPr lang="ko-KR" altLang="en-US" sz="1200">
                <a:latin typeface="+mn-ea"/>
              </a:rPr>
              <a:t>속성 값이 </a:t>
            </a:r>
            <a:r>
              <a:rPr lang="en-US" altLang="ko-KR" sz="1200">
                <a:latin typeface="+mn-ea"/>
              </a:rPr>
              <a:t>val</a:t>
            </a:r>
            <a:r>
              <a:rPr lang="ko-KR" altLang="en-US" sz="1200">
                <a:latin typeface="+mn-ea"/>
              </a:rPr>
              <a:t>로 끝나는 태그를 </a:t>
            </a:r>
            <a:r>
              <a:rPr lang="ko-KR" altLang="en-US" sz="1200">
                <a:latin typeface="+mn-ea"/>
              </a:rPr>
              <a:t>선택한다</a:t>
            </a:r>
            <a:r>
              <a:rPr lang="en-US" altLang="ko-KR" sz="1200" smtClean="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99644" y="1380966"/>
            <a:ext cx="63017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latin typeface="+mn-ea"/>
              </a:rPr>
              <a:t>a </a:t>
            </a:r>
            <a:r>
              <a:rPr lang="ko-KR" altLang="en-US" sz="1200">
                <a:latin typeface="+mn-ea"/>
              </a:rPr>
              <a:t>태그는</a:t>
            </a:r>
          </a:p>
          <a:p>
            <a:r>
              <a:rPr lang="ko-KR" altLang="en-US" sz="1200">
                <a:latin typeface="+mn-ea"/>
              </a:rPr>
              <a:t>    </a:t>
            </a:r>
            <a:r>
              <a:rPr lang="en-US" altLang="ko-KR" sz="1200">
                <a:latin typeface="+mn-ea"/>
              </a:rPr>
              <a:t>anchor </a:t>
            </a:r>
            <a:r>
              <a:rPr lang="ko-KR" altLang="en-US" sz="1200">
                <a:latin typeface="+mn-ea"/>
              </a:rPr>
              <a:t>의 첫 글자로서 </a:t>
            </a:r>
            <a:r>
              <a:rPr lang="en-US" altLang="ko-KR" sz="1200">
                <a:latin typeface="+mn-ea"/>
              </a:rPr>
              <a:t>'</a:t>
            </a:r>
            <a:r>
              <a:rPr lang="ko-KR" altLang="en-US" sz="1200">
                <a:latin typeface="+mn-ea"/>
              </a:rPr>
              <a:t>정박지</a:t>
            </a:r>
            <a:r>
              <a:rPr lang="en-US" altLang="ko-KR" sz="1200">
                <a:latin typeface="+mn-ea"/>
              </a:rPr>
              <a:t>', '</a:t>
            </a:r>
            <a:r>
              <a:rPr lang="ko-KR" altLang="en-US" sz="1200">
                <a:latin typeface="+mn-ea"/>
              </a:rPr>
              <a:t>닻</a:t>
            </a:r>
            <a:r>
              <a:rPr lang="en-US" altLang="ko-KR" sz="1200">
                <a:latin typeface="+mn-ea"/>
              </a:rPr>
              <a:t>' </a:t>
            </a:r>
            <a:r>
              <a:rPr lang="ko-KR" altLang="en-US" sz="1200">
                <a:latin typeface="+mn-ea"/>
              </a:rPr>
              <a:t>이란 의미이다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>    다른 문서로의 이동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또는 같은 문서내의 이동을 위해 사용한다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href="#" </a:t>
            </a:r>
            <a:r>
              <a:rPr lang="ko-KR" altLang="en-US" sz="1200">
                <a:latin typeface="+mn-ea"/>
              </a:rPr>
              <a:t>을 쓰는 경우들 </a:t>
            </a:r>
            <a:r>
              <a:rPr lang="en-US" altLang="ko-KR" sz="1200">
                <a:latin typeface="+mn-ea"/>
              </a:rPr>
              <a:t>: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>    웹 페이지에서 </a:t>
            </a:r>
            <a:r>
              <a:rPr lang="en-US" altLang="ko-KR" sz="1200">
                <a:latin typeface="+mn-ea"/>
              </a:rPr>
              <a:t>href="#" </a:t>
            </a:r>
            <a:r>
              <a:rPr lang="ko-KR" altLang="en-US" sz="1200">
                <a:latin typeface="+mn-ea"/>
              </a:rPr>
              <a:t>모습을 볼 수 있는데 각 경우 별도로 정리</a:t>
            </a: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1. </a:t>
            </a:r>
            <a:r>
              <a:rPr lang="ko-KR" altLang="en-US" sz="1200">
                <a:latin typeface="+mn-ea"/>
              </a:rPr>
              <a:t>클릭 이벤트 발생 시 페이지 전환을 하지 않도록 하기 위해서 쓰인다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>원래는 </a:t>
            </a:r>
            <a:r>
              <a:rPr lang="en-US" altLang="ko-KR" sz="1200">
                <a:latin typeface="+mn-ea"/>
              </a:rPr>
              <a:t>"# + id"</a:t>
            </a:r>
            <a:r>
              <a:rPr lang="ko-KR" altLang="en-US" sz="1200">
                <a:latin typeface="+mn-ea"/>
              </a:rPr>
              <a:t>를 사용해서 같은 문서내의 해당 </a:t>
            </a:r>
            <a:r>
              <a:rPr lang="en-US" altLang="ko-KR" sz="1200">
                <a:latin typeface="+mn-ea"/>
              </a:rPr>
              <a:t>element</a:t>
            </a:r>
            <a:r>
              <a:rPr lang="ko-KR" altLang="en-US" sz="1200">
                <a:latin typeface="+mn-ea"/>
              </a:rPr>
              <a:t>로 이동하도록 하는 것인데</a:t>
            </a:r>
            <a:r>
              <a:rPr lang="en-US" altLang="ko-KR" sz="1200">
                <a:latin typeface="+mn-ea"/>
              </a:rPr>
              <a:t>,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>현재는 </a:t>
            </a:r>
            <a:r>
              <a:rPr lang="en-US" altLang="ko-KR" sz="1200">
                <a:latin typeface="+mn-ea"/>
              </a:rPr>
              <a:t>#</a:t>
            </a:r>
            <a:r>
              <a:rPr lang="ko-KR" altLang="en-US" sz="1200">
                <a:latin typeface="+mn-ea"/>
              </a:rPr>
              <a:t>으로 의미없는 링크를 주어 페이징이 안되도록 하는 것이다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#</a:t>
            </a:r>
            <a:r>
              <a:rPr lang="ko-KR" altLang="en-US" sz="1200">
                <a:latin typeface="+mn-ea"/>
              </a:rPr>
              <a:t>으로 명시를 하는 것은 여러 블로그에서 </a:t>
            </a:r>
            <a:r>
              <a:rPr lang="en-US" altLang="ko-KR" sz="1200">
                <a:latin typeface="+mn-ea"/>
              </a:rPr>
              <a:t>'</a:t>
            </a:r>
            <a:r>
              <a:rPr lang="ko-KR" altLang="en-US" sz="1200">
                <a:latin typeface="+mn-ea"/>
              </a:rPr>
              <a:t>관례</a:t>
            </a:r>
            <a:r>
              <a:rPr lang="en-US" altLang="ko-KR" sz="1200">
                <a:latin typeface="+mn-ea"/>
              </a:rPr>
              <a:t>' </a:t>
            </a:r>
            <a:r>
              <a:rPr lang="ko-KR" altLang="en-US" sz="1200">
                <a:latin typeface="+mn-ea"/>
              </a:rPr>
              <a:t>라고 나와있지만</a:t>
            </a:r>
          </a:p>
          <a:p>
            <a:r>
              <a:rPr lang="ko-KR" altLang="en-US" sz="1200">
                <a:latin typeface="+mn-ea"/>
              </a:rPr>
              <a:t>클릭 시 화면 최상단으로 이동하게 되므로</a:t>
            </a:r>
          </a:p>
          <a:p>
            <a:r>
              <a:rPr lang="en-US" altLang="ko-KR" sz="1200">
                <a:latin typeface="+mn-ea"/>
              </a:rPr>
              <a:t>&lt;a href="javascript: ;" onclick="func()"&gt;&lt;/a&gt;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>위와 같은 방법을 추천하는 곳도 있다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2. </a:t>
            </a:r>
            <a:r>
              <a:rPr lang="ko-KR" altLang="en-US" sz="1200">
                <a:latin typeface="+mn-ea"/>
              </a:rPr>
              <a:t>만약 화면 최상단으로 이동을 목적으로 </a:t>
            </a:r>
            <a:r>
              <a:rPr lang="en-US" altLang="ko-KR" sz="1200">
                <a:latin typeface="+mn-ea"/>
              </a:rPr>
              <a:t>#</a:t>
            </a:r>
            <a:r>
              <a:rPr lang="ko-KR" altLang="en-US" sz="1200">
                <a:latin typeface="+mn-ea"/>
              </a:rPr>
              <a:t>을 쓴다면</a:t>
            </a:r>
          </a:p>
          <a:p>
            <a:r>
              <a:rPr lang="ko-KR" altLang="en-US" sz="1200">
                <a:latin typeface="+mn-ea"/>
              </a:rPr>
              <a:t>다음 코드와 같이 </a:t>
            </a:r>
            <a:r>
              <a:rPr lang="en-US" altLang="ko-KR" sz="1200">
                <a:latin typeface="+mn-ea"/>
              </a:rPr>
              <a:t>window.scrollTo()</a:t>
            </a:r>
            <a:r>
              <a:rPr lang="ko-KR" altLang="en-US" sz="1200">
                <a:latin typeface="+mn-ea"/>
              </a:rPr>
              <a:t>를 쓰는게 더 좋은 방식이다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&lt;input id="btnTop" type="button" onclick="window.scrollTo(0.0);" value="TOP"&gt;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3. href="#" </a:t>
            </a:r>
            <a:r>
              <a:rPr lang="ko-KR" altLang="en-US" sz="1200">
                <a:latin typeface="+mn-ea"/>
              </a:rPr>
              <a:t>과 </a:t>
            </a:r>
            <a:r>
              <a:rPr lang="en-US" altLang="ko-KR" sz="1200">
                <a:latin typeface="+mn-ea"/>
              </a:rPr>
              <a:t>href="#;" (</a:t>
            </a:r>
            <a:r>
              <a:rPr lang="ko-KR" altLang="en-US" sz="1200">
                <a:latin typeface="+mn-ea"/>
              </a:rPr>
              <a:t>세미콜론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>
                <a:latin typeface="+mn-ea"/>
              </a:rPr>
              <a:t>의 차이는</a:t>
            </a:r>
          </a:p>
          <a:p>
            <a:r>
              <a:rPr lang="ko-KR" altLang="en-US" sz="1200">
                <a:latin typeface="+mn-ea"/>
              </a:rPr>
              <a:t>세미콜론이 붙으면 화면 최상단으로 이동하지 않는다는 것이다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#               </a:t>
            </a:r>
            <a:r>
              <a:rPr lang="ko-KR" altLang="en-US" sz="1200">
                <a:latin typeface="+mn-ea"/>
              </a:rPr>
              <a:t>아무것도 실행하지는 않지만 페이지 상단으로 이동한다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&lt;a href="#none" </a:t>
            </a:r>
            <a:r>
              <a:rPr lang="ko-KR" altLang="en-US" sz="1200">
                <a:latin typeface="+mn-ea"/>
              </a:rPr>
              <a:t>아무것도 실행하지 않으며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페이지 상단으로도 이동하지 않는다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href="#" </a:t>
            </a:r>
            <a:r>
              <a:rPr lang="ko-KR" altLang="en-US" sz="1200">
                <a:latin typeface="+mn-ea"/>
              </a:rPr>
              <a:t>으로 하면 최상단으로 이동없이 이벤트가 수행된다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>또한 </a:t>
            </a:r>
            <a:r>
              <a:rPr lang="en-US" altLang="ko-KR" sz="1200">
                <a:latin typeface="+mn-ea"/>
              </a:rPr>
              <a:t>#; </a:t>
            </a:r>
            <a:r>
              <a:rPr lang="ko-KR" altLang="en-US" sz="1200">
                <a:latin typeface="+mn-ea"/>
              </a:rPr>
              <a:t>과 </a:t>
            </a:r>
            <a:r>
              <a:rPr lang="en-US" altLang="ko-KR" sz="1200">
                <a:latin typeface="+mn-ea"/>
              </a:rPr>
              <a:t>javascript:; </a:t>
            </a:r>
            <a:r>
              <a:rPr lang="ko-KR" altLang="en-US" sz="1200">
                <a:latin typeface="+mn-ea"/>
              </a:rPr>
              <a:t>의 차이는 </a:t>
            </a:r>
            <a:r>
              <a:rPr lang="en-US" altLang="ko-KR" sz="1200">
                <a:latin typeface="+mn-ea"/>
              </a:rPr>
              <a:t>URL </a:t>
            </a:r>
            <a:r>
              <a:rPr lang="ko-KR" altLang="en-US" sz="1200">
                <a:latin typeface="+mn-ea"/>
              </a:rPr>
              <a:t>뒤에 </a:t>
            </a:r>
            <a:r>
              <a:rPr lang="en-US" altLang="ko-KR" sz="1200">
                <a:latin typeface="+mn-ea"/>
              </a:rPr>
              <a:t>#</a:t>
            </a:r>
            <a:r>
              <a:rPr lang="ko-KR" altLang="en-US" sz="1200">
                <a:latin typeface="+mn-ea"/>
              </a:rPr>
              <a:t>이 붙고 안붙고의 차이이다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+mj-ea"/>
                <a:ea typeface="+mj-ea"/>
              </a:rPr>
              <a:t>attribute_selector_</a:t>
            </a:r>
            <a:r>
              <a:rPr lang="ko-KR" altLang="en-US" sz="3200" smtClean="0">
                <a:latin typeface="+mj-ea"/>
                <a:ea typeface="+mj-ea"/>
              </a:rPr>
              <a:t>개념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6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060" y="999322"/>
            <a:ext cx="43815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Document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일반 선택자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list-style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display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inline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float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left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margin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후손 선택자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li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요소 안의 모든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a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요소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padding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font-size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11px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red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text-decoration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[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]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href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속성이 포함된 태그를 선택한다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. */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클래스 선택자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클래스가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flat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으로 시작하는 요소 선택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.flat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purple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white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}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50870" y="3773597"/>
            <a:ext cx="4655820" cy="27238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하나의 속성에 속성 값이 여러 개일 때 특정 속성 값을 찾을 때 편리하다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.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-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하이폰으로 연결한 단어에 스타일 적용하지 않는다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.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class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가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"button"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을 단어로 포함하는 태그를 선택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[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class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F769B"/>
                </a:solidFill>
                <a:latin typeface="+mn-ea"/>
              </a:rPr>
              <a:t>~=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"button"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]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border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solid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black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box-shadow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D6E9"/>
                </a:solidFill>
                <a:latin typeface="+mn-ea"/>
              </a:rPr>
              <a:t>rgba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0.3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)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px;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메인 메뉴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1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메인 메뉴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2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class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"button"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메인 메뉴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class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"flat button"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메인 메뉴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4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223010" y="5932170"/>
            <a:ext cx="0" cy="565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223010" y="6497420"/>
            <a:ext cx="1840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063240" y="3273778"/>
            <a:ext cx="0" cy="3223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2" idx="3"/>
          </p:cNvCxnSpPr>
          <p:nvPr/>
        </p:nvCxnSpPr>
        <p:spPr>
          <a:xfrm>
            <a:off x="3063240" y="3273778"/>
            <a:ext cx="1417320" cy="264701"/>
          </a:xfrm>
          <a:prstGeom prst="bentConnector3">
            <a:avLst>
              <a:gd name="adj1" fmla="val 994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1441432"/>
            <a:ext cx="5296639" cy="98121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+mj-ea"/>
                <a:ea typeface="+mj-ea"/>
              </a:rPr>
              <a:t>attribute_selector_1 </a:t>
            </a:r>
            <a:r>
              <a:rPr lang="en-US" altLang="ko-KR" sz="3200">
                <a:latin typeface="+mj-ea"/>
                <a:ea typeface="+mj-ea"/>
              </a:rPr>
              <a:t>( Tag[attr ~= “val”] {</a:t>
            </a:r>
            <a:r>
              <a:rPr lang="ko-KR" altLang="en-US" sz="3200">
                <a:latin typeface="+mj-ea"/>
                <a:ea typeface="+mj-ea"/>
              </a:rPr>
              <a:t>속성 </a:t>
            </a:r>
            <a:r>
              <a:rPr lang="en-US" altLang="ko-KR" sz="3200">
                <a:latin typeface="+mj-ea"/>
                <a:ea typeface="+mj-ea"/>
              </a:rPr>
              <a:t>: </a:t>
            </a:r>
            <a:r>
              <a:rPr lang="ko-KR" altLang="en-US" sz="3200">
                <a:latin typeface="+mj-ea"/>
                <a:ea typeface="+mj-ea"/>
              </a:rPr>
              <a:t>값</a:t>
            </a:r>
            <a:r>
              <a:rPr lang="en-US" altLang="ko-KR" sz="3200">
                <a:latin typeface="+mj-ea"/>
                <a:ea typeface="+mj-ea"/>
              </a:rPr>
              <a:t>} )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67763" y="1050615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27" name="TextBox 26"/>
          <p:cNvSpPr txBox="1"/>
          <p:nvPr/>
        </p:nvSpPr>
        <p:spPr>
          <a:xfrm>
            <a:off x="1195213" y="821822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31" name="TextBox 30"/>
          <p:cNvSpPr txBox="1"/>
          <p:nvPr/>
        </p:nvSpPr>
        <p:spPr>
          <a:xfrm>
            <a:off x="7894319" y="3096489"/>
            <a:ext cx="395478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n-ea"/>
              </a:rPr>
              <a:t>메인 메뉴 </a:t>
            </a:r>
            <a:r>
              <a:rPr lang="en-US" altLang="ko-KR" sz="1200" smtClean="0">
                <a:latin typeface="+mn-ea"/>
              </a:rPr>
              <a:t>1 </a:t>
            </a:r>
            <a:r>
              <a:rPr lang="en-US" altLang="ko-KR" sz="1050" smtClean="0">
                <a:latin typeface="+mn-ea"/>
              </a:rPr>
              <a:t>:  &lt;style&gt; </a:t>
            </a:r>
            <a:r>
              <a:rPr lang="ko-KR" altLang="en-US" sz="1050" smtClean="0">
                <a:latin typeface="+mn-ea"/>
              </a:rPr>
              <a:t>안에 </a:t>
            </a:r>
            <a:r>
              <a:rPr lang="en-US" altLang="ko-KR" sz="1050" smtClean="0">
                <a:latin typeface="+mn-ea"/>
              </a:rPr>
              <a:t>ul </a:t>
            </a:r>
            <a:r>
              <a:rPr lang="ko-KR" altLang="en-US" sz="1050" smtClean="0">
                <a:latin typeface="+mn-ea"/>
              </a:rPr>
              <a:t>속성 적용</a:t>
            </a:r>
            <a:r>
              <a:rPr lang="en-US" altLang="ko-KR" sz="1050" smtClean="0">
                <a:latin typeface="+mn-ea"/>
              </a:rPr>
              <a:t>, li </a:t>
            </a:r>
            <a:r>
              <a:rPr lang="ko-KR" altLang="en-US" sz="1050" smtClean="0">
                <a:latin typeface="+mn-ea"/>
              </a:rPr>
              <a:t>속성 적용</a:t>
            </a:r>
            <a:r>
              <a:rPr lang="en-US" altLang="ko-KR" sz="1050" smtClean="0">
                <a:latin typeface="+mn-ea"/>
              </a:rPr>
              <a:t>, </a:t>
            </a:r>
          </a:p>
          <a:p>
            <a:r>
              <a:rPr lang="en-US" altLang="ko-KR" sz="1050" smtClean="0">
                <a:latin typeface="+mn-ea"/>
              </a:rPr>
              <a:t>li a </a:t>
            </a:r>
            <a:r>
              <a:rPr lang="ko-KR" altLang="en-US" sz="1050" smtClean="0">
                <a:latin typeface="+mn-ea"/>
              </a:rPr>
              <a:t>속성 적용</a:t>
            </a:r>
            <a:r>
              <a:rPr lang="en-US" altLang="ko-KR" sz="1050" smtClean="0">
                <a:latin typeface="+mn-ea"/>
              </a:rPr>
              <a:t>,  a[href] </a:t>
            </a:r>
            <a:r>
              <a:rPr lang="ko-KR" altLang="en-US" sz="1050" smtClean="0">
                <a:latin typeface="+mn-ea"/>
              </a:rPr>
              <a:t>속성 적용</a:t>
            </a:r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r>
              <a:rPr lang="ko-KR" altLang="en-US" sz="1200" smtClean="0">
                <a:latin typeface="+mn-ea"/>
              </a:rPr>
              <a:t>메인 메뉴 </a:t>
            </a:r>
            <a:r>
              <a:rPr lang="en-US" altLang="ko-KR" sz="1200" smtClean="0">
                <a:latin typeface="+mn-ea"/>
              </a:rPr>
              <a:t>2 </a:t>
            </a:r>
            <a:r>
              <a:rPr lang="en-US" altLang="ko-KR" sz="1050" smtClean="0">
                <a:latin typeface="+mn-ea"/>
              </a:rPr>
              <a:t>:   </a:t>
            </a:r>
            <a:r>
              <a:rPr lang="en-US" altLang="ko-KR" sz="1050">
                <a:latin typeface="+mn-ea"/>
              </a:rPr>
              <a:t>&lt;style&gt; </a:t>
            </a:r>
            <a:r>
              <a:rPr lang="ko-KR" altLang="en-US" sz="1050">
                <a:latin typeface="+mn-ea"/>
              </a:rPr>
              <a:t>안에 </a:t>
            </a:r>
            <a:r>
              <a:rPr lang="en-US" altLang="ko-KR" sz="1050">
                <a:latin typeface="+mn-ea"/>
              </a:rPr>
              <a:t>ul </a:t>
            </a:r>
            <a:r>
              <a:rPr lang="ko-KR" altLang="en-US" sz="1050">
                <a:latin typeface="+mn-ea"/>
              </a:rPr>
              <a:t>속성 적용</a:t>
            </a:r>
            <a:r>
              <a:rPr lang="en-US" altLang="ko-KR" sz="1050">
                <a:latin typeface="+mn-ea"/>
              </a:rPr>
              <a:t>, li </a:t>
            </a:r>
            <a:r>
              <a:rPr lang="ko-KR" altLang="en-US" sz="1050">
                <a:latin typeface="+mn-ea"/>
              </a:rPr>
              <a:t>속성 적용</a:t>
            </a:r>
            <a:r>
              <a:rPr lang="en-US" altLang="ko-KR" sz="1050">
                <a:latin typeface="+mn-ea"/>
              </a:rPr>
              <a:t>, </a:t>
            </a:r>
          </a:p>
          <a:p>
            <a:r>
              <a:rPr lang="en-US" altLang="ko-KR" sz="1050">
                <a:latin typeface="+mn-ea"/>
              </a:rPr>
              <a:t>li a </a:t>
            </a:r>
            <a:r>
              <a:rPr lang="ko-KR" altLang="en-US" sz="1050">
                <a:latin typeface="+mn-ea"/>
              </a:rPr>
              <a:t>속성 적용</a:t>
            </a:r>
            <a:r>
              <a:rPr lang="en-US" altLang="ko-KR" sz="1050">
                <a:latin typeface="+mn-ea"/>
              </a:rPr>
              <a:t>,  a[href] </a:t>
            </a:r>
            <a:r>
              <a:rPr lang="ko-KR" altLang="en-US" sz="1050">
                <a:latin typeface="+mn-ea"/>
              </a:rPr>
              <a:t>속성 적용</a:t>
            </a:r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r>
              <a:rPr lang="ko-KR" altLang="en-US" sz="1200" smtClean="0">
                <a:latin typeface="+mn-ea"/>
              </a:rPr>
              <a:t>메인 메뉴 </a:t>
            </a:r>
            <a:r>
              <a:rPr lang="en-US" altLang="ko-KR" sz="1200" smtClean="0">
                <a:latin typeface="+mn-ea"/>
              </a:rPr>
              <a:t>3 </a:t>
            </a:r>
            <a:r>
              <a:rPr lang="en-US" altLang="ko-KR" sz="1050" smtClean="0">
                <a:latin typeface="+mn-ea"/>
              </a:rPr>
              <a:t>: </a:t>
            </a:r>
            <a:r>
              <a:rPr lang="en-US" altLang="ko-KR" sz="1050">
                <a:latin typeface="+mn-ea"/>
              </a:rPr>
              <a:t> </a:t>
            </a:r>
            <a:r>
              <a:rPr lang="en-US" altLang="ko-KR" sz="1050">
                <a:latin typeface="+mn-ea"/>
              </a:rPr>
              <a:t>&lt;style&gt; </a:t>
            </a:r>
            <a:r>
              <a:rPr lang="ko-KR" altLang="en-US" sz="1050">
                <a:latin typeface="+mn-ea"/>
              </a:rPr>
              <a:t>안에 </a:t>
            </a:r>
            <a:r>
              <a:rPr lang="en-US" altLang="ko-KR" sz="1050">
                <a:latin typeface="+mn-ea"/>
              </a:rPr>
              <a:t>ul </a:t>
            </a:r>
            <a:r>
              <a:rPr lang="ko-KR" altLang="en-US" sz="1050">
                <a:latin typeface="+mn-ea"/>
              </a:rPr>
              <a:t>속성 적용</a:t>
            </a:r>
            <a:r>
              <a:rPr lang="en-US" altLang="ko-KR" sz="1050">
                <a:latin typeface="+mn-ea"/>
              </a:rPr>
              <a:t>, li </a:t>
            </a:r>
            <a:r>
              <a:rPr lang="ko-KR" altLang="en-US" sz="1050">
                <a:latin typeface="+mn-ea"/>
              </a:rPr>
              <a:t>속성 적용</a:t>
            </a:r>
            <a:r>
              <a:rPr lang="en-US" altLang="ko-KR" sz="1050">
                <a:latin typeface="+mn-ea"/>
              </a:rPr>
              <a:t>, </a:t>
            </a:r>
          </a:p>
          <a:p>
            <a:r>
              <a:rPr lang="en-US" altLang="ko-KR" sz="1050">
                <a:latin typeface="+mn-ea"/>
              </a:rPr>
              <a:t>li a </a:t>
            </a:r>
            <a:r>
              <a:rPr lang="ko-KR" altLang="en-US" sz="1050">
                <a:latin typeface="+mn-ea"/>
              </a:rPr>
              <a:t>속성 적용</a:t>
            </a:r>
            <a:r>
              <a:rPr lang="en-US" altLang="ko-KR" sz="1050">
                <a:latin typeface="+mn-ea"/>
              </a:rPr>
              <a:t>,  a[href] </a:t>
            </a:r>
            <a:r>
              <a:rPr lang="ko-KR" altLang="en-US" sz="1050">
                <a:latin typeface="+mn-ea"/>
              </a:rPr>
              <a:t>속성 </a:t>
            </a:r>
            <a:r>
              <a:rPr lang="ko-KR" altLang="en-US" sz="1050" smtClean="0">
                <a:latin typeface="+mn-ea"/>
              </a:rPr>
              <a:t>적용</a:t>
            </a:r>
            <a:r>
              <a:rPr lang="en-US" altLang="ko-KR" sz="1050" smtClean="0">
                <a:latin typeface="+mn-ea"/>
              </a:rPr>
              <a:t>, [class ~= “button”] </a:t>
            </a:r>
            <a:r>
              <a:rPr lang="ko-KR" altLang="en-US" sz="1050" smtClean="0">
                <a:latin typeface="+mn-ea"/>
              </a:rPr>
              <a:t>속성 적용</a:t>
            </a:r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r>
              <a:rPr lang="ko-KR" altLang="en-US" sz="1200" smtClean="0">
                <a:latin typeface="+mn-ea"/>
              </a:rPr>
              <a:t>메인 메뉴 </a:t>
            </a:r>
            <a:r>
              <a:rPr lang="en-US" altLang="ko-KR" sz="1200" smtClean="0">
                <a:latin typeface="+mn-ea"/>
              </a:rPr>
              <a:t>4 </a:t>
            </a:r>
            <a:r>
              <a:rPr lang="en-US" altLang="ko-KR" sz="1100" smtClean="0">
                <a:latin typeface="+mn-ea"/>
              </a:rPr>
              <a:t>: </a:t>
            </a:r>
          </a:p>
          <a:p>
            <a:endParaRPr lang="en-US" altLang="ko-KR" sz="1050" smtClean="0">
              <a:latin typeface="+mn-ea"/>
            </a:endParaRPr>
          </a:p>
          <a:p>
            <a:r>
              <a:rPr lang="en-US" altLang="ko-KR" sz="1400" smtClean="0">
                <a:latin typeface="+mn-ea"/>
              </a:rPr>
              <a:t>&lt;</a:t>
            </a:r>
            <a:r>
              <a:rPr lang="en-US" altLang="ko-KR" sz="1400">
                <a:latin typeface="+mn-ea"/>
              </a:rPr>
              <a:t>style&gt; </a:t>
            </a:r>
            <a:r>
              <a:rPr lang="ko-KR" altLang="en-US" sz="1400">
                <a:latin typeface="+mn-ea"/>
              </a:rPr>
              <a:t>안에 </a:t>
            </a:r>
            <a:r>
              <a:rPr lang="en-US" altLang="ko-KR" sz="1400">
                <a:latin typeface="+mn-ea"/>
              </a:rPr>
              <a:t>ul </a:t>
            </a:r>
            <a:r>
              <a:rPr lang="ko-KR" altLang="en-US" sz="1400">
                <a:latin typeface="+mn-ea"/>
              </a:rPr>
              <a:t>속성 적용</a:t>
            </a:r>
            <a:r>
              <a:rPr lang="en-US" altLang="ko-KR" sz="1400">
                <a:latin typeface="+mn-ea"/>
              </a:rPr>
              <a:t>, </a:t>
            </a:r>
            <a:endParaRPr lang="en-US" altLang="ko-KR" sz="1400" smtClean="0">
              <a:latin typeface="+mn-ea"/>
            </a:endParaRPr>
          </a:p>
          <a:p>
            <a:r>
              <a:rPr lang="en-US" altLang="ko-KR" sz="1400" smtClean="0">
                <a:latin typeface="+mn-ea"/>
              </a:rPr>
              <a:t>li </a:t>
            </a:r>
            <a:r>
              <a:rPr lang="ko-KR" altLang="en-US" sz="1400">
                <a:latin typeface="+mn-ea"/>
              </a:rPr>
              <a:t>속성 적용</a:t>
            </a:r>
            <a:r>
              <a:rPr lang="en-US" altLang="ko-KR" sz="1400">
                <a:latin typeface="+mn-ea"/>
              </a:rPr>
              <a:t>, </a:t>
            </a:r>
          </a:p>
          <a:p>
            <a:r>
              <a:rPr lang="en-US" altLang="ko-KR" sz="1400">
                <a:latin typeface="+mn-ea"/>
              </a:rPr>
              <a:t>li a </a:t>
            </a:r>
            <a:r>
              <a:rPr lang="ko-KR" altLang="en-US" sz="1400">
                <a:latin typeface="+mn-ea"/>
              </a:rPr>
              <a:t>속성 </a:t>
            </a:r>
            <a:r>
              <a:rPr lang="ko-KR" altLang="en-US" sz="1400" smtClean="0">
                <a:latin typeface="+mn-ea"/>
              </a:rPr>
              <a:t>적용</a:t>
            </a:r>
            <a:r>
              <a:rPr lang="en-US" altLang="ko-KR" sz="140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– </a:t>
            </a:r>
            <a:r>
              <a:rPr lang="ko-KR" altLang="en-US" sz="1400" b="1" smtClean="0">
                <a:solidFill>
                  <a:srgbClr val="FFC000"/>
                </a:solidFill>
                <a:latin typeface="+mn-ea"/>
              </a:rPr>
              <a:t>글자 색 적용 </a:t>
            </a:r>
            <a:r>
              <a:rPr lang="en-US" altLang="ko-KR" sz="1400" b="1" smtClean="0">
                <a:solidFill>
                  <a:srgbClr val="FFC000"/>
                </a:solidFill>
                <a:latin typeface="+mn-ea"/>
              </a:rPr>
              <a:t>x</a:t>
            </a:r>
            <a:r>
              <a:rPr lang="en-US" altLang="ko-KR" sz="1400" smtClean="0">
                <a:latin typeface="+mn-ea"/>
              </a:rPr>
              <a:t>,</a:t>
            </a:r>
          </a:p>
          <a:p>
            <a:r>
              <a:rPr lang="en-US" altLang="ko-KR" sz="1400" smtClean="0">
                <a:latin typeface="+mn-ea"/>
              </a:rPr>
              <a:t>a[href] </a:t>
            </a:r>
            <a:r>
              <a:rPr lang="ko-KR" altLang="en-US" sz="1400" smtClean="0">
                <a:latin typeface="+mn-ea"/>
              </a:rPr>
              <a:t>속성 적용</a:t>
            </a:r>
            <a:r>
              <a:rPr lang="en-US" altLang="ko-KR" sz="1400" smtClean="0">
                <a:latin typeface="+mn-ea"/>
              </a:rPr>
              <a:t>, </a:t>
            </a:r>
          </a:p>
          <a:p>
            <a:r>
              <a:rPr lang="en-US" altLang="ko-KR" sz="1400" smtClean="0">
                <a:latin typeface="+mn-ea"/>
              </a:rPr>
              <a:t>.flat </a:t>
            </a:r>
            <a:r>
              <a:rPr lang="ko-KR" altLang="en-US" sz="1400" smtClean="0">
                <a:latin typeface="+mn-ea"/>
              </a:rPr>
              <a:t>속성 적용</a:t>
            </a:r>
            <a:r>
              <a:rPr lang="en-US" altLang="ko-KR" sz="140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– </a:t>
            </a:r>
            <a:r>
              <a:rPr lang="en-US" altLang="ko-KR" sz="1400" b="1" smtClean="0">
                <a:solidFill>
                  <a:srgbClr val="FFC000"/>
                </a:solidFill>
                <a:latin typeface="+mn-ea"/>
              </a:rPr>
              <a:t>background </a:t>
            </a:r>
            <a:r>
              <a:rPr lang="ko-KR" altLang="en-US" sz="1400" b="1" smtClean="0">
                <a:solidFill>
                  <a:srgbClr val="FFC000"/>
                </a:solidFill>
                <a:latin typeface="+mn-ea"/>
              </a:rPr>
              <a:t>속성 적용 </a:t>
            </a:r>
            <a:r>
              <a:rPr lang="en-US" altLang="ko-KR" sz="1400" b="1" smtClean="0">
                <a:solidFill>
                  <a:srgbClr val="FFC000"/>
                </a:solidFill>
                <a:latin typeface="+mn-ea"/>
              </a:rPr>
              <a:t>x</a:t>
            </a:r>
            <a:r>
              <a:rPr lang="en-US" altLang="ko-KR" sz="1400" smtClean="0">
                <a:latin typeface="+mn-ea"/>
              </a:rPr>
              <a:t>,</a:t>
            </a:r>
          </a:p>
          <a:p>
            <a:r>
              <a:rPr lang="en-US" altLang="ko-KR" sz="1400" smtClean="0">
                <a:latin typeface="+mn-ea"/>
              </a:rPr>
              <a:t>[class </a:t>
            </a:r>
            <a:r>
              <a:rPr lang="en-US" altLang="ko-KR" sz="1400">
                <a:latin typeface="+mn-ea"/>
              </a:rPr>
              <a:t>~= “button”] </a:t>
            </a:r>
            <a:r>
              <a:rPr lang="ko-KR" altLang="en-US" sz="1400">
                <a:latin typeface="+mn-ea"/>
              </a:rPr>
              <a:t>속성 </a:t>
            </a:r>
            <a:r>
              <a:rPr lang="ko-KR" altLang="en-US" sz="1400" smtClean="0">
                <a:latin typeface="+mn-ea"/>
              </a:rPr>
              <a:t>적용</a:t>
            </a:r>
            <a:endParaRPr lang="en-US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166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3200" smtClean="0">
                <a:latin typeface="+mj-ea"/>
                <a:ea typeface="+mj-ea"/>
              </a:rPr>
              <a:t>attribute_selector_2 ( </a:t>
            </a:r>
            <a:r>
              <a:rPr lang="en-US" altLang="ko-KR" sz="3200">
                <a:latin typeface="+mj-ea"/>
                <a:ea typeface="+mj-ea"/>
              </a:rPr>
              <a:t>Tag[attr |= “val”] {</a:t>
            </a:r>
            <a:r>
              <a:rPr lang="ko-KR" altLang="en-US" sz="3200">
                <a:latin typeface="+mj-ea"/>
                <a:ea typeface="+mj-ea"/>
              </a:rPr>
              <a:t>속성 </a:t>
            </a:r>
            <a:r>
              <a:rPr lang="en-US" altLang="ko-KR" sz="3200">
                <a:latin typeface="+mj-ea"/>
                <a:ea typeface="+mj-ea"/>
              </a:rPr>
              <a:t>: </a:t>
            </a:r>
            <a:r>
              <a:rPr lang="ko-KR" altLang="en-US" sz="3200">
                <a:latin typeface="+mj-ea"/>
                <a:ea typeface="+mj-ea"/>
              </a:rPr>
              <a:t>값</a:t>
            </a:r>
            <a:r>
              <a:rPr lang="en-US" altLang="ko-KR" sz="3200">
                <a:latin typeface="+mj-ea"/>
                <a:ea typeface="+mj-ea"/>
              </a:rPr>
              <a:t>} </a:t>
            </a:r>
            <a:r>
              <a:rPr lang="en-US" altLang="ko-KR" sz="3200" smtClean="0">
                <a:latin typeface="+mj-ea"/>
                <a:ea typeface="+mj-ea"/>
              </a:rPr>
              <a:t>)</a:t>
            </a:r>
            <a:endParaRPr lang="en-US" altLang="ko-KR" sz="320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308" y="1087189"/>
            <a:ext cx="6096000" cy="57708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하이폰으로 연결한 단어에 스타일 적용된다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|=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값은 한 단어로 일치해야 한다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.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list-style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display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inline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float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left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margin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padding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font-size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14px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text-decoration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a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태그의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title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속성 값이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"us"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이거나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"us"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로 시작하는 요소 선택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단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"us"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위에 연결되는 단어는 하이폰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(-)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이어야 함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[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F769B"/>
                </a:solidFill>
                <a:latin typeface="+mn-ea"/>
              </a:rPr>
              <a:t>|=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"us"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]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D6E9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"C:/Users/hi-guro/Desktop/keeui/java_fullstack/media/us.png"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)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no-repeat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left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center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padding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a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태그의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title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속성 값이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"us"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이거나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"jap"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로 시작하는 요소 선택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단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"jap"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뒤에 연결되는 단어는 하이폰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(-)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이어야 함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[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F769B"/>
                </a:solidFill>
                <a:latin typeface="+mn-ea"/>
              </a:rPr>
              <a:t>|=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"jap"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]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D6E9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"C:/Users/hi-guro/Desktop/keeui/java_fullstack/media/jp.png"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)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no-repeat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left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center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padding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외국어 서비스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"us"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영어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"us-english"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영어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&lt;!-- &lt;li&gt;&lt;a href="#" title="japanese"&gt;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일본어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&lt;/a&gt;&lt;li&gt; --&gt;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"jap"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일본어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78722" y="1064734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6" name="TextBox 5"/>
          <p:cNvSpPr txBox="1"/>
          <p:nvPr/>
        </p:nvSpPr>
        <p:spPr>
          <a:xfrm>
            <a:off x="1195213" y="821822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132" y="1412295"/>
            <a:ext cx="4620270" cy="714475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348125" y="4018844"/>
            <a:ext cx="5578542" cy="57573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696178" y="1896533"/>
            <a:ext cx="2325511" cy="212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923640" y="1924952"/>
            <a:ext cx="2057604" cy="235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액자 13"/>
          <p:cNvSpPr/>
          <p:nvPr/>
        </p:nvSpPr>
        <p:spPr>
          <a:xfrm>
            <a:off x="348125" y="4840167"/>
            <a:ext cx="5578542" cy="57573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926667" y="2011651"/>
            <a:ext cx="3055352" cy="312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858933" y="54853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latin typeface="+mn-ea"/>
              </a:rPr>
              <a:t>Tag[attr |= "val"] {</a:t>
            </a:r>
            <a:r>
              <a:rPr lang="ko-KR" altLang="en-US">
                <a:latin typeface="+mn-ea"/>
              </a:rPr>
              <a:t>속성 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값</a:t>
            </a:r>
            <a:r>
              <a:rPr lang="en-US" altLang="ko-KR">
                <a:latin typeface="+mn-ea"/>
              </a:rPr>
              <a:t>;}</a:t>
            </a:r>
            <a:endParaRPr lang="ko-KR" altLang="en-US">
              <a:latin typeface="+mn-ea"/>
            </a:endParaRPr>
          </a:p>
          <a:p>
            <a:r>
              <a:rPr lang="en-US" altLang="ko-KR">
                <a:latin typeface="+mn-ea"/>
              </a:rPr>
              <a:t>attr </a:t>
            </a:r>
            <a:r>
              <a:rPr lang="ko-KR" altLang="en-US">
                <a:latin typeface="+mn-ea"/>
              </a:rPr>
              <a:t>속성 값이 </a:t>
            </a:r>
            <a:r>
              <a:rPr lang="en-US" altLang="ko-KR">
                <a:latin typeface="+mn-ea"/>
              </a:rPr>
              <a:t>val</a:t>
            </a:r>
            <a:r>
              <a:rPr lang="ko-KR" altLang="en-US">
                <a:latin typeface="+mn-ea"/>
              </a:rPr>
              <a:t>이거나 </a:t>
            </a:r>
            <a:r>
              <a:rPr lang="en-US" altLang="ko-KR">
                <a:latin typeface="+mn-ea"/>
              </a:rPr>
              <a:t>val</a:t>
            </a:r>
            <a:r>
              <a:rPr lang="ko-KR" altLang="en-US">
                <a:latin typeface="+mn-ea"/>
              </a:rPr>
              <a:t>로 시작하는 태그를 선택한다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  <a:p>
            <a:r>
              <a:rPr lang="ko-KR" altLang="en-US">
                <a:latin typeface="+mn-ea"/>
              </a:rPr>
              <a:t>단</a:t>
            </a:r>
            <a:r>
              <a:rPr lang="en-US" altLang="ko-KR">
                <a:latin typeface="+mn-ea"/>
              </a:rPr>
              <a:t>, val</a:t>
            </a:r>
            <a:r>
              <a:rPr lang="ko-KR" altLang="en-US">
                <a:latin typeface="+mn-ea"/>
              </a:rPr>
              <a:t>로 시작하는 값을 뒤에 </a:t>
            </a:r>
            <a:r>
              <a:rPr lang="ko-KR" altLang="en-US">
                <a:latin typeface="+mn-ea"/>
              </a:rPr>
              <a:t>이어지는 </a:t>
            </a:r>
            <a:r>
              <a:rPr lang="ko-KR" altLang="en-US" smtClean="0">
                <a:latin typeface="+mn-ea"/>
              </a:rPr>
              <a:t>단어가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-</a:t>
            </a:r>
            <a:r>
              <a:rPr lang="en-US" altLang="ko-KR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하이폰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으로 </a:t>
            </a:r>
            <a:r>
              <a:rPr lang="ko-KR" altLang="en-US">
                <a:latin typeface="+mn-ea"/>
              </a:rPr>
              <a:t>연결되어야 한다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055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smtClean="0">
                <a:latin typeface="+mj-ea"/>
                <a:ea typeface="+mj-ea"/>
              </a:rPr>
              <a:t>attribute_selector_3 </a:t>
            </a:r>
            <a:r>
              <a:rPr lang="en-US" altLang="ko-KR" sz="3200">
                <a:latin typeface="+mj-ea"/>
                <a:ea typeface="+mj-ea"/>
              </a:rPr>
              <a:t>( Tag[attr *= “val”] {</a:t>
            </a:r>
            <a:r>
              <a:rPr lang="ko-KR" altLang="en-US" sz="3200">
                <a:latin typeface="+mj-ea"/>
                <a:ea typeface="+mj-ea"/>
              </a:rPr>
              <a:t>속성 </a:t>
            </a:r>
            <a:r>
              <a:rPr lang="en-US" altLang="ko-KR" sz="3200">
                <a:latin typeface="+mj-ea"/>
                <a:ea typeface="+mj-ea"/>
              </a:rPr>
              <a:t>: </a:t>
            </a:r>
            <a:r>
              <a:rPr lang="ko-KR" altLang="en-US" sz="3200">
                <a:latin typeface="+mj-ea"/>
                <a:ea typeface="+mj-ea"/>
              </a:rPr>
              <a:t>값</a:t>
            </a:r>
            <a:r>
              <a:rPr lang="en-US" altLang="ko-KR" sz="3200">
                <a:latin typeface="+mj-ea"/>
                <a:ea typeface="+mj-ea"/>
              </a:rPr>
              <a:t>} )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78722" y="1064734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5" name="TextBox 4"/>
          <p:cNvSpPr txBox="1"/>
          <p:nvPr/>
        </p:nvSpPr>
        <p:spPr>
          <a:xfrm>
            <a:off x="1195213" y="821822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6" name="직사각형 5"/>
          <p:cNvSpPr/>
          <p:nvPr/>
        </p:nvSpPr>
        <p:spPr>
          <a:xfrm>
            <a:off x="270933" y="1064734"/>
            <a:ext cx="47300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어디 있든 해당 값이 포함되어 있다면 스타일 적용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linen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list-style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circle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padding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30px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font-size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16px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text-decoration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속성관리자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href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가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w3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를 포함하는 태그를 선택한다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. */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[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F769B"/>
                </a:solidFill>
                <a:latin typeface="+mn-ea"/>
              </a:rPr>
              <a:t>*=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"w3"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]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 smtClean="0">
                <a:solidFill>
                  <a:srgbClr val="49E9A6"/>
                </a:solidFill>
                <a:latin typeface="+mn-ea"/>
              </a:rPr>
              <a:t>white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  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HTML5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참고 사이트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(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아래 링크 중 파란색 배경의 링크는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W3C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사이트로 연결됩니다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.)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"https://www.w3.org/TR/hrml"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HRML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표준안 사이트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"http://www.webplatform.org"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튜토리얼과 아티클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"http://caniuse.com"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HTML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지원 여부 체크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"http://www.w3c.org/TR/css3-mediaqueries"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미디어쿼리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394" y="1391877"/>
            <a:ext cx="4791744" cy="26292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156394" y="564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latin typeface="+mn-ea"/>
              </a:rPr>
              <a:t>Tag[attr *= "val"] {</a:t>
            </a:r>
            <a:r>
              <a:rPr lang="ko-KR" altLang="en-US">
                <a:latin typeface="+mn-ea"/>
              </a:rPr>
              <a:t>속성 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값</a:t>
            </a:r>
            <a:r>
              <a:rPr lang="en-US" altLang="ko-KR">
                <a:latin typeface="+mn-ea"/>
              </a:rPr>
              <a:t>;}</a:t>
            </a:r>
            <a:endParaRPr lang="ko-KR" altLang="en-US">
              <a:latin typeface="+mn-ea"/>
            </a:endParaRPr>
          </a:p>
          <a:p>
            <a:r>
              <a:rPr lang="en-US" altLang="ko-KR">
                <a:latin typeface="+mn-ea"/>
              </a:rPr>
              <a:t>attr </a:t>
            </a:r>
            <a:r>
              <a:rPr lang="ko-KR" altLang="en-US">
                <a:latin typeface="+mn-ea"/>
              </a:rPr>
              <a:t>속성 값이 </a:t>
            </a:r>
            <a:r>
              <a:rPr lang="en-US" altLang="ko-KR">
                <a:latin typeface="+mn-ea"/>
              </a:rPr>
              <a:t>val</a:t>
            </a:r>
            <a:r>
              <a:rPr lang="ko-KR" altLang="en-US">
                <a:latin typeface="+mn-ea"/>
              </a:rPr>
              <a:t>을 포함하는 태그를 선택한다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6755" y="4312356"/>
            <a:ext cx="50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[href *= “w3”]</a:t>
            </a:r>
          </a:p>
          <a:p>
            <a:r>
              <a:rPr lang="en-US" altLang="ko-KR" smtClean="0"/>
              <a:t>href</a:t>
            </a:r>
            <a:r>
              <a:rPr lang="ko-KR" altLang="en-US" smtClean="0"/>
              <a:t>에 포함되어있는 </a:t>
            </a:r>
            <a:r>
              <a:rPr lang="en-US" altLang="ko-KR" smtClean="0"/>
              <a:t>w3</a:t>
            </a:r>
            <a:r>
              <a:rPr lang="ko-KR" altLang="en-US" smtClean="0"/>
              <a:t>이 확인되는  경우</a:t>
            </a:r>
            <a:endParaRPr lang="en-US" altLang="ko-KR" smtClean="0"/>
          </a:p>
          <a:p>
            <a:r>
              <a:rPr lang="en-US" altLang="ko-KR" smtClean="0"/>
              <a:t>backgroun</a:t>
            </a:r>
            <a:r>
              <a:rPr lang="ko-KR" altLang="en-US" smtClean="0"/>
              <a:t>를 </a:t>
            </a:r>
            <a:r>
              <a:rPr lang="en-US" altLang="ko-KR" smtClean="0"/>
              <a:t>blue</a:t>
            </a:r>
            <a:r>
              <a:rPr lang="ko-KR" altLang="en-US" smtClean="0"/>
              <a:t>로</a:t>
            </a:r>
            <a:r>
              <a:rPr lang="en-US" altLang="ko-KR" smtClean="0"/>
              <a:t>, </a:t>
            </a:r>
            <a:r>
              <a:rPr lang="ko-KR" altLang="en-US" smtClean="0"/>
              <a:t>글자색을 </a:t>
            </a:r>
            <a:r>
              <a:rPr lang="en-US" altLang="ko-KR" smtClean="0"/>
              <a:t>white</a:t>
            </a:r>
            <a:r>
              <a:rPr lang="ko-KR" altLang="en-US" smtClean="0"/>
              <a:t>로 설정한다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0" name="액자 9"/>
          <p:cNvSpPr/>
          <p:nvPr/>
        </p:nvSpPr>
        <p:spPr>
          <a:xfrm>
            <a:off x="517458" y="4402667"/>
            <a:ext cx="2835342" cy="57573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352800" y="2706510"/>
            <a:ext cx="2460978" cy="198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9" idx="1"/>
          </p:cNvCxnSpPr>
          <p:nvPr/>
        </p:nvCxnSpPr>
        <p:spPr>
          <a:xfrm flipV="1">
            <a:off x="3352800" y="4774021"/>
            <a:ext cx="1873955" cy="2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0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341</TotalTime>
  <Words>892</Words>
  <Application>Microsoft Office PowerPoint</Application>
  <PresentationFormat>와이드스크린</PresentationFormat>
  <Paragraphs>576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-apple-system</vt:lpstr>
      <vt:lpstr>Arial Unicode MS</vt:lpstr>
      <vt:lpstr>source-code-pro</vt:lpstr>
      <vt:lpstr>맑은 고딕</vt:lpstr>
      <vt:lpstr>Arial</vt:lpstr>
      <vt:lpstr>Calibri</vt:lpstr>
      <vt:lpstr>Calibri Light</vt:lpstr>
      <vt:lpstr>천체</vt:lpstr>
      <vt:lpstr>0719_CSS_TAG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0719</dc:title>
  <dc:creator>hi-guro</dc:creator>
  <cp:lastModifiedBy>hi-guro</cp:lastModifiedBy>
  <cp:revision>21</cp:revision>
  <dcterms:created xsi:type="dcterms:W3CDTF">2022-07-19T01:28:38Z</dcterms:created>
  <dcterms:modified xsi:type="dcterms:W3CDTF">2022-07-19T07:09:50Z</dcterms:modified>
</cp:coreProperties>
</file>