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Html tag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smtClean="0"/>
              <a:t> </a:t>
            </a:r>
            <a:r>
              <a:rPr lang="ko-KR" altLang="en-US" smtClean="0"/>
              <a:t>기 의찬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31806"/>
            <a:ext cx="10131425" cy="1456267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hlinkClick r:id="rId2" action="ppaction://hlinksldjump"/>
              </a:rPr>
              <a:t>&lt;ol&gt;, &lt;ul&gt;, </a:t>
            </a:r>
            <a:r>
              <a:rPr lang="ko-KR" altLang="en-US" smtClean="0">
                <a:hlinkClick r:id="rId2" action="ppaction://hlinksldjump"/>
              </a:rPr>
              <a:t> </a:t>
            </a:r>
            <a:r>
              <a:rPr lang="en-US" altLang="ko-KR" smtClean="0">
                <a:hlinkClick r:id="rId2" action="ppaction://hlinksldjump"/>
              </a:rPr>
              <a:t>&lt;li&gt;</a:t>
            </a:r>
            <a:endParaRPr lang="en-US" altLang="ko-KR" smtClean="0"/>
          </a:p>
          <a:p>
            <a:r>
              <a:rPr lang="en-US" altLang="ko-KR" smtClean="0"/>
              <a:t>Table</a:t>
            </a:r>
          </a:p>
          <a:p>
            <a:r>
              <a:rPr lang="en-US" altLang="ko-KR" smtClean="0"/>
              <a:t>Caption</a:t>
            </a:r>
          </a:p>
          <a:p>
            <a:r>
              <a:rPr lang="en-US" altLang="ko-KR" smtClean="0"/>
              <a:t>Link</a:t>
            </a:r>
          </a:p>
          <a:p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685800" y="1243914"/>
            <a:ext cx="10707129" cy="123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&lt;ol&gt;, &lt;ul&gt;,</a:t>
            </a:r>
            <a:r>
              <a:rPr lang="ko-KR" altLang="en-US" sz="2400" b="1" smtClean="0">
                <a:latin typeface="+mn-ea"/>
              </a:rPr>
              <a:t> </a:t>
            </a:r>
            <a:r>
              <a:rPr lang="en-US" altLang="ko-KR" sz="2400" b="1">
                <a:latin typeface="+mn-ea"/>
              </a:rPr>
              <a:t>&lt;li&gt;</a:t>
            </a:r>
            <a:endParaRPr lang="ko-KR" altLang="en-US" sz="2400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2864" y="1233646"/>
            <a:ext cx="4685812" cy="5493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 err="1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</a:t>
            </a:r>
            <a:r>
              <a:rPr lang="en-US" altLang="ko-KR" sz="900" err="1">
                <a:solidFill>
                  <a:srgbClr val="98C379"/>
                </a:solidFill>
                <a:latin typeface="+mn-ea"/>
              </a:rPr>
              <a:t>ko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</a:t>
            </a:r>
            <a:r>
              <a:rPr lang="en-US" altLang="ko-KR" sz="900" err="1">
                <a:solidFill>
                  <a:srgbClr val="D19A66"/>
                </a:solidFill>
                <a:latin typeface="+mn-ea"/>
              </a:rPr>
              <a:t>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라면 끓이는 순서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라면을 끓이는 순서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en-US" altLang="ko-KR" sz="900" i="1" err="1">
                <a:solidFill>
                  <a:srgbClr val="5C6370"/>
                </a:solidFill>
                <a:latin typeface="+mn-ea"/>
              </a:rPr>
              <a:t>ul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 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C6370"/>
                </a:solidFill>
                <a:latin typeface="+mn-ea"/>
              </a:rPr>
              <a:t>        </a:t>
            </a:r>
            <a:r>
              <a:rPr lang="en-US" altLang="ko-KR" sz="900" i="1" err="1">
                <a:solidFill>
                  <a:srgbClr val="5C6370"/>
                </a:solidFill>
                <a:latin typeface="+mn-ea"/>
              </a:rPr>
              <a:t>ul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 안에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태그를 넣으면 </a:t>
            </a:r>
            <a:r>
              <a:rPr lang="ko-KR" altLang="en-US" sz="900" i="1" err="1">
                <a:solidFill>
                  <a:srgbClr val="5C6370"/>
                </a:solidFill>
                <a:latin typeface="+mn-ea"/>
              </a:rPr>
              <a:t>소항목으로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 정렬됨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C6370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 안에 </a:t>
            </a:r>
            <a:r>
              <a:rPr lang="ko-KR" altLang="en-US" sz="900" i="1" err="1">
                <a:solidFill>
                  <a:srgbClr val="5C6370"/>
                </a:solidFill>
                <a:latin typeface="+mn-ea"/>
              </a:rPr>
              <a:t>소항목을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 추가하고 싶으면 </a:t>
            </a:r>
            <a:r>
              <a:rPr lang="en-US" altLang="ko-KR" sz="900" i="1" err="1">
                <a:solidFill>
                  <a:srgbClr val="5C6370"/>
                </a:solidFill>
                <a:latin typeface="+mn-ea"/>
              </a:rPr>
              <a:t>ul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 내부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태그들로 정렬한다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C6370"/>
                </a:solidFill>
                <a:latin typeface="+mn-ea"/>
              </a:rPr>
              <a:t>     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내가 좋아하는 음식은</a:t>
            </a: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 err="1">
                <a:solidFill>
                  <a:srgbClr val="ABB2BF"/>
                </a:solidFill>
                <a:latin typeface="+mn-ea"/>
              </a:rPr>
              <a:t>감자탕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스파게티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잔치국수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                   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&lt;/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라면 먹기 좋아해요</a:t>
            </a: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 </a:t>
            </a:r>
            <a:r>
              <a:rPr lang="en-US" altLang="ko-KR" sz="900" i="1" err="1">
                <a:solidFill>
                  <a:srgbClr val="5C6370"/>
                </a:solidFill>
                <a:latin typeface="+mn-ea"/>
              </a:rPr>
              <a:t>ol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C6370"/>
                </a:solidFill>
                <a:latin typeface="+mn-ea"/>
              </a:rPr>
              <a:t>                리스트의 앞에 글머리 이미지를 바꿈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물을 끓인다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.&lt;/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라면과 스프를 넣는다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.&lt;/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파를 썰어 넣는다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.&lt;/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&gt;5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분 후 먹는다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.&lt;/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&lt;/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여름에는 바다로 가요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겨울에는 산으로 올라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077" y="1233646"/>
            <a:ext cx="2781688" cy="3048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71496" y="930741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0278" y="987425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1183" y="4326801"/>
            <a:ext cx="29738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&lt;ul&gt; </a:t>
            </a:r>
            <a:r>
              <a:rPr lang="ko-KR" altLang="en-US" sz="1000" smtClean="0"/>
              <a:t>태그는  순서가 없기 때문에</a:t>
            </a:r>
            <a:r>
              <a:rPr lang="en-US" altLang="ko-KR" sz="1000"/>
              <a:t> </a:t>
            </a:r>
            <a:r>
              <a:rPr lang="en-US" altLang="ko-KR" sz="1000" smtClean="0"/>
              <a:t>type</a:t>
            </a:r>
            <a:r>
              <a:rPr lang="ko-KR" altLang="en-US" sz="1000" smtClean="0"/>
              <a:t>의 마커를</a:t>
            </a:r>
            <a:endParaRPr lang="en-US" altLang="ko-KR" sz="1000" smtClean="0"/>
          </a:p>
          <a:p>
            <a:r>
              <a:rPr lang="ko-KR" altLang="en-US" sz="1000" smtClean="0"/>
              <a:t>모양으로 표시한다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/>
              <a:t>&lt;ul type="disc" | "square" | "circle"&gt;</a:t>
            </a:r>
          </a:p>
          <a:p>
            <a:r>
              <a:rPr lang="en-US" altLang="ko-KR" sz="1000"/>
              <a:t>        &lt;li&gt;</a:t>
            </a:r>
            <a:r>
              <a:rPr lang="ko-KR" altLang="en-US" sz="1000"/>
              <a:t>아이템</a:t>
            </a:r>
            <a:r>
              <a:rPr lang="en-US" altLang="ko-KR" sz="1000"/>
              <a:t>&lt;/li&gt;</a:t>
            </a:r>
          </a:p>
          <a:p>
            <a:r>
              <a:rPr lang="en-US" altLang="ko-KR" sz="1000"/>
              <a:t>        &lt;li&gt;</a:t>
            </a:r>
            <a:r>
              <a:rPr lang="ko-KR" altLang="en-US" sz="1000"/>
              <a:t>아이템</a:t>
            </a:r>
            <a:r>
              <a:rPr lang="en-US" altLang="ko-KR" sz="1000"/>
              <a:t>&lt;/li&gt;</a:t>
            </a:r>
          </a:p>
          <a:p>
            <a:r>
              <a:rPr lang="en-US" altLang="ko-KR" sz="1000"/>
              <a:t>&lt;/ul</a:t>
            </a:r>
            <a:r>
              <a:rPr lang="en-US" altLang="ko-KR" sz="1000" smtClean="0"/>
              <a:t>&gt;</a:t>
            </a:r>
          </a:p>
          <a:p>
            <a:endParaRPr lang="en-US" altLang="ko-KR" sz="1000"/>
          </a:p>
          <a:p>
            <a:r>
              <a:rPr lang="en-US" altLang="ko-KR" sz="1000">
                <a:latin typeface="+mn-ea"/>
              </a:rPr>
              <a:t>-type : </a:t>
            </a:r>
            <a:r>
              <a:rPr lang="ko-KR" altLang="en-US" sz="1000">
                <a:latin typeface="+mn-ea"/>
              </a:rPr>
              <a:t>마커 종류</a:t>
            </a:r>
          </a:p>
          <a:p>
            <a:r>
              <a:rPr lang="ko-KR" altLang="en-US" sz="1000">
                <a:latin typeface="+mn-ea"/>
              </a:rPr>
              <a:t>        </a:t>
            </a:r>
            <a:r>
              <a:rPr lang="en-US" altLang="ko-KR" sz="1000">
                <a:latin typeface="+mn-ea"/>
              </a:rPr>
              <a:t>type="disc" (</a:t>
            </a:r>
            <a:r>
              <a:rPr lang="ko-KR" altLang="en-US" sz="1000">
                <a:latin typeface="+mn-ea"/>
              </a:rPr>
              <a:t>디폴트</a:t>
            </a:r>
            <a:r>
              <a:rPr lang="en-US" altLang="ko-KR" sz="1000">
                <a:latin typeface="+mn-ea"/>
              </a:rPr>
              <a:t>)●, ●</a:t>
            </a:r>
            <a:r>
              <a:rPr lang="en-US" altLang="ko-KR" sz="1000" smtClean="0">
                <a:latin typeface="+mn-ea"/>
              </a:rPr>
              <a:t>, </a:t>
            </a:r>
            <a:r>
              <a:rPr lang="en-US" altLang="ko-KR" sz="1000">
                <a:latin typeface="+mn-ea"/>
              </a:rPr>
              <a:t>●, ...</a:t>
            </a:r>
          </a:p>
          <a:p>
            <a:r>
              <a:rPr lang="en-US" altLang="ko-KR" sz="1000">
                <a:latin typeface="+mn-ea"/>
              </a:rPr>
              <a:t>        type="square" ■, ■, ■, ...</a:t>
            </a:r>
          </a:p>
          <a:p>
            <a:r>
              <a:rPr lang="en-US" altLang="ko-KR" sz="1000">
                <a:latin typeface="+mn-ea"/>
              </a:rPr>
              <a:t>        type="circle" ○, ○, ○, </a:t>
            </a:r>
            <a:r>
              <a:rPr lang="en-US" altLang="ko-KR" sz="1000" smtClean="0">
                <a:latin typeface="+mn-ea"/>
              </a:rPr>
              <a:t>...</a:t>
            </a:r>
          </a:p>
          <a:p>
            <a:endParaRPr lang="en-US" altLang="ko-KR" sz="100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&lt;li&gt; </a:t>
            </a:r>
            <a:r>
              <a:rPr lang="ko-KR" altLang="en-US" sz="1000" smtClean="0">
                <a:latin typeface="+mn-ea"/>
              </a:rPr>
              <a:t>태그는 </a:t>
            </a:r>
            <a:r>
              <a:rPr lang="en-US" altLang="ko-KR" sz="1000" smtClean="0">
                <a:latin typeface="+mn-ea"/>
              </a:rPr>
              <a:t>&lt;ul&gt; </a:t>
            </a:r>
            <a:r>
              <a:rPr lang="ko-KR" altLang="en-US" sz="1000" smtClean="0">
                <a:latin typeface="+mn-ea"/>
              </a:rPr>
              <a:t>태그 내부 소항목들을 정렬할 때 사용한다</a:t>
            </a:r>
            <a:r>
              <a:rPr lang="en-US" altLang="ko-KR" sz="1000" smtClean="0">
                <a:latin typeface="+mn-ea"/>
              </a:rPr>
              <a:t>.</a:t>
            </a:r>
            <a:endParaRPr lang="ko-KR" altLang="en-US" sz="100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3166" y="969901"/>
            <a:ext cx="26937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+mn-ea"/>
              </a:rPr>
              <a:t>&lt;ol&gt; </a:t>
            </a:r>
            <a:r>
              <a:rPr lang="ko-KR" altLang="en-US" sz="1000">
                <a:latin typeface="+mn-ea"/>
              </a:rPr>
              <a:t>태그의 </a:t>
            </a:r>
            <a:r>
              <a:rPr lang="en-US" altLang="ko-KR" sz="1000">
                <a:latin typeface="+mn-ea"/>
              </a:rPr>
              <a:t>type</a:t>
            </a:r>
            <a:r>
              <a:rPr lang="ko-KR" altLang="en-US" sz="1000">
                <a:latin typeface="+mn-ea"/>
              </a:rPr>
              <a:t>에 따라 하위 목록들의 순서 마커가 정해지고</a:t>
            </a:r>
            <a:r>
              <a:rPr lang="en-US" altLang="ko-KR" sz="1000">
                <a:latin typeface="+mn-ea"/>
              </a:rPr>
              <a:t>, start</a:t>
            </a:r>
            <a:r>
              <a:rPr lang="ko-KR" altLang="en-US" sz="1000">
                <a:latin typeface="+mn-ea"/>
              </a:rPr>
              <a:t>에 따라 마커의 시작 값이 정해진다</a:t>
            </a:r>
            <a:r>
              <a:rPr lang="en-US" altLang="ko-KR" sz="1000">
                <a:latin typeface="+mn-ea"/>
              </a:rPr>
              <a:t>.</a:t>
            </a:r>
          </a:p>
          <a:p>
            <a:r>
              <a:rPr lang="ko-KR" altLang="en-US" sz="1000" smtClean="0">
                <a:latin typeface="+mn-ea"/>
              </a:rPr>
              <a:t>기본 </a:t>
            </a:r>
            <a:r>
              <a:rPr lang="ko-KR" altLang="en-US" sz="1000">
                <a:latin typeface="+mn-ea"/>
              </a:rPr>
              <a:t>값은 숫자</a:t>
            </a:r>
            <a:r>
              <a:rPr lang="en-US" altLang="ko-KR" sz="1000">
                <a:latin typeface="+mn-ea"/>
              </a:rPr>
              <a:t>(1, 2, 3, ...)</a:t>
            </a:r>
            <a:r>
              <a:rPr lang="ko-KR" altLang="en-US" sz="1000">
                <a:latin typeface="+mn-ea"/>
              </a:rPr>
              <a:t>이다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endParaRPr lang="en-US" altLang="ko-KR" sz="100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ol type="1"|"A"|"a"|"I"|"i"</a:t>
            </a:r>
          </a:p>
          <a:p>
            <a:r>
              <a:rPr lang="en-US" altLang="ko-KR" sz="1000">
                <a:latin typeface="+mn-ea"/>
              </a:rPr>
              <a:t>    start="value"&gt;</a:t>
            </a:r>
          </a:p>
          <a:p>
            <a:r>
              <a:rPr lang="en-US" altLang="ko-KR" sz="1000">
                <a:latin typeface="+mn-ea"/>
              </a:rPr>
              <a:t>    &lt;li&gt;</a:t>
            </a:r>
            <a:r>
              <a:rPr lang="ko-KR" altLang="en-US" sz="1000">
                <a:latin typeface="+mn-ea"/>
              </a:rPr>
              <a:t>아이템</a:t>
            </a:r>
            <a:r>
              <a:rPr lang="en-US" altLang="ko-KR" sz="1000">
                <a:latin typeface="+mn-ea"/>
              </a:rPr>
              <a:t>&lt;/li&gt;</a:t>
            </a:r>
          </a:p>
          <a:p>
            <a:r>
              <a:rPr lang="en-US" altLang="ko-KR" sz="1000">
                <a:latin typeface="+mn-ea"/>
              </a:rPr>
              <a:t>    &lt;li&gt;</a:t>
            </a:r>
            <a:r>
              <a:rPr lang="ko-KR" altLang="en-US" sz="1000">
                <a:latin typeface="+mn-ea"/>
              </a:rPr>
              <a:t>아이템</a:t>
            </a:r>
            <a:r>
              <a:rPr lang="en-US" altLang="ko-KR" sz="1000">
                <a:latin typeface="+mn-ea"/>
              </a:rPr>
              <a:t>&lt;/li&gt;</a:t>
            </a:r>
          </a:p>
          <a:p>
            <a:r>
              <a:rPr lang="en-US" altLang="ko-KR" sz="1000">
                <a:latin typeface="+mn-ea"/>
              </a:rPr>
              <a:t>&lt;/ol&gt;</a:t>
            </a:r>
          </a:p>
          <a:p>
            <a:endParaRPr lang="en-US" altLang="ko-KR" sz="1000">
              <a:latin typeface="+mn-ea"/>
            </a:endParaRPr>
          </a:p>
          <a:p>
            <a:r>
              <a:rPr lang="en-US" altLang="ko-KR" sz="1000">
                <a:latin typeface="+mn-ea"/>
              </a:rPr>
              <a:t>-type : </a:t>
            </a:r>
            <a:r>
              <a:rPr lang="ko-KR" altLang="en-US" sz="1000">
                <a:latin typeface="+mn-ea"/>
              </a:rPr>
              <a:t>마커 종류</a:t>
            </a:r>
          </a:p>
          <a:p>
            <a:r>
              <a:rPr lang="ko-KR" altLang="en-US" sz="1000">
                <a:latin typeface="+mn-ea"/>
              </a:rPr>
              <a:t>        </a:t>
            </a:r>
            <a:r>
              <a:rPr lang="en-US" altLang="ko-KR" sz="1000">
                <a:latin typeface="+mn-ea"/>
              </a:rPr>
              <a:t>type="1" (</a:t>
            </a:r>
            <a:r>
              <a:rPr lang="ko-KR" altLang="en-US" sz="1000">
                <a:latin typeface="+mn-ea"/>
              </a:rPr>
              <a:t>디폴트</a:t>
            </a:r>
            <a:r>
              <a:rPr lang="en-US" altLang="ko-KR" sz="1000">
                <a:latin typeface="+mn-ea"/>
              </a:rPr>
              <a:t>) 1, 2, 3, ...</a:t>
            </a:r>
          </a:p>
          <a:p>
            <a:r>
              <a:rPr lang="en-US" altLang="ko-KR" sz="1000">
                <a:latin typeface="+mn-ea"/>
              </a:rPr>
              <a:t>        type="A" A, B, C, ...</a:t>
            </a:r>
          </a:p>
          <a:p>
            <a:r>
              <a:rPr lang="en-US" altLang="ko-KR" sz="1000">
                <a:latin typeface="+mn-ea"/>
              </a:rPr>
              <a:t>        type="a" a, b, c, ...</a:t>
            </a:r>
          </a:p>
          <a:p>
            <a:r>
              <a:rPr lang="en-US" altLang="ko-KR" sz="1000">
                <a:latin typeface="+mn-ea"/>
              </a:rPr>
              <a:t>        type="I" I, II, III, ...</a:t>
            </a:r>
          </a:p>
          <a:p>
            <a:r>
              <a:rPr lang="en-US" altLang="ko-KR" sz="1000">
                <a:latin typeface="+mn-ea"/>
              </a:rPr>
              <a:t>        type="i" i, ii, iii, ...</a:t>
            </a:r>
          </a:p>
          <a:p>
            <a:endParaRPr lang="en-US" altLang="ko-KR" sz="1000">
              <a:latin typeface="+mn-ea"/>
            </a:endParaRPr>
          </a:p>
          <a:p>
            <a:r>
              <a:rPr lang="en-US" altLang="ko-KR" sz="1000">
                <a:latin typeface="+mn-ea"/>
              </a:rPr>
              <a:t>-start : </a:t>
            </a:r>
            <a:r>
              <a:rPr lang="ko-KR" altLang="en-US" sz="1000">
                <a:latin typeface="+mn-ea"/>
              </a:rPr>
              <a:t>마커의 시작 값</a:t>
            </a:r>
          </a:p>
          <a:p>
            <a:r>
              <a:rPr lang="ko-KR" altLang="en-US" sz="1000">
                <a:latin typeface="+mn-ea"/>
              </a:rPr>
              <a:t>        </a:t>
            </a:r>
            <a:r>
              <a:rPr lang="en-US" altLang="ko-KR" sz="1000">
                <a:latin typeface="+mn-ea"/>
              </a:rPr>
              <a:t>start="C" C, D, E, ...</a:t>
            </a:r>
          </a:p>
          <a:p>
            <a:r>
              <a:rPr lang="en-US" altLang="ko-KR" sz="1000">
                <a:latin typeface="+mn-ea"/>
              </a:rPr>
              <a:t>        start="5" 5, 6, 7, ...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&lt;ol&gt;, &lt;ul&gt;,</a:t>
            </a:r>
            <a:r>
              <a:rPr lang="ko-KR" altLang="en-US" sz="2400" b="1" smtClean="0">
                <a:latin typeface="+mn-ea"/>
              </a:rPr>
              <a:t> </a:t>
            </a:r>
            <a:r>
              <a:rPr lang="en-US" altLang="ko-KR" sz="2400" b="1">
                <a:latin typeface="+mn-ea"/>
              </a:rPr>
              <a:t>&lt;li&gt;</a:t>
            </a:r>
            <a:endParaRPr lang="ko-KR" altLang="en-US" sz="2400" b="1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2863" y="1105026"/>
            <a:ext cx="5460186" cy="507831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"en"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&gt;Document&lt;/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</a:t>
            </a:r>
            <a:r>
              <a:rPr lang="en-US" altLang="ko-KR" sz="900" smtClean="0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 smtClean="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{margin-left: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40px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;margin-top: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;padding-top: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;font-size: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1.5em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list-style:decimal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(data:image/gif;base64,R0lGODlhAQABAIAAAAAAAP///yH5BAEAAAAALAAAAAABAAEAAAIBRAA7);}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{margin-left: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;position:relative;margin-bottom: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0.5em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1n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{display:inline-block;width: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37px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;height: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44px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;content: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background-repeat:no-repeat;background-size: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100%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100%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;margin-right: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background-image: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'https://s3-us-west-2.amazonaws.com/s.cdpn.io/358203/sports1.gif'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);}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2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background-image: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'https://s3-us-west-2.amazonaws.com/s.cdpn.io/358203/sports2.gif'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);}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3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background-image: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'https://s3-us-west-2.amazonaws.com/s.cdpn.io/358203/sports3.gif'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);}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4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background-image: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'https://s3-us-west-2.amazonaws.com/s.cdpn.io/358203/sports4.gif'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);}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h1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&gt;Sports with Balls&lt;/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h1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"sportsgif"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&gt;Baseball&lt;/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&gt;Basketball&lt;/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&gt;Soccer&lt;/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&gt;Football&lt;/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02" y="1105026"/>
            <a:ext cx="3688982" cy="2594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3860" y="879621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3716" y="879621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10" name="액자 9"/>
          <p:cNvSpPr/>
          <p:nvPr/>
        </p:nvSpPr>
        <p:spPr>
          <a:xfrm>
            <a:off x="602863" y="2125362"/>
            <a:ext cx="5460186" cy="233130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802" y="3970638"/>
            <a:ext cx="485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Type </a:t>
            </a:r>
            <a:r>
              <a:rPr lang="ko-KR" altLang="en-US" sz="1000" smtClean="0"/>
              <a:t>경우 </a:t>
            </a:r>
            <a:r>
              <a:rPr lang="en-US" altLang="ko-KR" sz="1000" smtClean="0"/>
              <a:t>HTML5</a:t>
            </a:r>
            <a:r>
              <a:rPr lang="ko-KR" altLang="en-US" sz="1000" smtClean="0"/>
              <a:t>에서 적용이 되지않는 부분이 있어 </a:t>
            </a:r>
            <a:r>
              <a:rPr lang="en-US" altLang="ko-KR" sz="1000" smtClean="0"/>
              <a:t>CSS3 </a:t>
            </a:r>
            <a:r>
              <a:rPr lang="ko-KR" altLang="en-US" sz="1000" smtClean="0"/>
              <a:t>사용 권장</a:t>
            </a:r>
            <a:r>
              <a:rPr lang="en-US" altLang="ko-KR" sz="1000" smtClean="0"/>
              <a:t>!</a:t>
            </a:r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&lt;head&gt; </a:t>
            </a:r>
            <a:r>
              <a:rPr lang="ko-KR" altLang="en-US" sz="1000" smtClean="0"/>
              <a:t>부분에 </a:t>
            </a:r>
            <a:r>
              <a:rPr lang="en-US" altLang="ko-KR" sz="1000" smtClean="0"/>
              <a:t>&lt;style&gt;&lt;/style&gt;</a:t>
            </a:r>
            <a:r>
              <a:rPr lang="ko-KR" altLang="en-US" sz="1000" smtClean="0"/>
              <a:t>에  </a:t>
            </a:r>
            <a:r>
              <a:rPr lang="en-US" altLang="ko-KR" sz="1000" smtClean="0"/>
              <a:t>css</a:t>
            </a:r>
            <a:r>
              <a:rPr lang="ko-KR" altLang="en-US" sz="1000" smtClean="0"/>
              <a:t>코드를 넣어  사용한다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6022646" y="4399005"/>
            <a:ext cx="314606" cy="140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Table</a:t>
            </a:r>
            <a:endParaRPr lang="ko-KR" altLang="en-US" sz="2400" b="1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2863" y="1222431"/>
            <a:ext cx="4521072" cy="3831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기본 테이블 만들기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기본 구조를 가진 표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table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523D14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"1"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&lt;!-- 1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픽셀 테두리이나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css3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로 표현하는 것이 바람직하다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. 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caption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&gt;1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학기 성적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caption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이름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&gt;HTML&lt;/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&gt;CSS&lt;/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tfoot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합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&gt;255&lt;/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&gt;230&lt;/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tfoot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박영선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&gt;30&lt;/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&gt;50&lt;/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오세훈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&gt;95&lt;/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&gt;95&lt;/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박용준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table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9418" y="871852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3716" y="879621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8573" y="1167032"/>
            <a:ext cx="37255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표를 </a:t>
            </a:r>
            <a:r>
              <a:rPr lang="ko-KR" altLang="en-US" sz="1000">
                <a:latin typeface="+mn-ea"/>
              </a:rPr>
              <a:t>만드는 </a:t>
            </a:r>
            <a:r>
              <a:rPr lang="ko-KR" altLang="en-US" sz="1000" smtClean="0">
                <a:latin typeface="+mn-ea"/>
              </a:rPr>
              <a:t>태그들</a:t>
            </a:r>
            <a:endParaRPr lang="en-US" altLang="ko-KR" sz="1000" smtClean="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table : </a:t>
            </a:r>
            <a:r>
              <a:rPr lang="ko-KR" altLang="en-US" sz="1000">
                <a:latin typeface="+mn-ea"/>
              </a:rPr>
              <a:t>표 전체를 담는 컨테이너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caption&gt; : </a:t>
            </a:r>
            <a:r>
              <a:rPr lang="ko-KR" altLang="en-US" sz="1000">
                <a:latin typeface="+mn-ea"/>
              </a:rPr>
              <a:t>표 제목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thead&gt; : </a:t>
            </a:r>
            <a:r>
              <a:rPr lang="ko-KR" altLang="en-US" sz="1000">
                <a:latin typeface="+mn-ea"/>
              </a:rPr>
              <a:t>헤딩 셀 </a:t>
            </a:r>
            <a:r>
              <a:rPr lang="ko-KR" altLang="en-US" sz="1000" smtClean="0">
                <a:latin typeface="+mn-ea"/>
              </a:rPr>
              <a:t>그룹</a:t>
            </a:r>
            <a:endParaRPr lang="en-US" altLang="ko-KR" sz="100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tfoot&gt; : </a:t>
            </a:r>
            <a:r>
              <a:rPr lang="ko-KR" altLang="en-US" sz="1000">
                <a:latin typeface="+mn-ea"/>
              </a:rPr>
              <a:t>바닥 셀 그룹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tbody&gt; : </a:t>
            </a:r>
            <a:r>
              <a:rPr lang="ko-KR" altLang="en-US" sz="1000">
                <a:latin typeface="+mn-ea"/>
              </a:rPr>
              <a:t>데이터 셀 그룹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tr&gt; : </a:t>
            </a:r>
            <a:r>
              <a:rPr lang="ko-KR" altLang="en-US" sz="1000">
                <a:latin typeface="+mn-ea"/>
              </a:rPr>
              <a:t>행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여러 </a:t>
            </a:r>
            <a:r>
              <a:rPr lang="en-US" altLang="ko-KR" sz="1000">
                <a:latin typeface="+mn-ea"/>
              </a:rPr>
              <a:t>&lt;td&gt;, &lt;th&gt; </a:t>
            </a:r>
            <a:r>
              <a:rPr lang="ko-KR" altLang="en-US" sz="1000">
                <a:latin typeface="+mn-ea"/>
              </a:rPr>
              <a:t>포함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th&gt; : </a:t>
            </a:r>
            <a:r>
              <a:rPr lang="ko-KR" altLang="en-US" sz="1000">
                <a:latin typeface="+mn-ea"/>
              </a:rPr>
              <a:t>열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제목</a:t>
            </a: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해당</a:t>
            </a:r>
            <a:r>
              <a:rPr lang="en-US" altLang="ko-KR" sz="1000">
                <a:latin typeface="+mn-ea"/>
              </a:rPr>
              <a:t>) </a:t>
            </a:r>
            <a:r>
              <a:rPr lang="ko-KR" altLang="en-US" sz="1000">
                <a:latin typeface="+mn-ea"/>
              </a:rPr>
              <a:t>셀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td&gt; : </a:t>
            </a:r>
            <a:r>
              <a:rPr lang="ko-KR" altLang="en-US" sz="1000">
                <a:latin typeface="+mn-ea"/>
              </a:rPr>
              <a:t>데이터 셀 </a:t>
            </a:r>
            <a:r>
              <a:rPr lang="en-US" altLang="ko-KR" sz="1000" smtClean="0">
                <a:latin typeface="+mn-ea"/>
              </a:rPr>
              <a:t>--&gt;</a:t>
            </a:r>
          </a:p>
          <a:p>
            <a:endParaRPr lang="ko-KR" altLang="en-US" sz="100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&lt;thead&gt;, &lt;tbody&gt;, &lt;tfoot&gt;</a:t>
            </a:r>
            <a:r>
              <a:rPr lang="ko-KR" altLang="en-US" sz="1000" smtClean="0">
                <a:latin typeface="+mn-ea"/>
              </a:rPr>
              <a:t>은 여러 </a:t>
            </a:r>
            <a:r>
              <a:rPr lang="en-US" altLang="ko-KR" sz="1000" smtClean="0">
                <a:latin typeface="+mn-ea"/>
              </a:rPr>
              <a:t>&lt;tr&gt; </a:t>
            </a:r>
            <a:r>
              <a:rPr lang="ko-KR" altLang="en-US" sz="1000" smtClean="0">
                <a:latin typeface="+mn-ea"/>
              </a:rPr>
              <a:t>포함 가능</a:t>
            </a:r>
            <a:endParaRPr lang="en-US" altLang="ko-KR" sz="1000" smtClean="0">
              <a:latin typeface="+mn-ea"/>
            </a:endParaRPr>
          </a:p>
          <a:p>
            <a:r>
              <a:rPr lang="ko-KR" altLang="en-US" sz="1000">
                <a:latin typeface="+mn-ea"/>
              </a:rPr>
              <a:t/>
            </a:r>
            <a:br>
              <a:rPr lang="ko-KR" altLang="en-US" sz="1000">
                <a:latin typeface="+mn-ea"/>
              </a:rPr>
            </a:br>
            <a:r>
              <a:rPr lang="en-US" altLang="ko-KR" sz="1000" smtClean="0">
                <a:latin typeface="+mn-ea"/>
              </a:rPr>
              <a:t>colspan </a:t>
            </a:r>
            <a:r>
              <a:rPr lang="en-US" altLang="ko-KR" sz="1000">
                <a:latin typeface="+mn-ea"/>
              </a:rPr>
              <a:t> </a:t>
            </a:r>
            <a:r>
              <a:rPr lang="ko-KR" altLang="en-US" sz="1000">
                <a:latin typeface="+mn-ea"/>
              </a:rPr>
              <a:t>셀의 너비 지정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rowspan </a:t>
            </a:r>
            <a:r>
              <a:rPr lang="ko-KR" altLang="en-US" sz="1000">
                <a:latin typeface="+mn-ea"/>
              </a:rPr>
              <a:t>셀의 높이 </a:t>
            </a:r>
            <a:r>
              <a:rPr lang="ko-KR" altLang="en-US" sz="1000" smtClean="0">
                <a:latin typeface="+mn-ea"/>
              </a:rPr>
              <a:t>지정</a:t>
            </a:r>
            <a:endParaRPr lang="en-US" altLang="ko-KR" sz="1000" smtClean="0">
              <a:latin typeface="+mn-ea"/>
            </a:endParaRPr>
          </a:p>
          <a:p>
            <a:r>
              <a:rPr lang="ko-KR" altLang="en-US" sz="1000">
                <a:latin typeface="+mn-ea"/>
              </a:rPr>
              <a:t/>
            </a:r>
            <a:br>
              <a:rPr lang="ko-KR" altLang="en-US" sz="1000">
                <a:latin typeface="+mn-ea"/>
              </a:rPr>
            </a:br>
            <a:endParaRPr lang="ko-KR" altLang="en-US" sz="1000">
              <a:latin typeface="+mn-ea"/>
            </a:endParaRPr>
          </a:p>
          <a:p>
            <a:r>
              <a:rPr lang="ko-KR" altLang="en-US" sz="1000">
                <a:latin typeface="+mn-ea"/>
              </a:rPr>
              <a:t/>
            </a:r>
            <a:br>
              <a:rPr lang="ko-KR" altLang="en-US" sz="1000">
                <a:latin typeface="+mn-ea"/>
              </a:rPr>
            </a:br>
            <a:endParaRPr lang="ko-KR" altLang="en-US" sz="1000">
              <a:latin typeface="+mn-ea"/>
            </a:endParaRPr>
          </a:p>
          <a:p>
            <a:endParaRPr lang="ko-KR" altLang="en-US" sz="100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76" y="1146173"/>
            <a:ext cx="197195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caption</a:t>
            </a:r>
            <a:endParaRPr lang="ko-KR" altLang="en-US" sz="2400" b="1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2862" y="1263619"/>
            <a:ext cx="7096897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표에 이미지 삽입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table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캡션 태그는 테이블에 제목을 표시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caption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좋아하는 과일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caption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tbody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는 테이블 내용 부분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tr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은 행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, td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는 열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img src="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이미지 주소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"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로 이미지 파일 로드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"C:\Users\hi-guro\Desktop\keeui\java_fullstack\media\apple.png"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"C:\Users\hi-guro\Desktop\keeui\java_fullstack\media\banana.png"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"C:\Users\hi-guro\Desktop\keeui\java_fullstack\media\mango.png"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table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6200" y="910445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3716" y="879621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06" y="1243489"/>
            <a:ext cx="2788254" cy="15125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92203" y="1243489"/>
            <a:ext cx="232156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&lt;caption&gt; : </a:t>
            </a:r>
            <a:r>
              <a:rPr lang="ko-KR" altLang="en-US" sz="1000">
                <a:latin typeface="+mn-ea"/>
              </a:rPr>
              <a:t>표 제목</a:t>
            </a:r>
          </a:p>
          <a:p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caption&gt;</a:t>
            </a:r>
            <a:r>
              <a:rPr lang="ko-KR" altLang="en-US" sz="1000">
                <a:latin typeface="+mn-ea"/>
              </a:rPr>
              <a:t>은 </a:t>
            </a:r>
            <a:r>
              <a:rPr lang="en-US" altLang="ko-KR" sz="1000">
                <a:latin typeface="+mn-ea"/>
              </a:rPr>
              <a:t>&lt;talbe&gt;</a:t>
            </a:r>
            <a:r>
              <a:rPr lang="ko-KR" altLang="en-US" sz="1000">
                <a:latin typeface="+mn-ea"/>
              </a:rPr>
              <a:t>에 반드시 첫 번째로 </a:t>
            </a:r>
            <a:r>
              <a:rPr lang="ko-KR" altLang="en-US" sz="1000" smtClean="0">
                <a:latin typeface="+mn-ea"/>
              </a:rPr>
              <a:t>삽입</a:t>
            </a:r>
            <a:endParaRPr lang="en-US" altLang="ko-KR" sz="1000" smtClean="0">
              <a:latin typeface="+mn-ea"/>
            </a:endParaRPr>
          </a:p>
          <a:p>
            <a:endParaRPr lang="en-US" altLang="ko-KR" sz="1000" smtClean="0">
              <a:latin typeface="+mn-ea"/>
            </a:endParaRPr>
          </a:p>
          <a:p>
            <a:endParaRPr lang="en-US" altLang="ko-KR" sz="100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이미지 </a:t>
            </a:r>
            <a:r>
              <a:rPr lang="ko-KR" altLang="en-US" sz="1000">
                <a:latin typeface="+mn-ea"/>
              </a:rPr>
              <a:t>태그 </a:t>
            </a:r>
          </a:p>
          <a:p>
            <a:r>
              <a:rPr lang="en-US" altLang="ko-KR" sz="1000">
                <a:latin typeface="+mn-ea"/>
              </a:rPr>
              <a:t>img </a:t>
            </a:r>
            <a:r>
              <a:rPr lang="ko-KR" altLang="en-US" sz="1000">
                <a:latin typeface="+mn-ea"/>
              </a:rPr>
              <a:t>태그 단독으로 사용</a:t>
            </a:r>
          </a:p>
          <a:p>
            <a:r>
              <a:rPr lang="en-US" altLang="ko-KR" sz="1000">
                <a:latin typeface="+mn-ea"/>
              </a:rPr>
              <a:t>&lt;img</a:t>
            </a:r>
            <a:r>
              <a:rPr lang="en-US" altLang="ko-KR" sz="1000" smtClean="0">
                <a:latin typeface="+mn-ea"/>
              </a:rPr>
              <a:t>/&gt;</a:t>
            </a:r>
          </a:p>
          <a:p>
            <a:endParaRPr lang="ko-KR" altLang="en-US" sz="1000">
              <a:latin typeface="+mn-ea"/>
            </a:endParaRPr>
          </a:p>
          <a:p>
            <a:r>
              <a:rPr lang="en-US" altLang="ko-KR" sz="1000">
                <a:latin typeface="+mn-ea"/>
              </a:rPr>
              <a:t>img </a:t>
            </a:r>
            <a:r>
              <a:rPr lang="ko-KR" altLang="en-US" sz="1000">
                <a:latin typeface="+mn-ea"/>
              </a:rPr>
              <a:t>태그의 속성들</a:t>
            </a:r>
          </a:p>
          <a:p>
            <a:r>
              <a:rPr lang="en-US" altLang="ko-KR" sz="1000">
                <a:latin typeface="+mn-ea"/>
              </a:rPr>
              <a:t>src </a:t>
            </a:r>
            <a:r>
              <a:rPr lang="ko-KR" altLang="en-US" sz="1000">
                <a:latin typeface="+mn-ea"/>
              </a:rPr>
              <a:t>이미지의 경로 지정</a:t>
            </a:r>
          </a:p>
          <a:p>
            <a:r>
              <a:rPr lang="en-US" altLang="ko-KR" sz="1000">
                <a:latin typeface="+mn-ea"/>
              </a:rPr>
              <a:t>alt </a:t>
            </a:r>
            <a:r>
              <a:rPr lang="ko-KR" altLang="en-US" sz="1000">
                <a:latin typeface="+mn-ea"/>
              </a:rPr>
              <a:t>이미지가 없을 때 글자 지정</a:t>
            </a:r>
          </a:p>
          <a:p>
            <a:r>
              <a:rPr lang="en-US" altLang="ko-KR" sz="1000">
                <a:latin typeface="+mn-ea"/>
              </a:rPr>
              <a:t>width </a:t>
            </a:r>
            <a:r>
              <a:rPr lang="ko-KR" altLang="en-US" sz="1000">
                <a:latin typeface="+mn-ea"/>
              </a:rPr>
              <a:t>너비 지정</a:t>
            </a:r>
          </a:p>
          <a:p>
            <a:r>
              <a:rPr lang="en-US" altLang="ko-KR" sz="1000">
                <a:latin typeface="+mn-ea"/>
              </a:rPr>
              <a:t>height </a:t>
            </a:r>
            <a:r>
              <a:rPr lang="ko-KR" altLang="en-US" sz="1000">
                <a:latin typeface="+mn-ea"/>
              </a:rPr>
              <a:t>높이 지정</a:t>
            </a:r>
          </a:p>
        </p:txBody>
      </p:sp>
    </p:spTree>
    <p:extLst>
      <p:ext uri="{BB962C8B-B14F-4D97-AF65-F5344CB8AC3E}">
        <p14:creationId xmlns:p14="http://schemas.microsoft.com/office/powerpoint/2010/main" val="40199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link</a:t>
            </a:r>
            <a:endParaRPr lang="ko-KR" altLang="en-US" sz="2400" b="1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2863" y="1130259"/>
            <a:ext cx="6096000" cy="54938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링크 만들기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링크 만들기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포털 사이트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ul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태그와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태그를 활용해 항목 정렬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태그는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ul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태그의 소 항목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사이트 링크는 문자에도 걸 수 있지만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"http://www.naver.com"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네이버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"http://www.daum.net"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다음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신문 사이트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아래와 같이 이미지 파일에도 걸 수 있다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. 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"https://www.chosun.com"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"C:\Users\hi-guro\Desktop\keeui\java_fullstack\media\apple.png"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"https://www.etnews.com"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"C:\Users\hi-guro\Desktop\keeui\java_fullstack\media\Elvis.png"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"100"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"100"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외부 사이트 말고도 내부 코드에도 하이퍼링크를 만들 수 있다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. 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"C:\Users\hi-guro\Desktop\keeui\java_fullstack\HTML\0714\0714_caption.html"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전페이지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3707" y="879620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3716" y="879621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18" y="1130259"/>
            <a:ext cx="1511445" cy="28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329</TotalTime>
  <Words>573</Words>
  <Application>Microsoft Office PowerPoint</Application>
  <PresentationFormat>와이드스크린</PresentationFormat>
  <Paragraphs>254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천체</vt:lpstr>
      <vt:lpstr>Html tag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</dc:title>
  <dc:creator>hi-guro</dc:creator>
  <cp:lastModifiedBy>hi-guro</cp:lastModifiedBy>
  <cp:revision>16</cp:revision>
  <dcterms:created xsi:type="dcterms:W3CDTF">2022-07-14T01:26:20Z</dcterms:created>
  <dcterms:modified xsi:type="dcterms:W3CDTF">2022-07-14T08:17:15Z</dcterms:modified>
</cp:coreProperties>
</file>