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20220715_html_tag_2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ko-KR" altLang="en-US" smtClean="0"/>
              <a:t>기 의찬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22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324" y="107092"/>
            <a:ext cx="1105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/>
              <a:t>목 차</a:t>
            </a:r>
            <a:endParaRPr lang="ko-KR" altLang="en-US" sz="3200"/>
          </a:p>
        </p:txBody>
      </p:sp>
      <p:sp>
        <p:nvSpPr>
          <p:cNvPr id="5" name="직사각형 4"/>
          <p:cNvSpPr/>
          <p:nvPr/>
        </p:nvSpPr>
        <p:spPr>
          <a:xfrm>
            <a:off x="230659" y="691867"/>
            <a:ext cx="11458833" cy="66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8324" y="1112108"/>
            <a:ext cx="1140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mtClean="0"/>
              <a:t>HTML_TAG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mtClean="0"/>
              <a:t>fo(form)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06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324" y="107092"/>
            <a:ext cx="1105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/>
              <a:t>1-1. fo(form)</a:t>
            </a:r>
            <a:endParaRPr lang="ko-KR" altLang="en-US" sz="3200"/>
          </a:p>
        </p:txBody>
      </p:sp>
      <p:sp>
        <p:nvSpPr>
          <p:cNvPr id="3" name="직사각형 2"/>
          <p:cNvSpPr/>
          <p:nvPr/>
        </p:nvSpPr>
        <p:spPr>
          <a:xfrm>
            <a:off x="230659" y="691867"/>
            <a:ext cx="11458833" cy="66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70702" y="1135928"/>
            <a:ext cx="5008606" cy="54784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i="1">
                <a:solidFill>
                  <a:srgbClr val="5C6370"/>
                </a:solidFill>
                <a:latin typeface="+mn-ea"/>
              </a:rPr>
              <a:t>&lt;!-- </a:t>
            </a:r>
            <a:r>
              <a:rPr lang="ko-KR" altLang="en-US" sz="1000" i="1">
                <a:solidFill>
                  <a:srgbClr val="5C6370"/>
                </a:solidFill>
                <a:latin typeface="+mn-ea"/>
              </a:rPr>
              <a:t>폼 태그 </a:t>
            </a:r>
            <a:r>
              <a:rPr lang="en-US" altLang="ko-KR" sz="1000" i="1">
                <a:solidFill>
                  <a:srgbClr val="5C6370"/>
                </a:solidFill>
                <a:latin typeface="+mn-ea"/>
              </a:rPr>
              <a:t>&lt;form&gt; </a:t>
            </a:r>
            <a:r>
              <a:rPr lang="ko-KR" altLang="en-US" sz="1000" i="1">
                <a:solidFill>
                  <a:srgbClr val="5C6370"/>
                </a:solidFill>
                <a:latin typeface="+mn-ea"/>
              </a:rPr>
              <a:t>태그로 둘러싸는 모양</a:t>
            </a:r>
            <a:endParaRPr lang="ko-KR" altLang="en-US" sz="1000">
              <a:solidFill>
                <a:srgbClr val="ABB2BF"/>
              </a:solidFill>
              <a:latin typeface="+mn-ea"/>
            </a:endParaRPr>
          </a:p>
          <a:p>
            <a:r>
              <a:rPr lang="en-US" altLang="ko-KR" sz="1000" i="1">
                <a:solidFill>
                  <a:srgbClr val="5C6370"/>
                </a:solidFill>
                <a:latin typeface="+mn-ea"/>
              </a:rPr>
              <a:t>name </a:t>
            </a:r>
            <a:r>
              <a:rPr lang="ko-KR" altLang="en-US" sz="1000" i="1">
                <a:solidFill>
                  <a:srgbClr val="5C6370"/>
                </a:solidFill>
                <a:latin typeface="+mn-ea"/>
              </a:rPr>
              <a:t>속성</a:t>
            </a:r>
            <a:endParaRPr lang="ko-KR" altLang="en-US" sz="1000">
              <a:solidFill>
                <a:srgbClr val="ABB2BF"/>
              </a:solidFill>
              <a:latin typeface="+mn-ea"/>
            </a:endParaRPr>
          </a:p>
          <a:p>
            <a:r>
              <a:rPr lang="en-US" altLang="ko-KR" sz="1000" i="1">
                <a:solidFill>
                  <a:srgbClr val="5C6370"/>
                </a:solidFill>
                <a:latin typeface="+mn-ea"/>
              </a:rPr>
              <a:t>- </a:t>
            </a:r>
            <a:r>
              <a:rPr lang="ko-KR" altLang="en-US" sz="1000" i="1">
                <a:solidFill>
                  <a:srgbClr val="5C6370"/>
                </a:solidFill>
                <a:latin typeface="+mn-ea"/>
              </a:rPr>
              <a:t>폼의 이름 지정</a:t>
            </a:r>
            <a:endParaRPr lang="ko-KR" altLang="en-US" sz="1000">
              <a:solidFill>
                <a:srgbClr val="ABB2BF"/>
              </a:solidFill>
              <a:latin typeface="+mn-ea"/>
            </a:endParaRPr>
          </a:p>
          <a:p>
            <a:r>
              <a:rPr lang="en-US" altLang="ko-KR" sz="1000" i="1">
                <a:solidFill>
                  <a:srgbClr val="5C6370"/>
                </a:solidFill>
                <a:latin typeface="+mn-ea"/>
              </a:rPr>
              <a:t>action </a:t>
            </a:r>
            <a:r>
              <a:rPr lang="ko-KR" altLang="en-US" sz="1000" i="1">
                <a:solidFill>
                  <a:srgbClr val="5C6370"/>
                </a:solidFill>
                <a:latin typeface="+mn-ea"/>
              </a:rPr>
              <a:t>속성</a:t>
            </a:r>
            <a:endParaRPr lang="ko-KR" altLang="en-US" sz="1000">
              <a:solidFill>
                <a:srgbClr val="ABB2BF"/>
              </a:solidFill>
              <a:latin typeface="+mn-ea"/>
            </a:endParaRPr>
          </a:p>
          <a:p>
            <a:r>
              <a:rPr lang="en-US" altLang="ko-KR" sz="1000" i="1">
                <a:solidFill>
                  <a:srgbClr val="5C6370"/>
                </a:solidFill>
                <a:latin typeface="+mn-ea"/>
              </a:rPr>
              <a:t>- </a:t>
            </a:r>
            <a:r>
              <a:rPr lang="ko-KR" altLang="en-US" sz="1000" i="1">
                <a:solidFill>
                  <a:srgbClr val="5C6370"/>
                </a:solidFill>
                <a:latin typeface="+mn-ea"/>
              </a:rPr>
              <a:t>폼 데이터를 처리할 웹 서버 응용프로그램의 이름</a:t>
            </a:r>
            <a:endParaRPr lang="ko-KR" altLang="en-US" sz="1000">
              <a:solidFill>
                <a:srgbClr val="ABB2BF"/>
              </a:solidFill>
              <a:latin typeface="+mn-ea"/>
            </a:endParaRPr>
          </a:p>
          <a:p>
            <a:r>
              <a:rPr lang="en-US" altLang="ko-KR" sz="1000" i="1">
                <a:solidFill>
                  <a:srgbClr val="5C6370"/>
                </a:solidFill>
                <a:latin typeface="+mn-ea"/>
              </a:rPr>
              <a:t>submit </a:t>
            </a:r>
            <a:r>
              <a:rPr lang="ko-KR" altLang="en-US" sz="1000" i="1">
                <a:solidFill>
                  <a:srgbClr val="5C6370"/>
                </a:solidFill>
                <a:latin typeface="+mn-ea"/>
              </a:rPr>
              <a:t>버튼이 눌리면 브라우저는 </a:t>
            </a:r>
            <a:r>
              <a:rPr lang="en-US" altLang="ko-KR" sz="1000" i="1">
                <a:solidFill>
                  <a:srgbClr val="5C6370"/>
                </a:solidFill>
                <a:latin typeface="+mn-ea"/>
              </a:rPr>
              <a:t>action</a:t>
            </a:r>
            <a:r>
              <a:rPr lang="ko-KR" altLang="en-US" sz="1000" i="1">
                <a:solidFill>
                  <a:srgbClr val="5C6370"/>
                </a:solidFill>
                <a:latin typeface="+mn-ea"/>
              </a:rPr>
              <a:t>에 지정된 웹 서버 응용프로그램 실행</a:t>
            </a:r>
            <a:endParaRPr lang="ko-KR" altLang="en-US" sz="10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1000" i="1">
                <a:solidFill>
                  <a:srgbClr val="5C6370"/>
                </a:solidFill>
                <a:latin typeface="+mn-ea"/>
              </a:rPr>
              <a:t>웹 서버 응용프로그램은 </a:t>
            </a:r>
            <a:r>
              <a:rPr lang="en-US" altLang="ko-KR" sz="1000" i="1">
                <a:solidFill>
                  <a:srgbClr val="5C6370"/>
                </a:solidFill>
                <a:latin typeface="+mn-ea"/>
              </a:rPr>
              <a:t>Java, JSP, PHP, C/C++ </a:t>
            </a:r>
            <a:r>
              <a:rPr lang="ko-KR" altLang="en-US" sz="1000" i="1">
                <a:solidFill>
                  <a:srgbClr val="5C6370"/>
                </a:solidFill>
                <a:latin typeface="+mn-ea"/>
              </a:rPr>
              <a:t>등 다양한 언어로 작성</a:t>
            </a:r>
            <a:endParaRPr lang="ko-KR" altLang="en-US" sz="1000">
              <a:solidFill>
                <a:srgbClr val="ABB2BF"/>
              </a:solidFill>
              <a:latin typeface="+mn-ea"/>
            </a:endParaRPr>
          </a:p>
          <a:p>
            <a:r>
              <a:rPr lang="en-US" altLang="ko-KR" sz="1000" i="1">
                <a:solidFill>
                  <a:srgbClr val="5C6370"/>
                </a:solidFill>
                <a:latin typeface="+mn-ea"/>
              </a:rPr>
              <a:t>method </a:t>
            </a:r>
            <a:r>
              <a:rPr lang="ko-KR" altLang="en-US" sz="1000" i="1">
                <a:solidFill>
                  <a:srgbClr val="5C6370"/>
                </a:solidFill>
                <a:latin typeface="+mn-ea"/>
              </a:rPr>
              <a:t>속성</a:t>
            </a:r>
            <a:endParaRPr lang="ko-KR" altLang="en-US" sz="1000">
              <a:solidFill>
                <a:srgbClr val="ABB2BF"/>
              </a:solidFill>
              <a:latin typeface="+mn-ea"/>
            </a:endParaRPr>
          </a:p>
          <a:p>
            <a:r>
              <a:rPr lang="en-US" altLang="ko-KR" sz="1000" i="1">
                <a:solidFill>
                  <a:srgbClr val="5C6370"/>
                </a:solidFill>
                <a:latin typeface="+mn-ea"/>
              </a:rPr>
              <a:t>- </a:t>
            </a:r>
            <a:r>
              <a:rPr lang="ko-KR" altLang="en-US" sz="1000" i="1">
                <a:solidFill>
                  <a:srgbClr val="5C6370"/>
                </a:solidFill>
                <a:latin typeface="+mn-ea"/>
              </a:rPr>
              <a:t>폼 데이터를 웹 서버로 전송하는 형식</a:t>
            </a:r>
            <a:endParaRPr lang="ko-KR" altLang="en-US" sz="10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1000" i="1">
                <a:solidFill>
                  <a:srgbClr val="5C6370"/>
                </a:solidFill>
                <a:latin typeface="+mn-ea"/>
              </a:rPr>
              <a:t>대표적인 전송 형식 </a:t>
            </a:r>
            <a:r>
              <a:rPr lang="en-US" altLang="ko-KR" sz="1000" i="1">
                <a:solidFill>
                  <a:srgbClr val="5C6370"/>
                </a:solidFill>
                <a:latin typeface="+mn-ea"/>
              </a:rPr>
              <a:t>: GET, POST</a:t>
            </a:r>
            <a:endParaRPr lang="ko-KR" altLang="en-US" sz="10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1000" i="1">
                <a:solidFill>
                  <a:srgbClr val="5C6370"/>
                </a:solidFill>
                <a:latin typeface="+mn-ea"/>
              </a:rPr>
              <a:t> </a:t>
            </a:r>
            <a:r>
              <a:rPr lang="en-US" altLang="ko-KR" sz="1000" i="1">
                <a:solidFill>
                  <a:srgbClr val="5C6370"/>
                </a:solidFill>
                <a:latin typeface="+mn-ea"/>
              </a:rPr>
              <a:t>--&gt;</a:t>
            </a:r>
            <a:endParaRPr lang="ko-KR" altLang="en-US" sz="1000">
              <a:solidFill>
                <a:srgbClr val="ABB2BF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&lt;!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DOCTYPE</a:t>
            </a:r>
            <a:r>
              <a:rPr lang="ko-KR" altLang="en-US" sz="10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1000">
                <a:solidFill>
                  <a:srgbClr val="D19A66"/>
                </a:solidFill>
                <a:latin typeface="+mn-ea"/>
              </a:rPr>
              <a:t>html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html</a:t>
            </a:r>
            <a:r>
              <a:rPr lang="ko-KR" altLang="en-US" sz="10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1000">
                <a:solidFill>
                  <a:srgbClr val="D19A66"/>
                </a:solidFill>
                <a:latin typeface="+mn-ea"/>
              </a:rPr>
              <a:t>lang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98C379"/>
                </a:solidFill>
                <a:latin typeface="+mn-ea"/>
              </a:rPr>
              <a:t>"en"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head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meta</a:t>
            </a:r>
            <a:r>
              <a:rPr lang="ko-KR" altLang="en-US" sz="10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1000">
                <a:solidFill>
                  <a:srgbClr val="D19A66"/>
                </a:solidFill>
                <a:latin typeface="+mn-ea"/>
              </a:rPr>
              <a:t>charset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98C379"/>
                </a:solidFill>
                <a:latin typeface="+mn-ea"/>
              </a:rPr>
              <a:t>"UTF-8"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meta</a:t>
            </a:r>
            <a:r>
              <a:rPr lang="ko-KR" altLang="en-US" sz="10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1000">
                <a:solidFill>
                  <a:srgbClr val="D19A66"/>
                </a:solidFill>
                <a:latin typeface="+mn-ea"/>
              </a:rPr>
              <a:t>http-equiv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98C379"/>
                </a:solidFill>
                <a:latin typeface="+mn-ea"/>
              </a:rPr>
              <a:t>"X-UA-Compatible"</a:t>
            </a:r>
            <a:r>
              <a:rPr lang="ko-KR" altLang="en-US" sz="10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1000">
                <a:solidFill>
                  <a:srgbClr val="D19A66"/>
                </a:solidFill>
                <a:latin typeface="+mn-ea"/>
              </a:rPr>
              <a:t>content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98C379"/>
                </a:solidFill>
                <a:latin typeface="+mn-ea"/>
              </a:rPr>
              <a:t>"IE=edge"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meta</a:t>
            </a:r>
            <a:r>
              <a:rPr lang="ko-KR" altLang="en-US" sz="10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1000">
                <a:solidFill>
                  <a:srgbClr val="D19A66"/>
                </a:solidFill>
                <a:latin typeface="+mn-ea"/>
              </a:rPr>
              <a:t>name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98C379"/>
                </a:solidFill>
                <a:latin typeface="+mn-ea"/>
              </a:rPr>
              <a:t>"viewport"</a:t>
            </a:r>
            <a:r>
              <a:rPr lang="ko-KR" altLang="en-US" sz="10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1000">
                <a:solidFill>
                  <a:srgbClr val="D19A66"/>
                </a:solidFill>
                <a:latin typeface="+mn-ea"/>
              </a:rPr>
              <a:t>content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98C379"/>
                </a:solidFill>
                <a:latin typeface="+mn-ea"/>
              </a:rPr>
              <a:t>"width=device-width, initial-scale=1.0"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title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1000">
                <a:solidFill>
                  <a:srgbClr val="ABB2BF"/>
                </a:solidFill>
                <a:latin typeface="+mn-ea"/>
              </a:rPr>
              <a:t>텍스트 입력 폼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title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head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body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ul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        &lt;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1000">
                <a:solidFill>
                  <a:srgbClr val="ABB2BF"/>
                </a:solidFill>
                <a:latin typeface="+mn-ea"/>
              </a:rPr>
              <a:t>눈누 상업용 무료한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    &lt;/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ul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h3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mark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1000">
                <a:solidFill>
                  <a:srgbClr val="ABB2BF"/>
                </a:solidFill>
                <a:latin typeface="+mn-ea"/>
              </a:rPr>
              <a:t>자기 소개서 작성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mark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h3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hr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    </a:t>
            </a:r>
            <a:r>
              <a:rPr lang="en-US" altLang="ko-KR" sz="1000" i="1">
                <a:solidFill>
                  <a:srgbClr val="5C6370"/>
                </a:solidFill>
                <a:latin typeface="+mn-ea"/>
              </a:rPr>
              <a:t>&lt;!-- size : </a:t>
            </a:r>
            <a:r>
              <a:rPr lang="ko-KR" altLang="en-US" sz="1000" i="1">
                <a:solidFill>
                  <a:srgbClr val="5C6370"/>
                </a:solidFill>
                <a:latin typeface="+mn-ea"/>
              </a:rPr>
              <a:t>값을 입력하는 칸의 크기를 지정 </a:t>
            </a:r>
            <a:r>
              <a:rPr lang="en-US" altLang="ko-KR" sz="1000" i="1">
                <a:solidFill>
                  <a:srgbClr val="5C6370"/>
                </a:solidFill>
                <a:latin typeface="+mn-ea"/>
              </a:rPr>
              <a:t>--&gt;</a:t>
            </a:r>
            <a:endParaRPr lang="ko-KR" altLang="en-US" sz="10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1000">
                <a:solidFill>
                  <a:srgbClr val="ABB2BF"/>
                </a:solidFill>
                <a:latin typeface="+mn-ea"/>
              </a:rPr>
              <a:t>    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form</a:t>
            </a:r>
            <a:r>
              <a:rPr lang="ko-KR" altLang="en-US" sz="10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1000">
                <a:solidFill>
                  <a:srgbClr val="D19A66"/>
                </a:solidFill>
                <a:latin typeface="+mn-ea"/>
              </a:rPr>
              <a:t>name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98C379"/>
                </a:solidFill>
                <a:latin typeface="+mn-ea"/>
              </a:rPr>
              <a:t>"fo"</a:t>
            </a:r>
            <a:r>
              <a:rPr lang="ko-KR" altLang="en-US" sz="10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1000">
                <a:solidFill>
                  <a:srgbClr val="D19A66"/>
                </a:solidFill>
                <a:latin typeface="+mn-ea"/>
              </a:rPr>
              <a:t>method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98C379"/>
                </a:solidFill>
                <a:latin typeface="+mn-ea"/>
              </a:rPr>
              <a:t>"get"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        </a:t>
            </a:r>
            <a:r>
              <a:rPr lang="ko-KR" altLang="en-US" sz="1000">
                <a:solidFill>
                  <a:srgbClr val="ABB2BF"/>
                </a:solidFill>
                <a:latin typeface="+mn-ea"/>
              </a:rPr>
              <a:t>이름 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: &lt;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input</a:t>
            </a:r>
            <a:r>
              <a:rPr lang="ko-KR" altLang="en-US" sz="10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1000">
                <a:solidFill>
                  <a:srgbClr val="D19A66"/>
                </a:solidFill>
                <a:latin typeface="+mn-ea"/>
              </a:rPr>
              <a:t>type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98C379"/>
                </a:solidFill>
                <a:latin typeface="+mn-ea"/>
              </a:rPr>
              <a:t>"text"</a:t>
            </a:r>
            <a:r>
              <a:rPr lang="ko-KR" altLang="en-US" sz="10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1000">
                <a:solidFill>
                  <a:srgbClr val="D19A66"/>
                </a:solidFill>
                <a:latin typeface="+mn-ea"/>
              </a:rPr>
              <a:t>size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98C379"/>
                </a:solidFill>
                <a:latin typeface="+mn-ea"/>
              </a:rPr>
              <a:t>"15"</a:t>
            </a:r>
            <a:r>
              <a:rPr lang="ko-KR" altLang="en-US" sz="10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1000">
                <a:solidFill>
                  <a:srgbClr val="D19A66"/>
                </a:solidFill>
                <a:latin typeface="+mn-ea"/>
              </a:rPr>
              <a:t>value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98C379"/>
                </a:solidFill>
                <a:latin typeface="+mn-ea"/>
              </a:rPr>
              <a:t>""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br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        </a:t>
            </a:r>
            <a:r>
              <a:rPr lang="ko-KR" altLang="en-US" sz="1000">
                <a:solidFill>
                  <a:srgbClr val="ABB2BF"/>
                </a:solidFill>
                <a:latin typeface="+mn-ea"/>
              </a:rPr>
              <a:t>암호 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: &lt;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input</a:t>
            </a:r>
            <a:r>
              <a:rPr lang="ko-KR" altLang="en-US" sz="10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1000">
                <a:solidFill>
                  <a:srgbClr val="D19A66"/>
                </a:solidFill>
                <a:latin typeface="+mn-ea"/>
              </a:rPr>
              <a:t>type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98C379"/>
                </a:solidFill>
                <a:latin typeface="+mn-ea"/>
              </a:rPr>
              <a:t>"password"</a:t>
            </a:r>
            <a:r>
              <a:rPr lang="ko-KR" altLang="en-US" sz="10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1000">
                <a:solidFill>
                  <a:srgbClr val="D19A66"/>
                </a:solidFill>
                <a:latin typeface="+mn-ea"/>
              </a:rPr>
              <a:t>size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98C379"/>
                </a:solidFill>
                <a:latin typeface="+mn-ea"/>
              </a:rPr>
              <a:t>"15"</a:t>
            </a:r>
            <a:r>
              <a:rPr lang="ko-KR" altLang="en-US" sz="10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1000">
                <a:solidFill>
                  <a:srgbClr val="D19A66"/>
                </a:solidFill>
                <a:latin typeface="+mn-ea"/>
              </a:rPr>
              <a:t>value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98C379"/>
                </a:solidFill>
                <a:latin typeface="+mn-ea"/>
              </a:rPr>
              <a:t>""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br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        </a:t>
            </a:r>
            <a:r>
              <a:rPr lang="en-US" altLang="ko-KR" sz="1000" i="1">
                <a:solidFill>
                  <a:srgbClr val="5C6370"/>
                </a:solidFill>
                <a:latin typeface="+mn-ea"/>
              </a:rPr>
              <a:t>&lt;!-- textarea : </a:t>
            </a:r>
            <a:r>
              <a:rPr lang="ko-KR" altLang="en-US" sz="1000" i="1">
                <a:solidFill>
                  <a:srgbClr val="5C6370"/>
                </a:solidFill>
                <a:latin typeface="+mn-ea"/>
              </a:rPr>
              <a:t>문장을 입력받는 상자</a:t>
            </a:r>
            <a:r>
              <a:rPr lang="en-US" altLang="ko-KR" sz="1000" i="1">
                <a:solidFill>
                  <a:srgbClr val="5C6370"/>
                </a:solidFill>
                <a:latin typeface="+mn-ea"/>
              </a:rPr>
              <a:t>, </a:t>
            </a:r>
            <a:r>
              <a:rPr lang="ko-KR" altLang="en-US" sz="1000" i="1">
                <a:solidFill>
                  <a:srgbClr val="5C6370"/>
                </a:solidFill>
                <a:latin typeface="+mn-ea"/>
              </a:rPr>
              <a:t>일반 </a:t>
            </a:r>
            <a:r>
              <a:rPr lang="en-US" altLang="ko-KR" sz="1000" i="1">
                <a:solidFill>
                  <a:srgbClr val="5C6370"/>
                </a:solidFill>
                <a:latin typeface="+mn-ea"/>
              </a:rPr>
              <a:t>text</a:t>
            </a:r>
            <a:r>
              <a:rPr lang="ko-KR" altLang="en-US" sz="1000" i="1">
                <a:solidFill>
                  <a:srgbClr val="5C6370"/>
                </a:solidFill>
                <a:latin typeface="+mn-ea"/>
              </a:rPr>
              <a:t>보다 훨씬 큰 상장 생성 </a:t>
            </a:r>
            <a:r>
              <a:rPr lang="en-US" altLang="ko-KR" sz="1000" i="1">
                <a:solidFill>
                  <a:srgbClr val="5C6370"/>
                </a:solidFill>
                <a:latin typeface="+mn-ea"/>
              </a:rPr>
              <a:t>--&gt;</a:t>
            </a:r>
            <a:endParaRPr lang="ko-KR" altLang="en-US" sz="10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1000">
                <a:solidFill>
                  <a:srgbClr val="ABB2BF"/>
                </a:solidFill>
                <a:latin typeface="+mn-ea"/>
              </a:rPr>
              <a:t>        자소서 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: &lt;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textarea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textarea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  </a:t>
            </a: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    &lt;/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form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    </a:t>
            </a: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body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html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  <a:endParaRPr lang="en-US" altLang="ko-KR" sz="1000" b="0">
              <a:solidFill>
                <a:srgbClr val="ABB2BF"/>
              </a:solidFill>
              <a:effectLst/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193" y="1135928"/>
            <a:ext cx="2991267" cy="1991003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5564193" y="2065526"/>
            <a:ext cx="2517126" cy="995502"/>
          </a:xfrm>
          <a:prstGeom prst="frame">
            <a:avLst>
              <a:gd name="adj1" fmla="val 8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642084" y="5125882"/>
            <a:ext cx="4457137" cy="995502"/>
          </a:xfrm>
          <a:prstGeom prst="frame">
            <a:avLst>
              <a:gd name="adj1" fmla="val 8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827373" y="3061028"/>
            <a:ext cx="667265" cy="1914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044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344</TotalTime>
  <Words>79</Words>
  <Application>Microsoft Office PowerPoint</Application>
  <PresentationFormat>와이드스크린</PresentationFormat>
  <Paragraphs>41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천체</vt:lpstr>
      <vt:lpstr>20220715_html_tag_2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20220715_html_tag_2</dc:title>
  <dc:creator>hi-guro</dc:creator>
  <cp:lastModifiedBy>hi-guro</cp:lastModifiedBy>
  <cp:revision>3</cp:revision>
  <dcterms:created xsi:type="dcterms:W3CDTF">2022-07-15T01:18:38Z</dcterms:created>
  <dcterms:modified xsi:type="dcterms:W3CDTF">2022-07-15T07:02:43Z</dcterms:modified>
</cp:coreProperties>
</file>