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CSS_TAG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기의찬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057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58941"/>
          </a:xfrm>
        </p:spPr>
        <p:txBody>
          <a:bodyPr anchor="t"/>
          <a:lstStyle/>
          <a:p>
            <a:r>
              <a:rPr lang="en-US" altLang="ko-KR" smtClean="0"/>
              <a:t>z-index</a:t>
            </a:r>
          </a:p>
          <a:p>
            <a:r>
              <a:rPr lang="en-US" altLang="ko-KR" smtClean="0"/>
              <a:t>visibility</a:t>
            </a:r>
          </a:p>
          <a:p>
            <a:r>
              <a:rPr lang="en-US" altLang="ko-KR" smtClean="0"/>
              <a:t>transition</a:t>
            </a:r>
          </a:p>
          <a:p>
            <a:r>
              <a:rPr lang="en-US" altLang="ko-KR" smtClean="0"/>
              <a:t>list</a:t>
            </a:r>
          </a:p>
          <a:p>
            <a:r>
              <a:rPr lang="en-US" altLang="ko-KR" smtClean="0"/>
              <a:t>table</a:t>
            </a:r>
          </a:p>
          <a:p>
            <a:r>
              <a:rPr lang="en-US" altLang="ko-KR" smtClean="0"/>
              <a:t>formstyle</a:t>
            </a:r>
          </a:p>
          <a:p>
            <a:r>
              <a:rPr lang="en-US" altLang="ko-KR" smtClean="0"/>
              <a:t>animation</a:t>
            </a:r>
          </a:p>
          <a:p>
            <a:r>
              <a:rPr lang="en-US" altLang="ko-KR" smtClean="0"/>
              <a:t>transform</a:t>
            </a:r>
          </a:p>
          <a:p>
            <a:r>
              <a:rPr lang="en-US" altLang="ko-KR" smtClean="0"/>
              <a:t>rotate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00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098" y="200416"/>
            <a:ext cx="11586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/>
              <a:t>z-index</a:t>
            </a:r>
            <a:endParaRPr lang="ko-KR" altLang="en-US" sz="3200"/>
          </a:p>
        </p:txBody>
      </p:sp>
      <p:sp>
        <p:nvSpPr>
          <p:cNvPr id="5" name="직사각형 4"/>
          <p:cNvSpPr/>
          <p:nvPr/>
        </p:nvSpPr>
        <p:spPr>
          <a:xfrm>
            <a:off x="0" y="785191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6909" y="948690"/>
            <a:ext cx="572022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&lt;!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DOCTYPE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lang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"ko"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charset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"UTF-8"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http-equiv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"X-UA-Compatible"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"IE=edge"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name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"viewport"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"width=device-width, initial-scale=1.0"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z-index 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프로퍼티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절대 경로와 좌표를 활용해 배치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B858B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z-index :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이미지가 먼저 배치되는 순서를 나타냄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B858B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z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라는건 상하좌우의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2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차원이 아닌 앞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뒤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3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차원 개념임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B858B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z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인덱스 값이 작을 수록 먼저 표현되므로 나중에 표현되는 값에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B858B"/>
                </a:solidFill>
                <a:latin typeface="+mn-ea"/>
              </a:rPr>
              <a:t>        좌표상 겹치면 가려짐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 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position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absolute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img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position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absolute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/>
            </a:r>
            <a:br>
              <a:rPr lang="en-US" altLang="ko-KR" sz="900">
                <a:solidFill>
                  <a:srgbClr val="B2CACD"/>
                </a:solidFill>
                <a:latin typeface="+mn-ea"/>
              </a:rPr>
            </a:br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#spadeA { z-index: 0; left : 40px; top : 30px;} */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</a:t>
            </a:r>
            <a:r>
              <a:rPr lang="en-US" altLang="ko-KR" sz="900" i="1">
                <a:solidFill>
                  <a:srgbClr val="D67E5C"/>
                </a:solidFill>
                <a:latin typeface="+mn-ea"/>
              </a:rPr>
              <a:t>#spadeA</a:t>
            </a:r>
            <a:r>
              <a:rPr lang="en-US" altLang="ko-KR" sz="900" i="1">
                <a:solidFill>
                  <a:srgbClr val="DF769B"/>
                </a:solidFill>
                <a:latin typeface="+mn-ea"/>
              </a:rPr>
              <a:t>:hover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z-index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2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 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position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relative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left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20px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top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30px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</a:t>
            </a:r>
            <a:r>
              <a:rPr lang="en-US" altLang="ko-KR" sz="900" i="1">
                <a:solidFill>
                  <a:srgbClr val="D67E5C"/>
                </a:solidFill>
                <a:latin typeface="+mn-ea"/>
              </a:rPr>
              <a:t>#spade2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z-index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-3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left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top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</a:t>
            </a:r>
            <a:r>
              <a:rPr lang="en-US" altLang="ko-KR" sz="900" i="1">
                <a:solidFill>
                  <a:srgbClr val="D67E5C"/>
                </a:solidFill>
                <a:latin typeface="+mn-ea"/>
              </a:rPr>
              <a:t>#spade3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z-index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3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left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80px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top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40px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</a:t>
            </a:r>
            <a:r>
              <a:rPr lang="en-US" altLang="ko-KR" sz="900" i="1">
                <a:solidFill>
                  <a:srgbClr val="D67E5C"/>
                </a:solidFill>
                <a:latin typeface="+mn-ea"/>
              </a:rPr>
              <a:t>#spade7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z-index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7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left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120px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top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50px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h3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z-index 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프로퍼티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h3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hr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img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b="1" i="1">
                <a:solidFill>
                  <a:srgbClr val="D5971A"/>
                </a:solidFill>
                <a:latin typeface="+mn-ea"/>
              </a:rPr>
              <a:t>id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"spadeA"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src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"C:\Users\hi-guro\Desktop\keeui\java_fullstack\media\spade-A.png"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width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"100px"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height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"140px"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alt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</a:t>
            </a:r>
            <a:r>
              <a:rPr lang="ko-KR" altLang="en-US" sz="900">
                <a:solidFill>
                  <a:srgbClr val="49E9A6"/>
                </a:solidFill>
                <a:latin typeface="+mn-ea"/>
              </a:rPr>
              <a:t>스페이드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A"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img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b="1" i="1">
                <a:solidFill>
                  <a:srgbClr val="D5971A"/>
                </a:solidFill>
                <a:latin typeface="+mn-ea"/>
              </a:rPr>
              <a:t>id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"spade2"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 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src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"C:\Users\hi-guro\Desktop\keeui\java_fullstack\media\spade-2.png"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width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"100px"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height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"140px"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alt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</a:t>
            </a:r>
            <a:r>
              <a:rPr lang="ko-KR" altLang="en-US" sz="900">
                <a:solidFill>
                  <a:srgbClr val="49E9A6"/>
                </a:solidFill>
                <a:latin typeface="+mn-ea"/>
              </a:rPr>
              <a:t>스페이드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2"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img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b="1" i="1">
                <a:solidFill>
                  <a:srgbClr val="D5971A"/>
                </a:solidFill>
                <a:latin typeface="+mn-ea"/>
              </a:rPr>
              <a:t>id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"spade3"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 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src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"C:\Users\hi-guro\Desktop\keeui\java_fullstack\media\spade-3.png"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width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"100px"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height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"140px"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alt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</a:t>
            </a:r>
            <a:r>
              <a:rPr lang="ko-KR" altLang="en-US" sz="900">
                <a:solidFill>
                  <a:srgbClr val="49E9A6"/>
                </a:solidFill>
                <a:latin typeface="+mn-ea"/>
              </a:rPr>
              <a:t>스페이드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3"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img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b="1" i="1">
                <a:solidFill>
                  <a:srgbClr val="D5971A"/>
                </a:solidFill>
                <a:latin typeface="+mn-ea"/>
              </a:rPr>
              <a:t>id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"spade7"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 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src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"C:\Users\hi-guro\Desktop\keeui\java_fullstack\media\spade-7.png"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width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"100px"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height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"140px"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alt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</a:t>
            </a:r>
            <a:r>
              <a:rPr lang="ko-KR" altLang="en-US" sz="900">
                <a:solidFill>
                  <a:srgbClr val="49E9A6"/>
                </a:solidFill>
                <a:latin typeface="+mn-ea"/>
              </a:rPr>
              <a:t>스페이드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7"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 b="0">
              <a:solidFill>
                <a:srgbClr val="B2CACD"/>
              </a:solidFill>
              <a:effectLst/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473" r="8242" b="10361"/>
          <a:stretch/>
        </p:blipFill>
        <p:spPr>
          <a:xfrm>
            <a:off x="5837129" y="4188092"/>
            <a:ext cx="2417523" cy="256181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129" y="1128183"/>
            <a:ext cx="2429214" cy="276263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396614" y="1128183"/>
            <a:ext cx="379538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i="1" smtClean="0">
                <a:latin typeface="+mn-ea"/>
              </a:rPr>
              <a:t>visibillity </a:t>
            </a:r>
            <a:r>
              <a:rPr lang="ko-KR" altLang="en-US" sz="1100" i="1" smtClean="0">
                <a:latin typeface="+mn-ea"/>
              </a:rPr>
              <a:t>속성은 </a:t>
            </a:r>
            <a:r>
              <a:rPr lang="en-US" altLang="ko-KR" sz="1100" i="1" smtClean="0">
                <a:latin typeface="+mn-ea"/>
              </a:rPr>
              <a:t>HTML </a:t>
            </a:r>
            <a:r>
              <a:rPr lang="ko-KR" altLang="en-US" sz="1100" i="1" smtClean="0">
                <a:latin typeface="+mn-ea"/>
              </a:rPr>
              <a:t>요소가 웹 페이지에 </a:t>
            </a:r>
            <a:endParaRPr lang="en-US" altLang="ko-KR" sz="1100" i="1" smtClean="0">
              <a:latin typeface="+mn-ea"/>
            </a:endParaRPr>
          </a:p>
          <a:p>
            <a:r>
              <a:rPr lang="ko-KR" altLang="en-US" sz="1100" i="1" smtClean="0">
                <a:latin typeface="+mn-ea"/>
              </a:rPr>
              <a:t>표현될지 아닐지만을 결정한다</a:t>
            </a:r>
            <a:r>
              <a:rPr lang="en-US" altLang="ko-KR" sz="1100" i="1" smtClean="0">
                <a:latin typeface="+mn-ea"/>
              </a:rPr>
              <a:t>.</a:t>
            </a:r>
            <a:endParaRPr lang="ko-KR" altLang="en-US" sz="1100" smtClean="0">
              <a:latin typeface="+mn-ea"/>
            </a:endParaRPr>
          </a:p>
          <a:p>
            <a:r>
              <a:rPr lang="ko-KR" altLang="en-US" sz="1100" i="1" smtClean="0">
                <a:latin typeface="+mn-ea"/>
              </a:rPr>
              <a:t>따라서 웹 페이지에는 나타나지 않더라도 </a:t>
            </a:r>
            <a:endParaRPr lang="en-US" altLang="ko-KR" sz="1100" i="1" smtClean="0">
              <a:latin typeface="+mn-ea"/>
            </a:endParaRPr>
          </a:p>
          <a:p>
            <a:r>
              <a:rPr lang="ko-KR" altLang="en-US" sz="1100" i="1" smtClean="0">
                <a:latin typeface="+mn-ea"/>
              </a:rPr>
              <a:t>레이아웃 내에는 여전히 존재하게 되며</a:t>
            </a:r>
            <a:r>
              <a:rPr lang="en-US" altLang="ko-KR" sz="1100" i="1" smtClean="0">
                <a:latin typeface="+mn-ea"/>
              </a:rPr>
              <a:t>,</a:t>
            </a:r>
            <a:endParaRPr lang="ko-KR" altLang="en-US" sz="1100" smtClean="0">
              <a:latin typeface="+mn-ea"/>
            </a:endParaRPr>
          </a:p>
          <a:p>
            <a:r>
              <a:rPr lang="ko-KR" altLang="en-US" sz="1100" i="1" smtClean="0">
                <a:latin typeface="+mn-ea"/>
              </a:rPr>
              <a:t>코드 내에서도 당연히 존재한다</a:t>
            </a:r>
            <a:r>
              <a:rPr lang="en-US" altLang="ko-KR" sz="1100" i="1" smtClean="0">
                <a:latin typeface="+mn-ea"/>
              </a:rPr>
              <a:t>.</a:t>
            </a:r>
          </a:p>
          <a:p>
            <a:endParaRPr lang="ko-KR" altLang="en-US" sz="1100" smtClean="0">
              <a:latin typeface="+mn-ea"/>
            </a:endParaRPr>
          </a:p>
          <a:p>
            <a:r>
              <a:rPr lang="en-US" altLang="ko-KR" sz="1100" i="1" smtClean="0">
                <a:latin typeface="+mn-ea"/>
              </a:rPr>
              <a:t>vistibillty </a:t>
            </a:r>
            <a:r>
              <a:rPr lang="ko-KR" altLang="en-US" sz="1100" i="1" smtClean="0">
                <a:latin typeface="+mn-ea"/>
              </a:rPr>
              <a:t>속성을 자바스크립트와 함께 사용하면</a:t>
            </a:r>
            <a:endParaRPr lang="ko-KR" altLang="en-US" sz="1100" smtClean="0">
              <a:latin typeface="+mn-ea"/>
            </a:endParaRPr>
          </a:p>
          <a:p>
            <a:r>
              <a:rPr lang="ko-KR" altLang="en-US" sz="1100" i="1" smtClean="0">
                <a:latin typeface="+mn-ea"/>
              </a:rPr>
              <a:t>매우 복잡한 메뉴나 레이아웃을 손쉽게 만들 수 있다</a:t>
            </a:r>
            <a:r>
              <a:rPr lang="en-US" altLang="ko-KR" sz="1100" i="1" smtClean="0">
                <a:latin typeface="+mn-ea"/>
              </a:rPr>
              <a:t>.</a:t>
            </a:r>
            <a:endParaRPr lang="ko-KR" altLang="en-US" sz="1100" smtClean="0">
              <a:latin typeface="+mn-ea"/>
            </a:endParaRPr>
          </a:p>
          <a:p>
            <a:endParaRPr lang="en-US" altLang="ko-KR" sz="1000" smtClean="0">
              <a:latin typeface="+mn-ea"/>
            </a:endParaRPr>
          </a:p>
          <a:p>
            <a:endParaRPr lang="en-US" altLang="ko-KR" sz="1000">
              <a:latin typeface="+mn-ea"/>
            </a:endParaRPr>
          </a:p>
          <a:p>
            <a:r>
              <a:rPr lang="ko-KR" altLang="en-US" sz="1000" smtClean="0">
                <a:latin typeface="+mn-ea"/>
              </a:rPr>
              <a:t/>
            </a:r>
            <a:br>
              <a:rPr lang="ko-KR" altLang="en-US" sz="1000" smtClean="0">
                <a:latin typeface="+mn-ea"/>
              </a:rPr>
            </a:br>
            <a:r>
              <a:rPr lang="en-US" altLang="ko-KR" sz="1200" i="1" smtClean="0">
                <a:latin typeface="+mn-ea"/>
              </a:rPr>
              <a:t>visible : </a:t>
            </a:r>
            <a:r>
              <a:rPr lang="ko-KR" altLang="en-US" sz="1200" i="1" smtClean="0">
                <a:latin typeface="+mn-ea"/>
              </a:rPr>
              <a:t>해당 </a:t>
            </a:r>
            <a:r>
              <a:rPr lang="en-US" altLang="ko-KR" sz="1200" i="1" smtClean="0">
                <a:latin typeface="+mn-ea"/>
              </a:rPr>
              <a:t>HTML </a:t>
            </a:r>
            <a:r>
              <a:rPr lang="ko-KR" altLang="en-US" sz="1200" i="1" smtClean="0">
                <a:latin typeface="+mn-ea"/>
              </a:rPr>
              <a:t>요소를 웹 페이지에 나타낸다</a:t>
            </a:r>
            <a:r>
              <a:rPr lang="en-US" altLang="ko-KR" sz="1200" i="1" smtClean="0">
                <a:latin typeface="+mn-ea"/>
              </a:rPr>
              <a:t>.</a:t>
            </a:r>
          </a:p>
          <a:p>
            <a:endParaRPr lang="ko-KR" altLang="en-US" sz="1200" smtClean="0">
              <a:latin typeface="+mn-ea"/>
            </a:endParaRPr>
          </a:p>
          <a:p>
            <a:r>
              <a:rPr lang="en-US" altLang="ko-KR" sz="1200" i="1" smtClean="0">
                <a:latin typeface="+mn-ea"/>
              </a:rPr>
              <a:t>hidden : HTML </a:t>
            </a:r>
            <a:r>
              <a:rPr lang="ko-KR" altLang="en-US" sz="1200" i="1" smtClean="0">
                <a:latin typeface="+mn-ea"/>
              </a:rPr>
              <a:t>요소를 웹 페이지에 나타내지 않는다</a:t>
            </a:r>
            <a:r>
              <a:rPr lang="en-US" altLang="ko-KR" sz="1200" i="1" smtClean="0">
                <a:latin typeface="+mn-ea"/>
              </a:rPr>
              <a:t>.</a:t>
            </a:r>
            <a:endParaRPr lang="ko-KR" altLang="en-US" sz="1200" smtClean="0">
              <a:latin typeface="+mn-ea"/>
            </a:endParaRPr>
          </a:p>
          <a:p>
            <a:r>
              <a:rPr lang="ko-KR" altLang="en-US" sz="1200" i="1" smtClean="0">
                <a:latin typeface="+mn-ea"/>
              </a:rPr>
              <a:t>하지만 여전히 웹 페이지의 레이아웃에는 존재한다</a:t>
            </a:r>
            <a:r>
              <a:rPr lang="en-US" altLang="ko-KR" sz="1200" i="1" smtClean="0">
                <a:latin typeface="+mn-ea"/>
              </a:rPr>
              <a:t>.</a:t>
            </a:r>
          </a:p>
          <a:p>
            <a:endParaRPr lang="ko-KR" altLang="en-US" sz="1200" smtClean="0">
              <a:latin typeface="+mn-ea"/>
            </a:endParaRPr>
          </a:p>
          <a:p>
            <a:r>
              <a:rPr lang="en-US" altLang="ko-KR" sz="1200" i="1" smtClean="0">
                <a:latin typeface="+mn-ea"/>
              </a:rPr>
              <a:t>collapse : </a:t>
            </a:r>
            <a:r>
              <a:rPr lang="ko-KR" altLang="en-US" sz="1200" i="1" smtClean="0">
                <a:latin typeface="+mn-ea"/>
              </a:rPr>
              <a:t>이 속성 값은 동적인 테이블에서만 사용할 수 있으며</a:t>
            </a:r>
            <a:r>
              <a:rPr lang="en-US" altLang="ko-KR" sz="1200" i="1" smtClean="0">
                <a:latin typeface="+mn-ea"/>
              </a:rPr>
              <a:t>,</a:t>
            </a:r>
            <a:endParaRPr lang="ko-KR" altLang="en-US" sz="1200" smtClean="0">
              <a:latin typeface="+mn-ea"/>
            </a:endParaRPr>
          </a:p>
          <a:p>
            <a:r>
              <a:rPr lang="ko-KR" altLang="en-US" sz="1200" i="1" smtClean="0">
                <a:latin typeface="+mn-ea"/>
              </a:rPr>
              <a:t>테이블의 테두리를 한 줄만 보여준다</a:t>
            </a:r>
            <a:r>
              <a:rPr lang="en-US" altLang="ko-KR" sz="1200" i="1" smtClean="0">
                <a:latin typeface="+mn-ea"/>
              </a:rPr>
              <a:t>.</a:t>
            </a:r>
            <a:endParaRPr lang="ko-KR" altLang="en-US" sz="1200" smtClean="0">
              <a:latin typeface="+mn-ea"/>
            </a:endParaRPr>
          </a:p>
          <a:p>
            <a:endParaRPr lang="en-US" altLang="ko-KR" sz="1000" smtClean="0">
              <a:latin typeface="+mn-ea"/>
            </a:endParaRPr>
          </a:p>
          <a:p>
            <a:endParaRPr lang="en-US" altLang="ko-KR" sz="1000">
              <a:latin typeface="+mn-ea"/>
            </a:endParaRPr>
          </a:p>
          <a:p>
            <a:endParaRPr lang="en-US" altLang="ko-KR" sz="1000" smtClean="0">
              <a:latin typeface="+mn-ea"/>
            </a:endParaRPr>
          </a:p>
          <a:p>
            <a:r>
              <a:rPr lang="ko-KR" altLang="en-US" sz="1000" smtClean="0">
                <a:latin typeface="+mn-ea"/>
              </a:rPr>
              <a:t/>
            </a:r>
            <a:br>
              <a:rPr lang="ko-KR" altLang="en-US" sz="1000" smtClean="0">
                <a:latin typeface="+mn-ea"/>
              </a:rPr>
            </a:br>
            <a:r>
              <a:rPr lang="ko-KR" altLang="en-US" sz="1200" i="1" smtClean="0">
                <a:latin typeface="+mn-ea"/>
              </a:rPr>
              <a:t>요소를 숨기는 방법 </a:t>
            </a:r>
            <a:r>
              <a:rPr lang="en-US" altLang="ko-KR" sz="1200" i="1" smtClean="0">
                <a:latin typeface="+mn-ea"/>
              </a:rPr>
              <a:t>2</a:t>
            </a:r>
            <a:r>
              <a:rPr lang="ko-KR" altLang="en-US" sz="1200" i="1" smtClean="0">
                <a:latin typeface="+mn-ea"/>
              </a:rPr>
              <a:t>가지</a:t>
            </a:r>
            <a:endParaRPr lang="ko-KR" altLang="en-US" sz="1200" smtClean="0">
              <a:latin typeface="+mn-ea"/>
            </a:endParaRPr>
          </a:p>
          <a:p>
            <a:r>
              <a:rPr lang="en-US" altLang="ko-KR" sz="1200" i="1" smtClean="0">
                <a:latin typeface="+mn-ea"/>
              </a:rPr>
              <a:t>&lt;style&gt;</a:t>
            </a:r>
            <a:endParaRPr lang="ko-KR" altLang="en-US" sz="1200" smtClean="0">
              <a:latin typeface="+mn-ea"/>
            </a:endParaRPr>
          </a:p>
          <a:p>
            <a:r>
              <a:rPr lang="ko-KR" altLang="en-US" sz="1200" i="1" smtClean="0">
                <a:latin typeface="+mn-ea"/>
              </a:rPr>
              <a:t>    </a:t>
            </a:r>
            <a:r>
              <a:rPr lang="en-US" altLang="ko-KR" sz="1200" i="1" smtClean="0">
                <a:latin typeface="+mn-ea"/>
              </a:rPr>
              <a:t>p.none(display:none;)</a:t>
            </a:r>
            <a:endParaRPr lang="ko-KR" altLang="en-US" sz="1200" smtClean="0">
              <a:latin typeface="+mn-ea"/>
            </a:endParaRPr>
          </a:p>
          <a:p>
            <a:r>
              <a:rPr lang="ko-KR" altLang="en-US" sz="1200" i="1" smtClean="0">
                <a:latin typeface="+mn-ea"/>
              </a:rPr>
              <a:t>    </a:t>
            </a:r>
            <a:r>
              <a:rPr lang="en-US" altLang="ko-KR" sz="1200" i="1" smtClean="0">
                <a:latin typeface="+mn-ea"/>
              </a:rPr>
              <a:t>p.hidden(visibillty : hidden;)</a:t>
            </a:r>
            <a:endParaRPr lang="ko-KR" altLang="en-US" sz="1200" smtClean="0">
              <a:latin typeface="+mn-ea"/>
            </a:endParaRPr>
          </a:p>
          <a:p>
            <a:r>
              <a:rPr lang="en-US" altLang="ko-KR" sz="1200" i="1" smtClean="0">
                <a:latin typeface="+mn-ea"/>
              </a:rPr>
              <a:t>&lt;/style&gt;    </a:t>
            </a:r>
            <a:endParaRPr lang="ko-KR" altLang="en-US" sz="1200" smtClean="0">
              <a:latin typeface="+mn-ea"/>
            </a:endParaRPr>
          </a:p>
          <a:p>
            <a:endParaRPr lang="ko-KR" altLang="en-US" sz="1000" b="0">
              <a:effectLst/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0800" y="864130"/>
            <a:ext cx="15532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결과 </a:t>
            </a:r>
            <a:r>
              <a:rPr lang="en-US" altLang="ko-KR" sz="900" smtClean="0"/>
              <a:t>: </a:t>
            </a:r>
            <a:r>
              <a:rPr lang="ko-KR" altLang="en-US" sz="900" smtClean="0"/>
              <a:t>마우스 커서 </a:t>
            </a:r>
            <a:r>
              <a:rPr lang="en-US" altLang="ko-KR" sz="900" smtClean="0"/>
              <a:t>x</a:t>
            </a:r>
            <a:endParaRPr lang="ko-KR" altLang="en-US" sz="900"/>
          </a:p>
        </p:txBody>
      </p:sp>
      <p:sp>
        <p:nvSpPr>
          <p:cNvPr id="12" name="TextBox 11"/>
          <p:cNvSpPr txBox="1"/>
          <p:nvPr/>
        </p:nvSpPr>
        <p:spPr>
          <a:xfrm>
            <a:off x="6340258" y="3924039"/>
            <a:ext cx="15532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결과 </a:t>
            </a:r>
            <a:r>
              <a:rPr lang="en-US" altLang="ko-KR" sz="900" smtClean="0"/>
              <a:t>: </a:t>
            </a:r>
            <a:r>
              <a:rPr lang="ko-KR" altLang="en-US" sz="900" smtClean="0"/>
              <a:t>마우스 커서 </a:t>
            </a:r>
            <a:r>
              <a:rPr lang="en-US" altLang="ko-KR" sz="900" smtClean="0"/>
              <a:t>o</a:t>
            </a:r>
            <a:endParaRPr lang="ko-KR" altLang="en-US" sz="900"/>
          </a:p>
        </p:txBody>
      </p:sp>
      <p:sp>
        <p:nvSpPr>
          <p:cNvPr id="13" name="TextBox 12"/>
          <p:cNvSpPr txBox="1"/>
          <p:nvPr/>
        </p:nvSpPr>
        <p:spPr>
          <a:xfrm>
            <a:off x="2200405" y="877841"/>
            <a:ext cx="15532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소스 코드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22513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098" y="200416"/>
            <a:ext cx="11586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/>
              <a:t>visibility</a:t>
            </a:r>
            <a:endParaRPr lang="ko-KR" altLang="en-US" sz="3200"/>
          </a:p>
        </p:txBody>
      </p:sp>
      <p:sp>
        <p:nvSpPr>
          <p:cNvPr id="3" name="직사각형 2"/>
          <p:cNvSpPr/>
          <p:nvPr/>
        </p:nvSpPr>
        <p:spPr>
          <a:xfrm>
            <a:off x="0" y="785191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24186" y="882033"/>
            <a:ext cx="15532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결과 </a:t>
            </a:r>
            <a:r>
              <a:rPr lang="en-US" altLang="ko-KR" sz="900" smtClean="0"/>
              <a:t>: </a:t>
            </a:r>
            <a:r>
              <a:rPr lang="ko-KR" altLang="en-US" sz="900" smtClean="0"/>
              <a:t>마우스 커서 </a:t>
            </a:r>
            <a:r>
              <a:rPr lang="en-US" altLang="ko-KR" sz="900" smtClean="0"/>
              <a:t>x</a:t>
            </a:r>
            <a:endParaRPr lang="ko-KR" altLang="en-US" sz="900"/>
          </a:p>
        </p:txBody>
      </p:sp>
      <p:sp>
        <p:nvSpPr>
          <p:cNvPr id="5" name="TextBox 4"/>
          <p:cNvSpPr txBox="1"/>
          <p:nvPr/>
        </p:nvSpPr>
        <p:spPr>
          <a:xfrm>
            <a:off x="2200405" y="877841"/>
            <a:ext cx="15532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소스 코드</a:t>
            </a:r>
            <a:endParaRPr lang="ko-KR" altLang="en-US" sz="900"/>
          </a:p>
        </p:txBody>
      </p:sp>
      <p:sp>
        <p:nvSpPr>
          <p:cNvPr id="6" name="직사각형 5"/>
          <p:cNvSpPr/>
          <p:nvPr/>
        </p:nvSpPr>
        <p:spPr>
          <a:xfrm>
            <a:off x="288098" y="1155604"/>
            <a:ext cx="4534423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5B858B"/>
                </a:solidFill>
                <a:latin typeface="+mn-ea"/>
              </a:rPr>
              <a:t>&lt;!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DOCTYPE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1000" i="1">
                <a:solidFill>
                  <a:srgbClr val="D5971A"/>
                </a:solidFill>
                <a:latin typeface="+mn-ea"/>
              </a:rPr>
              <a:t>html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html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1000" i="1">
                <a:solidFill>
                  <a:srgbClr val="D5971A"/>
                </a:solidFill>
                <a:latin typeface="+mn-ea"/>
              </a:rPr>
              <a:t>lang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1000">
                <a:solidFill>
                  <a:srgbClr val="49E9A6"/>
                </a:solidFill>
                <a:latin typeface="+mn-ea"/>
              </a:rPr>
              <a:t>"ko"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head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1000" i="1">
                <a:solidFill>
                  <a:srgbClr val="D5971A"/>
                </a:solidFill>
                <a:latin typeface="+mn-ea"/>
              </a:rPr>
              <a:t>charset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1000">
                <a:solidFill>
                  <a:srgbClr val="49E9A6"/>
                </a:solidFill>
                <a:latin typeface="+mn-ea"/>
              </a:rPr>
              <a:t>"UTF-8"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1000" i="1">
                <a:solidFill>
                  <a:srgbClr val="D5971A"/>
                </a:solidFill>
                <a:latin typeface="+mn-ea"/>
              </a:rPr>
              <a:t>http-equiv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1000">
                <a:solidFill>
                  <a:srgbClr val="49E9A6"/>
                </a:solidFill>
                <a:latin typeface="+mn-ea"/>
              </a:rPr>
              <a:t>"X-UA-Compatible"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1000" i="1">
                <a:solidFill>
                  <a:srgbClr val="D5971A"/>
                </a:solidFill>
                <a:latin typeface="+mn-ea"/>
              </a:rPr>
              <a:t>content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1000">
                <a:solidFill>
                  <a:srgbClr val="49E9A6"/>
                </a:solidFill>
                <a:latin typeface="+mn-ea"/>
              </a:rPr>
              <a:t>"IE=edge"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1000" i="1">
                <a:solidFill>
                  <a:srgbClr val="D5971A"/>
                </a:solidFill>
                <a:latin typeface="+mn-ea"/>
              </a:rPr>
              <a:t>name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1000">
                <a:solidFill>
                  <a:srgbClr val="49E9A6"/>
                </a:solidFill>
                <a:latin typeface="+mn-ea"/>
              </a:rPr>
              <a:t>"viewport"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1000" i="1">
                <a:solidFill>
                  <a:srgbClr val="D5971A"/>
                </a:solidFill>
                <a:latin typeface="+mn-ea"/>
              </a:rPr>
              <a:t>content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1000">
                <a:solidFill>
                  <a:srgbClr val="49E9A6"/>
                </a:solidFill>
                <a:latin typeface="+mn-ea"/>
              </a:rPr>
              <a:t>"width=device-width, initial-scale=1.0"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title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visibility </a:t>
            </a:r>
            <a:r>
              <a:rPr lang="ko-KR" altLang="en-US" sz="1000">
                <a:solidFill>
                  <a:srgbClr val="B2CACD"/>
                </a:solidFill>
                <a:latin typeface="+mn-ea"/>
              </a:rPr>
              <a:t>프로퍼티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title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style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1000" i="1">
                <a:solidFill>
                  <a:srgbClr val="5B858B"/>
                </a:solidFill>
                <a:latin typeface="+mn-ea"/>
              </a:rPr>
              <a:t>/* hover </a:t>
            </a:r>
            <a:r>
              <a:rPr lang="ko-KR" altLang="en-US" sz="1000" i="1">
                <a:solidFill>
                  <a:srgbClr val="5B858B"/>
                </a:solidFill>
                <a:latin typeface="+mn-ea"/>
              </a:rPr>
              <a:t>기능을 활용해</a:t>
            </a:r>
            <a:r>
              <a:rPr lang="en-US" altLang="ko-KR" sz="1000" i="1">
                <a:solidFill>
                  <a:srgbClr val="5B858B"/>
                </a:solidFill>
                <a:latin typeface="+mn-ea"/>
              </a:rPr>
              <a:t>, span </a:t>
            </a:r>
            <a:r>
              <a:rPr lang="ko-KR" altLang="en-US" sz="1000" i="1">
                <a:solidFill>
                  <a:srgbClr val="5B858B"/>
                </a:solidFill>
                <a:latin typeface="+mn-ea"/>
              </a:rPr>
              <a:t>태그에 있는 글자들을 감춤 *</a:t>
            </a:r>
            <a:r>
              <a:rPr lang="en-US" altLang="ko-KR" sz="10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10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10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span</a:t>
            </a:r>
            <a:r>
              <a:rPr lang="en-US" altLang="ko-KR" sz="1000" i="1">
                <a:solidFill>
                  <a:srgbClr val="DF769B"/>
                </a:solidFill>
                <a:latin typeface="+mn-ea"/>
              </a:rPr>
              <a:t>:hover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1000">
                <a:solidFill>
                  <a:srgbClr val="16A3B6"/>
                </a:solidFill>
                <a:latin typeface="+mn-ea"/>
              </a:rPr>
              <a:t>visibility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1000">
                <a:solidFill>
                  <a:srgbClr val="49E9A6"/>
                </a:solidFill>
                <a:latin typeface="+mn-ea"/>
              </a:rPr>
              <a:t>visible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;            </a:t>
            </a:r>
            <a:r>
              <a:rPr lang="en-US" altLang="ko-KR" sz="1000" i="1">
                <a:solidFill>
                  <a:srgbClr val="5B858B"/>
                </a:solidFill>
                <a:latin typeface="+mn-ea"/>
              </a:rPr>
              <a:t>/* </a:t>
            </a:r>
            <a:r>
              <a:rPr lang="ko-KR" altLang="en-US" sz="1000" i="1">
                <a:solidFill>
                  <a:srgbClr val="5B858B"/>
                </a:solidFill>
                <a:latin typeface="+mn-ea"/>
              </a:rPr>
              <a:t>공간은 차지하지만 보이지않음 *</a:t>
            </a:r>
            <a:r>
              <a:rPr lang="en-US" altLang="ko-KR" sz="10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10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10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1000" i="1">
                <a:solidFill>
                  <a:srgbClr val="5B858B"/>
                </a:solidFill>
                <a:latin typeface="+mn-ea"/>
              </a:rPr>
              <a:t>/* visibility : visible; */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1000" i="1">
                <a:solidFill>
                  <a:srgbClr val="5B858B"/>
                </a:solidFill>
                <a:latin typeface="+mn-ea"/>
              </a:rPr>
              <a:t>/* visibility : hidden; */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1000" i="1">
                <a:solidFill>
                  <a:srgbClr val="5B858B"/>
                </a:solidFill>
                <a:latin typeface="+mn-ea"/>
              </a:rPr>
              <a:t>/* visibility : collapse; */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1000" i="1">
                <a:solidFill>
                  <a:srgbClr val="DF769B"/>
                </a:solidFill>
                <a:latin typeface="+mn-ea"/>
              </a:rPr>
              <a:t>:hover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1000">
                <a:solidFill>
                  <a:srgbClr val="16A3B6"/>
                </a:solidFill>
                <a:latin typeface="+mn-ea"/>
              </a:rPr>
              <a:t>visibility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1000">
                <a:solidFill>
                  <a:srgbClr val="49E9A6"/>
                </a:solidFill>
                <a:latin typeface="+mn-ea"/>
              </a:rPr>
              <a:t>hidden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style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head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h3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1000">
                <a:solidFill>
                  <a:srgbClr val="B2CACD"/>
                </a:solidFill>
                <a:latin typeface="+mn-ea"/>
              </a:rPr>
              <a:t>다음 빈 곳에 숨은 단어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?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h3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ul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I (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span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love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span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) you.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CSS is Cascading</a:t>
            </a: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        (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span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Style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span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) Sheet.</a:t>
            </a: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1000">
                <a:solidFill>
                  <a:srgbClr val="B2CACD"/>
                </a:solidFill>
                <a:latin typeface="+mn-ea"/>
              </a:rPr>
              <a:t>응답하라</a:t>
            </a:r>
          </a:p>
          <a:p>
            <a:r>
              <a:rPr lang="ko-KR" altLang="en-US" sz="10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(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span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1998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span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).</a:t>
            </a: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ul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</a:t>
            </a:r>
          </a:p>
          <a:p>
            <a:r>
              <a:rPr lang="en-US" altLang="ko-KR" sz="10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html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 b="0">
              <a:solidFill>
                <a:srgbClr val="B2CACD"/>
              </a:solidFill>
              <a:effectLst/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640" y="1369966"/>
            <a:ext cx="3010320" cy="14861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641" y="4289278"/>
            <a:ext cx="3010320" cy="14861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24186" y="3779399"/>
            <a:ext cx="15532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결과 </a:t>
            </a:r>
            <a:r>
              <a:rPr lang="en-US" altLang="ko-KR" sz="900" smtClean="0"/>
              <a:t>: </a:t>
            </a:r>
            <a:r>
              <a:rPr lang="ko-KR" altLang="en-US" sz="900" smtClean="0"/>
              <a:t>마우스 커서 </a:t>
            </a:r>
            <a:r>
              <a:rPr lang="en-US" altLang="ko-KR" sz="900" smtClean="0"/>
              <a:t>o</a:t>
            </a:r>
            <a:endParaRPr lang="ko-KR" altLang="en-US" sz="900"/>
          </a:p>
        </p:txBody>
      </p:sp>
      <p:sp>
        <p:nvSpPr>
          <p:cNvPr id="10" name="직사각형 9"/>
          <p:cNvSpPr/>
          <p:nvPr/>
        </p:nvSpPr>
        <p:spPr>
          <a:xfrm>
            <a:off x="8246301" y="1415685"/>
            <a:ext cx="375363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>
                <a:latin typeface="+mn-ea"/>
              </a:rPr>
              <a:t>&lt;</a:t>
            </a:r>
            <a:r>
              <a:rPr lang="ko-KR" altLang="en-US" smtClean="0">
                <a:latin typeface="+mn-ea"/>
              </a:rPr>
              <a:t>속성</a:t>
            </a:r>
            <a:r>
              <a:rPr lang="en-US" altLang="ko-KR" smtClean="0">
                <a:latin typeface="+mn-ea"/>
              </a:rPr>
              <a:t>&gt;</a:t>
            </a:r>
          </a:p>
          <a:p>
            <a:endParaRPr lang="en-US" altLang="ko-KR">
              <a:latin typeface="+mn-ea"/>
            </a:endParaRPr>
          </a:p>
          <a:p>
            <a:r>
              <a:rPr lang="en-US" altLang="ko-KR" smtClean="0">
                <a:latin typeface="+mn-ea"/>
              </a:rPr>
              <a:t>visibility </a:t>
            </a:r>
            <a:r>
              <a:rPr lang="en-US" altLang="ko-KR">
                <a:latin typeface="+mn-ea"/>
              </a:rPr>
              <a:t>: </a:t>
            </a:r>
            <a:r>
              <a:rPr lang="en-US" altLang="ko-KR">
                <a:latin typeface="+mn-ea"/>
              </a:rPr>
              <a:t>visible</a:t>
            </a:r>
            <a:r>
              <a:rPr lang="en-US" altLang="ko-KR" smtClean="0">
                <a:latin typeface="+mn-ea"/>
              </a:rPr>
              <a:t>; </a:t>
            </a:r>
          </a:p>
          <a:p>
            <a:r>
              <a:rPr lang="en-US" altLang="ko-KR"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-&gt; </a:t>
            </a:r>
            <a:r>
              <a:rPr lang="ko-KR" altLang="en-US" smtClean="0">
                <a:latin typeface="+mn-ea"/>
              </a:rPr>
              <a:t>보임</a:t>
            </a:r>
            <a:endParaRPr lang="en-US" altLang="ko-KR">
              <a:latin typeface="+mn-ea"/>
            </a:endParaRPr>
          </a:p>
          <a:p>
            <a:endParaRPr lang="en-US" altLang="ko-KR" smtClean="0">
              <a:latin typeface="+mn-ea"/>
            </a:endParaRPr>
          </a:p>
          <a:p>
            <a:r>
              <a:rPr lang="en-US" altLang="ko-KR" smtClean="0">
                <a:latin typeface="+mn-ea"/>
              </a:rPr>
              <a:t>visibility </a:t>
            </a:r>
            <a:r>
              <a:rPr lang="en-US" altLang="ko-KR">
                <a:latin typeface="+mn-ea"/>
              </a:rPr>
              <a:t>: hidden</a:t>
            </a:r>
            <a:r>
              <a:rPr lang="en-US" altLang="ko-KR">
                <a:latin typeface="+mn-ea"/>
              </a:rPr>
              <a:t>; </a:t>
            </a:r>
            <a:endParaRPr lang="en-US" altLang="ko-KR" smtClean="0">
              <a:latin typeface="+mn-ea"/>
            </a:endParaRPr>
          </a:p>
          <a:p>
            <a:r>
              <a:rPr lang="en-US" altLang="ko-KR"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-&gt; </a:t>
            </a:r>
            <a:r>
              <a:rPr lang="ko-KR" altLang="en-US" smtClean="0">
                <a:latin typeface="+mn-ea"/>
              </a:rPr>
              <a:t>숨김 </a:t>
            </a:r>
            <a:r>
              <a:rPr lang="en-US" altLang="ko-KR" smtClean="0">
                <a:latin typeface="+mn-ea"/>
              </a:rPr>
              <a:t>(</a:t>
            </a:r>
            <a:r>
              <a:rPr lang="ko-KR" altLang="en-US" smtClean="0">
                <a:latin typeface="+mn-ea"/>
              </a:rPr>
              <a:t>자신의 영역은 계속 차지</a:t>
            </a:r>
            <a:r>
              <a:rPr lang="en-US" altLang="ko-KR" smtClean="0">
                <a:latin typeface="+mn-ea"/>
              </a:rPr>
              <a:t>)</a:t>
            </a:r>
            <a:endParaRPr lang="en-US" altLang="ko-KR">
              <a:latin typeface="+mn-ea"/>
            </a:endParaRPr>
          </a:p>
          <a:p>
            <a:endParaRPr lang="en-US" altLang="ko-KR" smtClean="0">
              <a:latin typeface="+mn-ea"/>
            </a:endParaRPr>
          </a:p>
          <a:p>
            <a:r>
              <a:rPr lang="en-US" altLang="ko-KR" smtClean="0">
                <a:latin typeface="+mn-ea"/>
              </a:rPr>
              <a:t>visibility </a:t>
            </a:r>
            <a:r>
              <a:rPr lang="en-US" altLang="ko-KR">
                <a:latin typeface="+mn-ea"/>
              </a:rPr>
              <a:t>: </a:t>
            </a:r>
            <a:r>
              <a:rPr lang="en-US" altLang="ko-KR" smtClean="0">
                <a:latin typeface="+mn-ea"/>
              </a:rPr>
              <a:t>collapse;</a:t>
            </a:r>
          </a:p>
          <a:p>
            <a:r>
              <a:rPr lang="en-US" altLang="ko-KR"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-&gt; </a:t>
            </a:r>
            <a:r>
              <a:rPr lang="ko-KR" altLang="en-US" smtClean="0">
                <a:latin typeface="+mn-ea"/>
              </a:rPr>
              <a:t>겹치도록 지정 </a:t>
            </a:r>
            <a:r>
              <a:rPr lang="en-US" altLang="ko-KR" smtClean="0">
                <a:latin typeface="+mn-ea"/>
              </a:rPr>
              <a:t>( </a:t>
            </a:r>
            <a:r>
              <a:rPr lang="ko-KR" altLang="en-US" smtClean="0">
                <a:latin typeface="+mn-ea"/>
              </a:rPr>
              <a:t>테이블의 행과 열 요소만 지정할 수 있으며</a:t>
            </a:r>
            <a:r>
              <a:rPr lang="en-US" altLang="ko-KR" smtClean="0">
                <a:latin typeface="+mn-ea"/>
              </a:rPr>
              <a:t>, </a:t>
            </a:r>
            <a:r>
              <a:rPr lang="ko-KR" altLang="en-US" smtClean="0">
                <a:latin typeface="+mn-ea"/>
              </a:rPr>
              <a:t>그 외 요소를 지정 하면 </a:t>
            </a:r>
            <a:r>
              <a:rPr lang="en-US" altLang="ko-KR" smtClean="0">
                <a:latin typeface="+mn-ea"/>
              </a:rPr>
              <a:t>hidde</a:t>
            </a:r>
            <a:r>
              <a:rPr lang="ko-KR" altLang="en-US" smtClean="0">
                <a:latin typeface="+mn-ea"/>
              </a:rPr>
              <a:t>으로 해석</a:t>
            </a:r>
            <a:r>
              <a:rPr lang="en-US" altLang="ko-KR" smtClean="0">
                <a:latin typeface="+mn-ea"/>
              </a:rPr>
              <a:t>)</a:t>
            </a:r>
          </a:p>
          <a:p>
            <a:endParaRPr lang="en-US" altLang="ko-KR" smtClean="0">
              <a:latin typeface="+mn-ea"/>
            </a:endParaRPr>
          </a:p>
          <a:p>
            <a:r>
              <a:rPr lang="en-US" altLang="ko-KR" smtClean="0">
                <a:latin typeface="+mn-ea"/>
              </a:rPr>
              <a:t>visibility : inherit;</a:t>
            </a:r>
          </a:p>
          <a:p>
            <a:r>
              <a:rPr lang="en-US" altLang="ko-KR"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-&gt; </a:t>
            </a:r>
            <a:r>
              <a:rPr lang="ko-KR" altLang="en-US" smtClean="0">
                <a:latin typeface="+mn-ea"/>
              </a:rPr>
              <a:t>부모 요소의 값을 상속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53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098" y="200416"/>
            <a:ext cx="11586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/>
              <a:t>transition</a:t>
            </a:r>
            <a:endParaRPr lang="ko-KR" altLang="en-US" sz="3200"/>
          </a:p>
        </p:txBody>
      </p:sp>
      <p:sp>
        <p:nvSpPr>
          <p:cNvPr id="3" name="직사각형 2"/>
          <p:cNvSpPr/>
          <p:nvPr/>
        </p:nvSpPr>
        <p:spPr>
          <a:xfrm>
            <a:off x="0" y="785191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046567" y="870651"/>
            <a:ext cx="15532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결과 </a:t>
            </a:r>
            <a:r>
              <a:rPr lang="en-US" altLang="ko-KR" sz="900" smtClean="0"/>
              <a:t>: </a:t>
            </a:r>
            <a:r>
              <a:rPr lang="ko-KR" altLang="en-US" sz="900" smtClean="0"/>
              <a:t>마우스 커서 </a:t>
            </a:r>
            <a:r>
              <a:rPr lang="en-US" altLang="ko-KR" sz="900" smtClean="0"/>
              <a:t>x</a:t>
            </a:r>
            <a:endParaRPr lang="ko-KR" altLang="en-US" sz="900"/>
          </a:p>
        </p:txBody>
      </p:sp>
      <p:sp>
        <p:nvSpPr>
          <p:cNvPr id="5" name="TextBox 4"/>
          <p:cNvSpPr txBox="1"/>
          <p:nvPr/>
        </p:nvSpPr>
        <p:spPr>
          <a:xfrm>
            <a:off x="2200405" y="877841"/>
            <a:ext cx="15532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소스 코드</a:t>
            </a:r>
            <a:endParaRPr lang="ko-KR" altLang="en-US" sz="900"/>
          </a:p>
        </p:txBody>
      </p:sp>
      <p:sp>
        <p:nvSpPr>
          <p:cNvPr id="6" name="직사각형 5"/>
          <p:cNvSpPr/>
          <p:nvPr/>
        </p:nvSpPr>
        <p:spPr>
          <a:xfrm>
            <a:off x="304799" y="1163988"/>
            <a:ext cx="493841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i="1">
                <a:solidFill>
                  <a:srgbClr val="5B858B"/>
                </a:solidFill>
                <a:latin typeface="+mn-ea"/>
              </a:rPr>
              <a:t>&lt;!-- CSS3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로만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HTML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태그 모양의 동적 변화 가능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B858B"/>
                </a:solidFill>
                <a:latin typeface="+mn-ea"/>
              </a:rPr>
              <a:t>자바스크립트로 구현하던 것을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CSS3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으로 작성 가능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 i="1">
                <a:solidFill>
                  <a:srgbClr val="5B858B"/>
                </a:solidFill>
                <a:latin typeface="+mn-ea"/>
              </a:rPr>
              <a:t>3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가지 방법 지원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 i="1">
                <a:solidFill>
                  <a:srgbClr val="5B858B"/>
                </a:solidFill>
                <a:latin typeface="+mn-ea"/>
              </a:rPr>
              <a:t>1.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애니메이션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(animation)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B858B"/>
                </a:solidFill>
                <a:latin typeface="+mn-ea"/>
              </a:rPr>
              <a:t>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5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초를 주기로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&lt;span&gt;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태그의 글자색을 파란색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,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초록색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,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빨간색으로 바꾸는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B858B"/>
                </a:solidFill>
                <a:latin typeface="+mn-ea"/>
              </a:rPr>
              <a:t>    애니메이션 무한반복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 i="1">
                <a:solidFill>
                  <a:srgbClr val="5B858B"/>
                </a:solidFill>
                <a:latin typeface="+mn-ea"/>
              </a:rPr>
              <a:t>2.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전환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(transition)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B858B"/>
                </a:solidFill>
                <a:latin typeface="+mn-ea"/>
              </a:rPr>
              <a:t>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HTML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태그에 적용된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CSS3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속성 값의 변화를 서서히 진행시켜 애니메이션 효과 생성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B858B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(1) transition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속성을 사용하여 정해진 시간동안 요소의 속성값을 부드럽게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B858B"/>
                </a:solidFill>
                <a:latin typeface="+mn-ea"/>
              </a:rPr>
              <a:t>            변화 시킬 수 있음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.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B858B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(2)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해당 요소에 추가할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CSS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스타일 전환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(transition)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효과를 설정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B858B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(3)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추가할 전환 효과가 지속될 시간을 설정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B858B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(4)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해당 요소의 여러 속성을 동시에 변경할 수도 있음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B858B"/>
                </a:solidFill>
                <a:latin typeface="+mn-ea"/>
              </a:rPr>
              <a:t>    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 i="1">
                <a:solidFill>
                  <a:srgbClr val="5B858B"/>
                </a:solidFill>
                <a:latin typeface="+mn-ea"/>
              </a:rPr>
              <a:t>3.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변환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(transform)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B858B"/>
                </a:solidFill>
                <a:latin typeface="+mn-ea"/>
              </a:rPr>
              <a:t>    텍스트나 이미지를 회전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,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확대 다양한 기하학적인 모양으로 출력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 i="1">
                <a:solidFill>
                  <a:srgbClr val="5B858B"/>
                </a:solidFill>
                <a:latin typeface="+mn-ea"/>
              </a:rPr>
              <a:t>--&gt;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&lt;!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DOCTYPE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html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lang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"en"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charset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"UTF-8"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http-equiv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"X-UA-Compatible"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"IE=edge"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name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"viewport"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"width=device-width, initial-scale=1.0"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전환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span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transition :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애니메이션 기능 제공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transition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font-size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5s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hover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기능을 활용해 애니메이션 같은 효과를 줌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span</a:t>
            </a:r>
            <a:r>
              <a:rPr lang="en-US" altLang="ko-KR" sz="900" i="1">
                <a:solidFill>
                  <a:srgbClr val="DF769B"/>
                </a:solidFill>
                <a:latin typeface="+mn-ea"/>
              </a:rPr>
              <a:t>:hover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font-size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500%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h3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font-size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에 대한 전환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h3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hr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span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헉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!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span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글자에 마우스를 올려보세요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.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ko-KR" altLang="en-US" sz="900" b="0">
              <a:solidFill>
                <a:srgbClr val="B2CACD"/>
              </a:solidFill>
              <a:effectLst/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178" y="1185400"/>
            <a:ext cx="3105583" cy="195289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942" y="1185400"/>
            <a:ext cx="2886478" cy="13241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02222" y="877841"/>
            <a:ext cx="15532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결과 </a:t>
            </a:r>
            <a:r>
              <a:rPr lang="en-US" altLang="ko-KR" sz="900" smtClean="0"/>
              <a:t>: </a:t>
            </a:r>
            <a:r>
              <a:rPr lang="ko-KR" altLang="en-US" sz="900" smtClean="0"/>
              <a:t>마우스 커서 </a:t>
            </a:r>
            <a:r>
              <a:rPr lang="en-US" altLang="ko-KR" sz="900" smtClean="0"/>
              <a:t>o</a:t>
            </a:r>
            <a:endParaRPr lang="ko-KR" altLang="en-US" sz="9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942" y="3395399"/>
            <a:ext cx="6068272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03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098" y="200416"/>
            <a:ext cx="11586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/>
              <a:t>list</a:t>
            </a:r>
            <a:endParaRPr lang="ko-KR" altLang="en-US" sz="3200"/>
          </a:p>
        </p:txBody>
      </p:sp>
      <p:sp>
        <p:nvSpPr>
          <p:cNvPr id="3" name="직사각형 2"/>
          <p:cNvSpPr/>
          <p:nvPr/>
        </p:nvSpPr>
        <p:spPr>
          <a:xfrm>
            <a:off x="0" y="785191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046567" y="870651"/>
            <a:ext cx="15532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결과 </a:t>
            </a:r>
            <a:r>
              <a:rPr lang="en-US" altLang="ko-KR" sz="900" smtClean="0"/>
              <a:t>: </a:t>
            </a:r>
            <a:r>
              <a:rPr lang="ko-KR" altLang="en-US" sz="900" smtClean="0"/>
              <a:t>마우스 커서 </a:t>
            </a:r>
            <a:r>
              <a:rPr lang="en-US" altLang="ko-KR" sz="900" smtClean="0"/>
              <a:t>x</a:t>
            </a:r>
            <a:endParaRPr lang="ko-KR" altLang="en-US" sz="900"/>
          </a:p>
        </p:txBody>
      </p:sp>
      <p:sp>
        <p:nvSpPr>
          <p:cNvPr id="5" name="TextBox 4"/>
          <p:cNvSpPr txBox="1"/>
          <p:nvPr/>
        </p:nvSpPr>
        <p:spPr>
          <a:xfrm>
            <a:off x="2200405" y="877841"/>
            <a:ext cx="15532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소스 코드</a:t>
            </a:r>
            <a:endParaRPr lang="ko-KR" altLang="en-US" sz="900"/>
          </a:p>
        </p:txBody>
      </p:sp>
      <p:sp>
        <p:nvSpPr>
          <p:cNvPr id="6" name="TextBox 5"/>
          <p:cNvSpPr txBox="1"/>
          <p:nvPr/>
        </p:nvSpPr>
        <p:spPr>
          <a:xfrm>
            <a:off x="6096001" y="2777280"/>
            <a:ext cx="12094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결과 </a:t>
            </a:r>
            <a:r>
              <a:rPr lang="en-US" altLang="ko-KR" sz="900" smtClean="0"/>
              <a:t>: </a:t>
            </a:r>
            <a:r>
              <a:rPr lang="ko-KR" altLang="en-US" sz="900" smtClean="0"/>
              <a:t>마우스 커서 </a:t>
            </a:r>
            <a:r>
              <a:rPr lang="en-US" altLang="ko-KR" sz="900" smtClean="0"/>
              <a:t>o</a:t>
            </a:r>
            <a:endParaRPr lang="ko-KR" altLang="en-US" sz="900"/>
          </a:p>
        </p:txBody>
      </p:sp>
      <p:sp>
        <p:nvSpPr>
          <p:cNvPr id="7" name="직사각형 6"/>
          <p:cNvSpPr/>
          <p:nvPr/>
        </p:nvSpPr>
        <p:spPr>
          <a:xfrm>
            <a:off x="288098" y="1101483"/>
            <a:ext cx="4536821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&lt;!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DOCTYPE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lang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"ko"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charset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"UTF-8"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http-equiv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"X-UA-Compatible"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"IE=edge"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name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"viewport"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"width=device-width, initial-scale=1.0"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리스트로 메뉴 만들기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hover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를 활용해 배경색 생성되게 함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D67E5C"/>
                </a:solidFill>
                <a:latin typeface="+mn-ea"/>
              </a:rPr>
              <a:t>#menubar</a:t>
            </a:r>
            <a:r>
              <a:rPr lang="en-US" altLang="ko-KR" sz="900" i="1">
                <a:solidFill>
                  <a:srgbClr val="DF769B"/>
                </a:solidFill>
                <a:latin typeface="+mn-ea"/>
              </a:rPr>
              <a:t>:hover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background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olive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D67E5C"/>
                </a:solidFill>
                <a:latin typeface="+mn-ea"/>
              </a:rPr>
              <a:t>#menubar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ul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            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여백과 패딩 모두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0 */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margin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0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padding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0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width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567px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            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모든 아이템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(&lt;li&gt;)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을 한줄에 품을 수 있는 폭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D67E5C"/>
                </a:solidFill>
                <a:latin typeface="+mn-ea"/>
              </a:rPr>
              <a:t>#menubar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ul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display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inline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            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새줄로 넘어가지 않게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list-style-type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none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            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마커 삭제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padding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15px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            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top=bottom=0, left-right-15; */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 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D67E5C"/>
                </a:solidFill>
                <a:latin typeface="+mn-ea"/>
              </a:rPr>
              <a:t>#menubar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ul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color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white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text-decoration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none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            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링크 보이지 않게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D67E5C"/>
                </a:solidFill>
                <a:latin typeface="+mn-ea"/>
              </a:rPr>
              <a:t>#menubar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ul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 i="1">
                <a:solidFill>
                  <a:srgbClr val="DF769B"/>
                </a:solidFill>
                <a:latin typeface="+mn-ea"/>
              </a:rPr>
              <a:t>:hover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color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violet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            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마우스 올라갈 때 색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nav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b="1" i="1">
                <a:solidFill>
                  <a:srgbClr val="D5971A"/>
                </a:solidFill>
                <a:latin typeface="+mn-ea"/>
              </a:rPr>
              <a:t>id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"menubar"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ul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href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"#"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모줄까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??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href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"#"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아메리카노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href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"#"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카푸치노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href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"#"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카페라떼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href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"#"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다른거주문해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ul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nav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 b="0">
              <a:solidFill>
                <a:srgbClr val="B2CACD"/>
              </a:solidFill>
              <a:effectLst/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209" y="1108673"/>
            <a:ext cx="3073941" cy="13908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209" y="3095704"/>
            <a:ext cx="5220429" cy="6382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093" y="3872535"/>
            <a:ext cx="6192114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7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098" y="200416"/>
            <a:ext cx="11586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/>
              <a:t>table</a:t>
            </a:r>
            <a:endParaRPr lang="ko-KR" altLang="en-US" sz="3200"/>
          </a:p>
        </p:txBody>
      </p:sp>
      <p:sp>
        <p:nvSpPr>
          <p:cNvPr id="3" name="직사각형 2"/>
          <p:cNvSpPr/>
          <p:nvPr/>
        </p:nvSpPr>
        <p:spPr>
          <a:xfrm>
            <a:off x="0" y="785191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55031" y="877841"/>
            <a:ext cx="12102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결과 </a:t>
            </a:r>
            <a:r>
              <a:rPr lang="en-US" altLang="ko-KR" sz="900" smtClean="0"/>
              <a:t>: </a:t>
            </a:r>
            <a:r>
              <a:rPr lang="ko-KR" altLang="en-US" sz="900" smtClean="0"/>
              <a:t>마우스 커서 </a:t>
            </a:r>
            <a:r>
              <a:rPr lang="en-US" altLang="ko-KR" sz="900" smtClean="0"/>
              <a:t>x</a:t>
            </a:r>
            <a:endParaRPr lang="ko-KR" altLang="en-US" sz="900"/>
          </a:p>
        </p:txBody>
      </p:sp>
      <p:sp>
        <p:nvSpPr>
          <p:cNvPr id="5" name="TextBox 4"/>
          <p:cNvSpPr txBox="1"/>
          <p:nvPr/>
        </p:nvSpPr>
        <p:spPr>
          <a:xfrm>
            <a:off x="2200405" y="877841"/>
            <a:ext cx="15532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소스 코드</a:t>
            </a:r>
            <a:endParaRPr lang="ko-KR" altLang="en-US" sz="900"/>
          </a:p>
        </p:txBody>
      </p:sp>
      <p:sp>
        <p:nvSpPr>
          <p:cNvPr id="6" name="직사각형 5"/>
          <p:cNvSpPr/>
          <p:nvPr/>
        </p:nvSpPr>
        <p:spPr>
          <a:xfrm>
            <a:off x="100520" y="1101483"/>
            <a:ext cx="4666033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&lt;!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DOCTYPE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lang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"ko"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charset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"UTF-8"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http-equiv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"X-UA-Compatible"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"IE=edge"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name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"viewport"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"width=device-width, initial-scale=1.0"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표 응용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테이블 선을 단선으로 하는 명령어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B858B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border-collapse : collapas;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중복된 테두리 제거해서 테두리 합치기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table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border-collapse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collapse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,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            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모든 셀에 적용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text-align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left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padding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5px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height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15px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width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100px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 i="1">
                <a:solidFill>
                  <a:srgbClr val="5B858B"/>
                </a:solidFill>
                <a:latin typeface="+mn-ea"/>
              </a:rPr>
              <a:t>        &lt;thead&gt; &lt;tfoot&gt;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의 모든 셀에 적용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B858B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&lt;thead&gt; :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테이블의 맨 윗행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B858B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&lt;tfoot&gt; :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테이블의 맨 아래행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thead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,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tfoot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background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darkgray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color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yellow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tbody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tr</a:t>
            </a:r>
            <a:r>
              <a:rPr lang="en-US" altLang="ko-KR" sz="900" i="1">
                <a:solidFill>
                  <a:srgbClr val="DF769B"/>
                </a:solidFill>
                <a:latin typeface="+mn-ea"/>
              </a:rPr>
              <a:t>:nth-child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(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even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)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짝수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&lt;tr&gt;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에 적용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tr:nth-child(even) */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background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aliceblue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hover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를 활용해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,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마우스가 올라가면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tbody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태그의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tr(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행태그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)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에 배경색 변경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tbody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tr</a:t>
            </a:r>
            <a:r>
              <a:rPr lang="en-US" altLang="ko-KR" sz="900" i="1">
                <a:solidFill>
                  <a:srgbClr val="DF769B"/>
                </a:solidFill>
                <a:latin typeface="+mn-ea"/>
              </a:rPr>
              <a:t>:hover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            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마우스가 올라오면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pink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배경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background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pink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head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52358" y="1108673"/>
            <a:ext cx="4066162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 smtClean="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 smtClean="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h3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 smtClean="0">
                <a:solidFill>
                  <a:srgbClr val="B2CACD"/>
                </a:solidFill>
                <a:latin typeface="+mn-ea"/>
              </a:rPr>
              <a:t>1</a:t>
            </a:r>
            <a:r>
              <a:rPr lang="ko-KR" altLang="en-US" sz="900" smtClean="0">
                <a:solidFill>
                  <a:srgbClr val="B2CACD"/>
                </a:solidFill>
                <a:latin typeface="+mn-ea"/>
              </a:rPr>
              <a:t>학기 성적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h3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 smtClean="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 smtClean="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table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 smtClean="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 smtClean="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thead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 smtClean="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 smtClean="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tr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th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 smtClean="0">
                <a:solidFill>
                  <a:srgbClr val="B2CACD"/>
                </a:solidFill>
                <a:latin typeface="+mn-ea"/>
              </a:rPr>
              <a:t>이름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th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th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 smtClean="0">
                <a:solidFill>
                  <a:srgbClr val="B2CACD"/>
                </a:solidFill>
                <a:latin typeface="+mn-ea"/>
              </a:rPr>
              <a:t>HTML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th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th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 smtClean="0">
                <a:solidFill>
                  <a:srgbClr val="B2CACD"/>
                </a:solidFill>
                <a:latin typeface="+mn-ea"/>
              </a:rPr>
              <a:t>CSS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th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&gt;&lt;/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tr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 smtClean="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 smtClean="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thead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 smtClean="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 smtClean="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tfoot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 smtClean="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 smtClean="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tr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th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 smtClean="0">
                <a:solidFill>
                  <a:srgbClr val="B2CACD"/>
                </a:solidFill>
                <a:latin typeface="+mn-ea"/>
              </a:rPr>
              <a:t>합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th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th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 smtClean="0">
                <a:solidFill>
                  <a:srgbClr val="B2CACD"/>
                </a:solidFill>
                <a:latin typeface="+mn-ea"/>
              </a:rPr>
              <a:t>310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th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th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 smtClean="0">
                <a:solidFill>
                  <a:srgbClr val="B2CACD"/>
                </a:solidFill>
                <a:latin typeface="+mn-ea"/>
              </a:rPr>
              <a:t>249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th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&gt;&lt;/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tr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 smtClean="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 smtClean="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tfoot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 smtClean="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 smtClean="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tbody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 smtClean="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 smtClean="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tr</a:t>
            </a:r>
            <a:r>
              <a:rPr lang="en-US" altLang="ko-KR" sz="900" smtClean="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b="1" i="1" smtClean="0">
                <a:solidFill>
                  <a:srgbClr val="D5971A"/>
                </a:solidFill>
                <a:latin typeface="+mn-ea"/>
              </a:rPr>
              <a:t>id</a:t>
            </a:r>
            <a:r>
              <a:rPr lang="en-US" altLang="ko-KR" sz="900" smtClean="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 smtClean="0">
                <a:solidFill>
                  <a:srgbClr val="49E9A6"/>
                </a:solidFill>
                <a:latin typeface="+mn-ea"/>
              </a:rPr>
              <a:t>"first"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td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 smtClean="0">
                <a:solidFill>
                  <a:srgbClr val="B2CACD"/>
                </a:solidFill>
                <a:latin typeface="+mn-ea"/>
              </a:rPr>
              <a:t>박샘이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td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td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 smtClean="0">
                <a:solidFill>
                  <a:srgbClr val="B2CACD"/>
                </a:solidFill>
                <a:latin typeface="+mn-ea"/>
              </a:rPr>
              <a:t>80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td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td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 smtClean="0">
                <a:solidFill>
                  <a:srgbClr val="B2CACD"/>
                </a:solidFill>
                <a:latin typeface="+mn-ea"/>
              </a:rPr>
              <a:t>70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td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&gt;&lt;/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tr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 smtClean="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 smtClean="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tr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td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 smtClean="0">
                <a:solidFill>
                  <a:srgbClr val="B2CACD"/>
                </a:solidFill>
                <a:latin typeface="+mn-ea"/>
              </a:rPr>
              <a:t>홍길동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td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td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 smtClean="0">
                <a:solidFill>
                  <a:srgbClr val="B2CACD"/>
                </a:solidFill>
                <a:latin typeface="+mn-ea"/>
              </a:rPr>
              <a:t>95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td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td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 smtClean="0">
                <a:solidFill>
                  <a:srgbClr val="B2CACD"/>
                </a:solidFill>
                <a:latin typeface="+mn-ea"/>
              </a:rPr>
              <a:t>99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td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&gt;&lt;/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tr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 smtClean="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 smtClean="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tr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td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 smtClean="0">
                <a:solidFill>
                  <a:srgbClr val="B2CACD"/>
                </a:solidFill>
                <a:latin typeface="+mn-ea"/>
              </a:rPr>
              <a:t>문재롱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td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td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 smtClean="0">
                <a:solidFill>
                  <a:srgbClr val="B2CACD"/>
                </a:solidFill>
                <a:latin typeface="+mn-ea"/>
              </a:rPr>
              <a:t>85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td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td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 smtClean="0">
                <a:solidFill>
                  <a:srgbClr val="B2CACD"/>
                </a:solidFill>
                <a:latin typeface="+mn-ea"/>
              </a:rPr>
              <a:t>90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td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&gt;&lt;/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tr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 smtClean="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 smtClean="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tr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td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 smtClean="0">
                <a:solidFill>
                  <a:srgbClr val="B2CACD"/>
                </a:solidFill>
                <a:latin typeface="+mn-ea"/>
              </a:rPr>
              <a:t>김정은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td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td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 smtClean="0">
                <a:solidFill>
                  <a:srgbClr val="B2CACD"/>
                </a:solidFill>
                <a:latin typeface="+mn-ea"/>
              </a:rPr>
              <a:t>50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td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td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 smtClean="0">
                <a:solidFill>
                  <a:srgbClr val="B2CACD"/>
                </a:solidFill>
                <a:latin typeface="+mn-ea"/>
              </a:rPr>
              <a:t>40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td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&gt;&lt;/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tr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 smtClean="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 smtClean="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tbody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 smtClean="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 smtClean="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table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 smtClean="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 smtClean="0">
                <a:solidFill>
                  <a:srgbClr val="B2CACD"/>
                </a:solidFill>
                <a:latin typeface="+mn-ea"/>
              </a:rPr>
              <a:t/>
            </a:r>
            <a:br>
              <a:rPr lang="en-US" altLang="ko-KR" sz="900" smtClean="0">
                <a:solidFill>
                  <a:srgbClr val="B2CACD"/>
                </a:solidFill>
                <a:latin typeface="+mn-ea"/>
              </a:rPr>
            </a:b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 smtClean="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 smtClean="0">
                <a:solidFill>
                  <a:srgbClr val="E66533"/>
                </a:solidFill>
                <a:latin typeface="+mn-ea"/>
              </a:rPr>
              <a:t>html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678" y="1212891"/>
            <a:ext cx="3315163" cy="238158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415" y="4180735"/>
            <a:ext cx="3229426" cy="239110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555031" y="3772188"/>
            <a:ext cx="12094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결과 </a:t>
            </a:r>
            <a:r>
              <a:rPr lang="en-US" altLang="ko-KR" sz="900" smtClean="0"/>
              <a:t>: </a:t>
            </a:r>
            <a:r>
              <a:rPr lang="ko-KR" altLang="en-US" sz="900" smtClean="0"/>
              <a:t>마우스 커서 </a:t>
            </a:r>
            <a:r>
              <a:rPr lang="en-US" altLang="ko-KR" sz="900" smtClean="0"/>
              <a:t>o</a:t>
            </a:r>
            <a:endParaRPr lang="ko-KR" altLang="en-US" sz="900"/>
          </a:p>
        </p:txBody>
      </p:sp>
      <p:sp>
        <p:nvSpPr>
          <p:cNvPr id="13" name="TextBox 12"/>
          <p:cNvSpPr txBox="1"/>
          <p:nvPr/>
        </p:nvSpPr>
        <p:spPr>
          <a:xfrm>
            <a:off x="4766553" y="4003020"/>
            <a:ext cx="3803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html 5 </a:t>
            </a:r>
            <a:r>
              <a:rPr lang="ko-KR" altLang="en-US" sz="900" smtClean="0"/>
              <a:t>에서는 </a:t>
            </a:r>
            <a:endParaRPr lang="en-US" altLang="ko-KR" sz="900" smtClean="0"/>
          </a:p>
          <a:p>
            <a:endParaRPr lang="en-US" altLang="ko-KR" sz="900"/>
          </a:p>
          <a:p>
            <a:r>
              <a:rPr lang="en-US" altLang="ko-KR" sz="900" smtClean="0"/>
              <a:t>-align, bgcolor, border, cellpadding, cellspacing, frame, rules, summary, width</a:t>
            </a:r>
            <a:r>
              <a:rPr lang="ko-KR" altLang="en-US" sz="900" smtClean="0"/>
              <a:t>를 더 이상 지원하지 않는다</a:t>
            </a:r>
            <a:r>
              <a:rPr lang="en-US" altLang="ko-KR" sz="900" smtClean="0"/>
              <a:t>.</a:t>
            </a:r>
          </a:p>
          <a:p>
            <a:endParaRPr lang="en-US" altLang="ko-KR" sz="900"/>
          </a:p>
          <a:p>
            <a:endParaRPr lang="en-US" altLang="ko-KR" sz="900" smtClean="0"/>
          </a:p>
        </p:txBody>
      </p:sp>
    </p:spTree>
    <p:extLst>
      <p:ext uri="{BB962C8B-B14F-4D97-AF65-F5344CB8AC3E}">
        <p14:creationId xmlns:p14="http://schemas.microsoft.com/office/powerpoint/2010/main" val="1381500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464</TotalTime>
  <Words>284</Words>
  <Application>Microsoft Office PowerPoint</Application>
  <PresentationFormat>와이드스크린</PresentationFormat>
  <Paragraphs>284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천체</vt:lpstr>
      <vt:lpstr>CSS_TAG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CSS_TAG</dc:title>
  <dc:creator>hi-guro</dc:creator>
  <cp:lastModifiedBy>hi-guro</cp:lastModifiedBy>
  <cp:revision>11</cp:revision>
  <dcterms:created xsi:type="dcterms:W3CDTF">2022-07-20T01:24:44Z</dcterms:created>
  <dcterms:modified xsi:type="dcterms:W3CDTF">2022-07-20T09:09:27Z</dcterms:modified>
</cp:coreProperties>
</file>