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601200" cy="12801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80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640080" algn="l" defTabSz="1280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1280160" algn="l" defTabSz="1280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920239" algn="l" defTabSz="1280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2560320" algn="l" defTabSz="1280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3200400" algn="l" defTabSz="1280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3840479" algn="l" defTabSz="1280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4480559" algn="l" defTabSz="1280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5120640" algn="l" defTabSz="1280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280160" latinLnBrk="0">
      <a:defRPr sz="1200">
        <a:latin typeface="+mj-lt"/>
        <a:ea typeface="+mj-ea"/>
        <a:cs typeface="+mj-cs"/>
        <a:sym typeface="맑은 고딕"/>
      </a:defRPr>
    </a:lvl1pPr>
    <a:lvl2pPr indent="228600" defTabSz="1280160" latinLnBrk="0">
      <a:defRPr sz="1200">
        <a:latin typeface="+mj-lt"/>
        <a:ea typeface="+mj-ea"/>
        <a:cs typeface="+mj-cs"/>
        <a:sym typeface="맑은 고딕"/>
      </a:defRPr>
    </a:lvl2pPr>
    <a:lvl3pPr indent="457200" defTabSz="1280160" latinLnBrk="0">
      <a:defRPr sz="1200">
        <a:latin typeface="+mj-lt"/>
        <a:ea typeface="+mj-ea"/>
        <a:cs typeface="+mj-cs"/>
        <a:sym typeface="맑은 고딕"/>
      </a:defRPr>
    </a:lvl3pPr>
    <a:lvl4pPr indent="685800" defTabSz="1280160" latinLnBrk="0">
      <a:defRPr sz="1200">
        <a:latin typeface="+mj-lt"/>
        <a:ea typeface="+mj-ea"/>
        <a:cs typeface="+mj-cs"/>
        <a:sym typeface="맑은 고딕"/>
      </a:defRPr>
    </a:lvl4pPr>
    <a:lvl5pPr indent="914400" defTabSz="1280160" latinLnBrk="0">
      <a:defRPr sz="1200">
        <a:latin typeface="+mj-lt"/>
        <a:ea typeface="+mj-ea"/>
        <a:cs typeface="+mj-cs"/>
        <a:sym typeface="맑은 고딕"/>
      </a:defRPr>
    </a:lvl5pPr>
    <a:lvl6pPr indent="1143000" defTabSz="1280160" latinLnBrk="0">
      <a:defRPr sz="1200">
        <a:latin typeface="+mj-lt"/>
        <a:ea typeface="+mj-ea"/>
        <a:cs typeface="+mj-cs"/>
        <a:sym typeface="맑은 고딕"/>
      </a:defRPr>
    </a:lvl6pPr>
    <a:lvl7pPr indent="1371600" defTabSz="1280160" latinLnBrk="0">
      <a:defRPr sz="1200">
        <a:latin typeface="+mj-lt"/>
        <a:ea typeface="+mj-ea"/>
        <a:cs typeface="+mj-cs"/>
        <a:sym typeface="맑은 고딕"/>
      </a:defRPr>
    </a:lvl7pPr>
    <a:lvl8pPr indent="1600200" defTabSz="1280160" latinLnBrk="0">
      <a:defRPr sz="1200">
        <a:latin typeface="+mj-lt"/>
        <a:ea typeface="+mj-ea"/>
        <a:cs typeface="+mj-cs"/>
        <a:sym typeface="맑은 고딕"/>
      </a:defRPr>
    </a:lvl8pPr>
    <a:lvl9pPr indent="1828800" defTabSz="128016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720090" y="3976796"/>
            <a:ext cx="8161020" cy="2744047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440180" y="7254240"/>
            <a:ext cx="6720841" cy="327152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64008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28016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920239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56032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758428" y="8226214"/>
            <a:ext cx="8161021" cy="2542541"/>
          </a:xfrm>
          <a:prstGeom prst="rect">
            <a:avLst/>
          </a:prstGeom>
        </p:spPr>
        <p:txBody>
          <a:bodyPr anchor="t"/>
          <a:lstStyle>
            <a:lvl1pPr algn="l">
              <a:defRPr b="1" cap="all" sz="56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758428" y="5425866"/>
            <a:ext cx="8161021" cy="280035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64008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128016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920239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256032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360045" y="3982720"/>
            <a:ext cx="3160397" cy="11263632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3900"/>
            </a:lvl1pPr>
            <a:lvl2pPr marL="1098960" indent="-458880">
              <a:spcBef>
                <a:spcPts val="900"/>
              </a:spcBef>
              <a:defRPr sz="3900"/>
            </a:lvl2pPr>
            <a:lvl3pPr marL="1725929" indent="-445769">
              <a:spcBef>
                <a:spcPts val="900"/>
              </a:spcBef>
              <a:defRPr sz="3900"/>
            </a:lvl3pPr>
            <a:lvl4pPr marL="2419502" indent="-499262">
              <a:spcBef>
                <a:spcPts val="900"/>
              </a:spcBef>
              <a:defRPr sz="3900"/>
            </a:lvl4pPr>
            <a:lvl5pPr marL="3059582" indent="-499262">
              <a:spcBef>
                <a:spcPts val="900"/>
              </a:spcBef>
              <a:defRPr sz="39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480061" y="2865544"/>
            <a:ext cx="4242197" cy="11942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b="1" sz="3400"/>
            </a:lvl1pPr>
            <a:lvl2pPr marL="0" indent="640080">
              <a:spcBef>
                <a:spcPts val="800"/>
              </a:spcBef>
              <a:buSzTx/>
              <a:buFontTx/>
              <a:buNone/>
              <a:defRPr b="1" sz="3400"/>
            </a:lvl2pPr>
            <a:lvl3pPr marL="0" indent="1280160">
              <a:spcBef>
                <a:spcPts val="800"/>
              </a:spcBef>
              <a:buSzTx/>
              <a:buFontTx/>
              <a:buNone/>
              <a:defRPr b="1" sz="3400"/>
            </a:lvl3pPr>
            <a:lvl4pPr marL="0" indent="1920239">
              <a:spcBef>
                <a:spcPts val="800"/>
              </a:spcBef>
              <a:buSzTx/>
              <a:buFontTx/>
              <a:buNone/>
              <a:defRPr b="1" sz="3400"/>
            </a:lvl4pPr>
            <a:lvl5pPr marL="0" indent="2560320">
              <a:spcBef>
                <a:spcPts val="800"/>
              </a:spcBef>
              <a:buSzTx/>
              <a:buFontTx/>
              <a:buNone/>
              <a:defRPr b="1" sz="3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4877277" y="2865544"/>
            <a:ext cx="4243864" cy="11942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800"/>
              </a:spcBef>
              <a:buSzTx/>
              <a:buFontTx/>
              <a:buNone/>
              <a:defRPr b="1" sz="3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480061" y="509693"/>
            <a:ext cx="3158730" cy="2169162"/>
          </a:xfrm>
          <a:prstGeom prst="rect">
            <a:avLst/>
          </a:prstGeom>
        </p:spPr>
        <p:txBody>
          <a:bodyPr anchor="b"/>
          <a:lstStyle>
            <a:lvl1pPr algn="l">
              <a:defRPr b="1" sz="28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idx="1"/>
          </p:nvPr>
        </p:nvSpPr>
        <p:spPr>
          <a:xfrm>
            <a:off x="3753803" y="509695"/>
            <a:ext cx="5367338" cy="10925811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half" idx="13"/>
          </p:nvPr>
        </p:nvSpPr>
        <p:spPr>
          <a:xfrm>
            <a:off x="480060" y="2678855"/>
            <a:ext cx="3158731" cy="875665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1881901" y="8961121"/>
            <a:ext cx="5760722" cy="1057912"/>
          </a:xfrm>
          <a:prstGeom prst="rect">
            <a:avLst/>
          </a:prstGeom>
        </p:spPr>
        <p:txBody>
          <a:bodyPr anchor="b"/>
          <a:lstStyle>
            <a:lvl1pPr algn="l">
              <a:defRPr b="1" sz="28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1881901" y="1143845"/>
            <a:ext cx="5760722" cy="76809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1881901" y="10019031"/>
            <a:ext cx="5760722" cy="15024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2000"/>
            </a:lvl1pPr>
            <a:lvl2pPr marL="0" indent="640080">
              <a:spcBef>
                <a:spcPts val="400"/>
              </a:spcBef>
              <a:buSzTx/>
              <a:buFontTx/>
              <a:buNone/>
              <a:defRPr sz="2000"/>
            </a:lvl2pPr>
            <a:lvl3pPr marL="0" indent="1280160">
              <a:spcBef>
                <a:spcPts val="400"/>
              </a:spcBef>
              <a:buSzTx/>
              <a:buFontTx/>
              <a:buNone/>
              <a:defRPr sz="2000"/>
            </a:lvl3pPr>
            <a:lvl4pPr marL="0" indent="1920239">
              <a:spcBef>
                <a:spcPts val="400"/>
              </a:spcBef>
              <a:buSzTx/>
              <a:buFontTx/>
              <a:buNone/>
              <a:defRPr sz="2000"/>
            </a:lvl4pPr>
            <a:lvl5pPr marL="0" indent="2560320">
              <a:spcBef>
                <a:spcPts val="400"/>
              </a:spcBef>
              <a:buSzTx/>
              <a:buFontTx/>
              <a:buNone/>
              <a:defRPr sz="20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480059" y="512658"/>
            <a:ext cx="8641082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4007" tIns="64007" rIns="64007" bIns="64007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480059" y="2987042"/>
            <a:ext cx="8641082" cy="844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4007" tIns="64007" rIns="64007" bIns="64007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8740277" y="12014963"/>
            <a:ext cx="380863" cy="382017"/>
          </a:xfrm>
          <a:prstGeom prst="rect">
            <a:avLst/>
          </a:prstGeom>
          <a:ln w="12700">
            <a:miter lim="400000"/>
          </a:ln>
        </p:spPr>
        <p:txBody>
          <a:bodyPr wrap="none" lIns="64007" tIns="64007" rIns="64007" bIns="64007" anchor="ctr">
            <a:spAutoFit/>
          </a:bodyPr>
          <a:lstStyle>
            <a:lvl1pPr algn="r">
              <a:defRPr sz="17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ctr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ctr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ctr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ctr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ctr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ctr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ctr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ctr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480059" marR="0" indent="-480059" algn="l" defTabSz="128016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1101676" marR="0" indent="-461596" algn="l" defTabSz="128016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703742" marR="0" indent="-423582" algn="l" defTabSz="128016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2434589" marR="0" indent="-514350" algn="l" defTabSz="128016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3074670" marR="0" indent="-514350" algn="l" defTabSz="128016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3714750" marR="0" indent="-514349" algn="l" defTabSz="128016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4354830" marR="0" indent="-514350" algn="l" defTabSz="128016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4994910" marR="0" indent="-514350" algn="l" defTabSz="128016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5634990" marR="0" indent="-514350" algn="l" defTabSz="128016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5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640080" algn="r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1280160" algn="r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920239" algn="r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2560320" algn="r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3200400" algn="r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3840479" algn="r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4480559" algn="r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5120640" algn="r" defTabSz="1280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6"/>
          <p:cNvSpPr/>
          <p:nvPr/>
        </p:nvSpPr>
        <p:spPr>
          <a:xfrm>
            <a:off x="-1910" y="0"/>
            <a:ext cx="9603110" cy="1216223"/>
          </a:xfrm>
          <a:prstGeom prst="rect">
            <a:avLst/>
          </a:prstGeom>
          <a:solidFill>
            <a:srgbClr val="8C15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TextBox 3"/>
          <p:cNvSpPr txBox="1"/>
          <p:nvPr/>
        </p:nvSpPr>
        <p:spPr>
          <a:xfrm>
            <a:off x="303311" y="21405"/>
            <a:ext cx="9297890" cy="15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신호등 알리미</a:t>
            </a:r>
          </a:p>
          <a:p>
            <a:pPr algn="r">
              <a:defRPr b="1" sz="1800">
                <a:solidFill>
                  <a:srgbClr val="FFFFFF"/>
                </a:solidFill>
              </a:defRPr>
            </a:pPr>
            <a:r>
              <a:t>캡스톤 디자인 프로젝트 </a:t>
            </a:r>
            <a:r>
              <a:t>9</a:t>
            </a:r>
            <a:r>
              <a:t>팀 그린라이트</a:t>
            </a:r>
          </a:p>
          <a:p>
            <a:pPr algn="r">
              <a:defRPr b="1" sz="1800">
                <a:solidFill>
                  <a:srgbClr val="FFFFFF"/>
                </a:solidFill>
              </a:defRPr>
            </a:pPr>
            <a:r>
              <a:t>윤기영</a:t>
            </a:r>
            <a:r>
              <a:t>, </a:t>
            </a:r>
            <a:r>
              <a:t>조영운</a:t>
            </a:r>
            <a:r>
              <a:t>, </a:t>
            </a:r>
            <a:r>
              <a:t>이주영 </a:t>
            </a:r>
          </a:p>
        </p:txBody>
      </p:sp>
      <p:pic>
        <p:nvPicPr>
          <p:cNvPr id="96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887072"/>
            <a:ext cx="9601200" cy="914529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그림 7" descr="그림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52" y="147798"/>
            <a:ext cx="920625" cy="920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그림 8" descr="그림 8"/>
          <p:cNvPicPr>
            <a:picLocks noChangeAspect="1"/>
          </p:cNvPicPr>
          <p:nvPr/>
        </p:nvPicPr>
        <p:blipFill>
          <a:blip r:embed="rId4">
            <a:extLst/>
          </a:blip>
          <a:srcRect l="13771" t="38976" r="18340" b="40922"/>
          <a:stretch>
            <a:fillRect/>
          </a:stretch>
        </p:blipFill>
        <p:spPr>
          <a:xfrm>
            <a:off x="-1910" y="12076676"/>
            <a:ext cx="3591818" cy="53532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모서리가 둥근 직사각형 10"/>
          <p:cNvSpPr/>
          <p:nvPr/>
        </p:nvSpPr>
        <p:spPr>
          <a:xfrm>
            <a:off x="63551" y="1546855"/>
            <a:ext cx="4583897" cy="504057"/>
          </a:xfrm>
          <a:prstGeom prst="roundRect">
            <a:avLst>
              <a:gd name="adj" fmla="val 16667"/>
            </a:avLst>
          </a:prstGeom>
          <a:solidFill>
            <a:srgbClr val="8C15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TextBox 14"/>
          <p:cNvSpPr txBox="1"/>
          <p:nvPr/>
        </p:nvSpPr>
        <p:spPr>
          <a:xfrm>
            <a:off x="63550" y="1546855"/>
            <a:ext cx="3944963" cy="494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신호등 알리미</a:t>
            </a:r>
          </a:p>
        </p:txBody>
      </p:sp>
      <p:sp>
        <p:nvSpPr>
          <p:cNvPr id="101" name="TextBox 15"/>
          <p:cNvSpPr txBox="1"/>
          <p:nvPr/>
        </p:nvSpPr>
        <p:spPr>
          <a:xfrm>
            <a:off x="63551" y="2080305"/>
            <a:ext cx="4583898" cy="149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차량 운행시 정지 상태에서 다른 기기를 조작하다 보면 신호를 놓치게 돼 교통 흐름에 어려움이 생기길수 있으므로</a:t>
            </a:r>
            <a:r>
              <a:t>, </a:t>
            </a:r>
            <a:r>
              <a:t>신호등을 인식해 초록불로 변할경우 알람을 보내주는 장치</a:t>
            </a:r>
          </a:p>
        </p:txBody>
      </p:sp>
      <p:sp>
        <p:nvSpPr>
          <p:cNvPr id="102" name="모서리가 둥근 직사각형 16"/>
          <p:cNvSpPr/>
          <p:nvPr/>
        </p:nvSpPr>
        <p:spPr>
          <a:xfrm>
            <a:off x="66999" y="3301608"/>
            <a:ext cx="4580449" cy="504057"/>
          </a:xfrm>
          <a:prstGeom prst="roundRect">
            <a:avLst>
              <a:gd name="adj" fmla="val 16667"/>
            </a:avLst>
          </a:prstGeom>
          <a:solidFill>
            <a:srgbClr val="8C15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TextBox 17"/>
          <p:cNvSpPr txBox="1"/>
          <p:nvPr/>
        </p:nvSpPr>
        <p:spPr>
          <a:xfrm>
            <a:off x="67000" y="3301608"/>
            <a:ext cx="4580448" cy="4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시스템 구성도</a:t>
            </a:r>
          </a:p>
        </p:txBody>
      </p:sp>
      <p:pic>
        <p:nvPicPr>
          <p:cNvPr id="104" name="그림 19" descr="그림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1784" y="3834179"/>
            <a:ext cx="4427431" cy="4608513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모서리가 둥근 직사각형 22"/>
          <p:cNvSpPr/>
          <p:nvPr/>
        </p:nvSpPr>
        <p:spPr>
          <a:xfrm>
            <a:off x="66998" y="8921080"/>
            <a:ext cx="4580451" cy="504057"/>
          </a:xfrm>
          <a:prstGeom prst="roundRect">
            <a:avLst>
              <a:gd name="adj" fmla="val 16667"/>
            </a:avLst>
          </a:prstGeom>
          <a:solidFill>
            <a:srgbClr val="8C15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TextBox 23"/>
          <p:cNvSpPr txBox="1"/>
          <p:nvPr/>
        </p:nvSpPr>
        <p:spPr>
          <a:xfrm>
            <a:off x="66999" y="8921080"/>
            <a:ext cx="3725490" cy="4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최종 구현 내용 </a:t>
            </a:r>
          </a:p>
        </p:txBody>
      </p:sp>
      <p:sp>
        <p:nvSpPr>
          <p:cNvPr id="107" name="TextBox 24"/>
          <p:cNvSpPr txBox="1"/>
          <p:nvPr/>
        </p:nvSpPr>
        <p:spPr>
          <a:xfrm>
            <a:off x="67000" y="9454529"/>
            <a:ext cx="4580448" cy="2632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  <a:defRPr sz="1600"/>
            </a:pPr>
            <a:r>
              <a:t>차량 내부에서 </a:t>
            </a:r>
            <a:r>
              <a:t>Wi-Fi</a:t>
            </a:r>
            <a:r>
              <a:t>를 활용할 수 있도록 이동형 무선 공유기 </a:t>
            </a:r>
            <a:r>
              <a:t>egg</a:t>
            </a:r>
            <a:r>
              <a:t>로 네트워크 환경을 구성</a:t>
            </a:r>
          </a:p>
          <a:p>
            <a:pPr marL="342900" indent="-342900">
              <a:buSzPct val="100000"/>
              <a:buAutoNum type="arabicPeriod" startAt="1"/>
              <a:defRPr sz="1600"/>
            </a:pPr>
            <a:r>
              <a:t>라즈베리파이에 전원은 자동차의 </a:t>
            </a:r>
            <a:r>
              <a:t>USB</a:t>
            </a:r>
            <a:r>
              <a:t>에 연결되어 있는 충전기를 통해서 공급</a:t>
            </a:r>
          </a:p>
          <a:p>
            <a:pPr marL="342900" indent="-342900">
              <a:buSzPct val="100000"/>
              <a:buAutoNum type="arabicPeriod" startAt="1"/>
              <a:defRPr sz="1600"/>
            </a:pPr>
            <a:r>
              <a:t>라즈베리파이에 연결되어 있는 카메라를 통해서 영상을 수집</a:t>
            </a:r>
          </a:p>
          <a:p>
            <a:pPr marL="342900" indent="-342900">
              <a:buSzPct val="100000"/>
              <a:buAutoNum type="arabicPeriod" startAt="1"/>
              <a:defRPr sz="1600"/>
            </a:pPr>
            <a:r>
              <a:t>캡쳐한 영상의 프레임을 추출한 이미지중에서 실험을 통해 얻은 신호등이 있을 확률이 높은 부분을 배열의 인덱스 접근을 통하여 잘라낸다</a:t>
            </a:r>
          </a:p>
        </p:txBody>
      </p:sp>
      <p:sp>
        <p:nvSpPr>
          <p:cNvPr id="108" name="모서리가 둥근 직사각형 31"/>
          <p:cNvSpPr/>
          <p:nvPr/>
        </p:nvSpPr>
        <p:spPr>
          <a:xfrm>
            <a:off x="4966508" y="3448472"/>
            <a:ext cx="4583898" cy="504057"/>
          </a:xfrm>
          <a:prstGeom prst="roundRect">
            <a:avLst>
              <a:gd name="adj" fmla="val 16667"/>
            </a:avLst>
          </a:prstGeom>
          <a:solidFill>
            <a:srgbClr val="8C15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TextBox 32"/>
          <p:cNvSpPr txBox="1"/>
          <p:nvPr/>
        </p:nvSpPr>
        <p:spPr>
          <a:xfrm>
            <a:off x="4966508" y="3448472"/>
            <a:ext cx="3944962" cy="4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인식 진행과정</a:t>
            </a:r>
          </a:p>
        </p:txBody>
      </p:sp>
      <p:pic>
        <p:nvPicPr>
          <p:cNvPr id="110" name="그림 35" descr="그림 3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85267" y="3982641"/>
            <a:ext cx="2240783" cy="1729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그림 36" descr="그림 3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26474" y="5741639"/>
            <a:ext cx="2674696" cy="1491053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extBox 37"/>
          <p:cNvSpPr txBox="1"/>
          <p:nvPr/>
        </p:nvSpPr>
        <p:spPr>
          <a:xfrm>
            <a:off x="4872608" y="1569404"/>
            <a:ext cx="4580448" cy="186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  <a:defRPr sz="1600"/>
            </a:pPr>
            <a:r>
              <a:t>신호등의 색을 판별하는 과정을 빠르게 진행하기 위해서 </a:t>
            </a:r>
            <a:r>
              <a:t>48 x 48</a:t>
            </a:r>
            <a:r>
              <a:t> 로 이미지를 축소</a:t>
            </a:r>
          </a:p>
          <a:p>
            <a:pPr marL="342900" indent="-342900">
              <a:buSzPct val="100000"/>
              <a:buAutoNum type="arabicPeriod" startAt="1"/>
              <a:defRPr sz="1600"/>
            </a:pPr>
            <a:r>
              <a:t>축소된 이미지를 </a:t>
            </a:r>
            <a:r>
              <a:t>HSV </a:t>
            </a:r>
            <a:r>
              <a:t>형태로 변환하여 색마다 지정된 범위로 마스킹하여 빨간색인지 초록색인지를 판별</a:t>
            </a:r>
          </a:p>
          <a:p>
            <a:pPr marL="342900" indent="-342900">
              <a:buSzPct val="100000"/>
              <a:buAutoNum type="arabicPeriod" startAt="1"/>
              <a:defRPr sz="1600"/>
            </a:pPr>
            <a:r>
              <a:t>이때 </a:t>
            </a:r>
            <a:r>
              <a:t>prev_state</a:t>
            </a:r>
            <a:r>
              <a:t>가 빨간색이면서 초록색이 인식될 경우 부저를 통해 알림을 출력한다</a:t>
            </a:r>
          </a:p>
        </p:txBody>
      </p:sp>
      <p:sp>
        <p:nvSpPr>
          <p:cNvPr id="113" name="모서리가 둥근 직사각형 40"/>
          <p:cNvSpPr/>
          <p:nvPr/>
        </p:nvSpPr>
        <p:spPr>
          <a:xfrm>
            <a:off x="4881896" y="7418245"/>
            <a:ext cx="4583898" cy="504057"/>
          </a:xfrm>
          <a:prstGeom prst="roundRect">
            <a:avLst>
              <a:gd name="adj" fmla="val 16667"/>
            </a:avLst>
          </a:prstGeom>
          <a:solidFill>
            <a:srgbClr val="8C15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extBox 41"/>
          <p:cNvSpPr txBox="1"/>
          <p:nvPr/>
        </p:nvSpPr>
        <p:spPr>
          <a:xfrm>
            <a:off x="4989896" y="7418245"/>
            <a:ext cx="3944963" cy="4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향후 계획</a:t>
            </a:r>
          </a:p>
        </p:txBody>
      </p:sp>
      <p:sp>
        <p:nvSpPr>
          <p:cNvPr id="115" name="TextBox 42"/>
          <p:cNvSpPr txBox="1"/>
          <p:nvPr/>
        </p:nvSpPr>
        <p:spPr>
          <a:xfrm>
            <a:off x="4888275" y="7995221"/>
            <a:ext cx="4583897" cy="3640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</a:p>
          <a:p>
            <a:pPr marL="342900" indent="-342900">
              <a:buSzPct val="100000"/>
              <a:buAutoNum type="arabicPeriod" startAt="1"/>
              <a:defRPr sz="1600"/>
            </a:pPr>
            <a:r>
              <a:t>자동차 안에서도 원활히 연결이 가능한 GPS 모듈의 적용을 통해서 GPS데이터를 자동차 안에서도 수신이 가능하도록 한다.</a:t>
            </a:r>
          </a:p>
          <a:p>
            <a:pPr marL="342900" indent="-342900">
              <a:buSzPct val="100000"/>
              <a:buAutoNum type="arabicPeriod" startAt="1"/>
              <a:defRPr sz="1600"/>
            </a:pPr>
            <a:r>
              <a:t>현재 색을 기반으로 판별하다 보니 오판이 일어나는 경우가 많다</a:t>
            </a:r>
            <a:r>
              <a:t>.(</a:t>
            </a:r>
            <a:r>
              <a:t>예를 들어 빛에 따라 신호등과 표지판의 초록색을 같다고 인식</a:t>
            </a:r>
            <a:r>
              <a:t>) </a:t>
            </a:r>
            <a:r>
              <a:t>이를 해결하기 위해 </a:t>
            </a:r>
            <a:r>
              <a:t>Object Detection을</a:t>
            </a:r>
            <a:r>
              <a:t> 통한 판별 방법을 고려한다</a:t>
            </a:r>
          </a:p>
          <a:p>
            <a:pPr marL="342900" indent="-342900">
              <a:buSzPct val="100000"/>
              <a:buAutoNum type="arabicPeriod" startAt="1"/>
              <a:defRPr sz="1600"/>
            </a:pPr>
            <a:r>
              <a:t>빅 데이터 활용 방안을 위해 GPS를 통해 얻은 위치, 이동방향과 함께 서버로 타임스탬프와 신호등의 색을 전송하여 이를 서버에서 취합하여 운전자에게 신호등의 색이 바뀌게 되는 시간을 미리 알려줄 수 있는 시스템을 구축한다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28016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28016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28016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28016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