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63" r:id="rId10"/>
    <p:sldId id="264" r:id="rId11"/>
    <p:sldId id="265" r:id="rId12"/>
    <p:sldId id="270" r:id="rId13"/>
    <p:sldId id="266" r:id="rId14"/>
    <p:sldId id="268" r:id="rId15"/>
    <p:sldId id="271" r:id="rId16"/>
    <p:sldId id="272" r:id="rId17"/>
    <p:sldId id="273" r:id="rId18"/>
    <p:sldId id="274" r:id="rId19"/>
    <p:sldId id="277" r:id="rId20"/>
    <p:sldId id="278" r:id="rId21"/>
    <p:sldId id="275" r:id="rId22"/>
    <p:sldId id="276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298" r:id="rId43"/>
    <p:sldId id="300" r:id="rId44"/>
    <p:sldId id="301" r:id="rId45"/>
    <p:sldId id="302" r:id="rId46"/>
    <p:sldId id="303" r:id="rId4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720"/>
  </p:normalViewPr>
  <p:slideViewPr>
    <p:cSldViewPr snapToGrid="0" snapToObjects="1">
      <p:cViewPr>
        <p:scale>
          <a:sx n="70" d="100"/>
          <a:sy n="70" d="100"/>
        </p:scale>
        <p:origin x="8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1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ACF95-37AF-5346-8B17-FDEDF4F93110}" type="datetimeFigureOut">
              <a:rPr kumimoji="1" lang="ko-KR" altLang="en-US" smtClean="0"/>
              <a:t>2017. 3. 8.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970E1-A356-D140-A60F-8DA17ACA1F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5429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75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161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55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31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4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471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32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20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794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0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00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19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34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01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26428" y="9245600"/>
            <a:ext cx="339244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26428" y="9251950"/>
            <a:ext cx="339244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891948" y="3022853"/>
            <a:ext cx="7147752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>
                <a:solidFill>
                  <a:srgbClr val="53585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dirty="0"/>
              <a:t>Machine Learning</a:t>
            </a:r>
          </a:p>
          <a:p>
            <a:pPr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dirty="0"/>
              <a:t>선형회귀 (Linear Regression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2" name="직사각형 1"/>
          <p:cNvSpPr/>
          <p:nvPr/>
        </p:nvSpPr>
        <p:spPr>
          <a:xfrm>
            <a:off x="4482753" y="5715369"/>
            <a:ext cx="39661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53585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ko-KR" altLang="en-US" dirty="0" smtClean="0"/>
              <a:t>이도현</a:t>
            </a:r>
            <a:endParaRPr lang="en-US" altLang="ko-KR" dirty="0" smtClean="0"/>
          </a:p>
          <a:p>
            <a:pPr>
              <a:defRPr sz="3000">
                <a:solidFill>
                  <a:srgbClr val="53585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rPr lang="en-US" altLang="ko-KR" sz="2400" dirty="0" err="1" smtClean="0">
                <a:solidFill>
                  <a:schemeClr val="bg2">
                    <a:lumMod val="75000"/>
                  </a:schemeClr>
                </a:solidFill>
              </a:rPr>
              <a:t>Finotek</a:t>
            </a: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 Inc</a:t>
            </a:r>
            <a:r>
              <a:rPr lang="en-US" altLang="ko-KR" sz="24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2400" dirty="0" smtClean="0">
                <a:solidFill>
                  <a:schemeClr val="bg2">
                    <a:lumMod val="75000"/>
                  </a:schemeClr>
                </a:solidFill>
              </a:rPr>
              <a:t>화요 런치 스터디</a:t>
            </a:r>
            <a:endParaRPr lang="en-US" altLang="ko-KR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0610"/>
            <a:ext cx="1003839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3. 지도학습 (Supervised Learning)의 모델</a:t>
            </a:r>
          </a:p>
        </p:txBody>
      </p:sp>
      <p:sp>
        <p:nvSpPr>
          <p:cNvPr id="158" name="Shape 158"/>
          <p:cNvSpPr/>
          <p:nvPr/>
        </p:nvSpPr>
        <p:spPr>
          <a:xfrm>
            <a:off x="5091202" y="2609086"/>
            <a:ext cx="2822396" cy="8001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Training Set</a:t>
            </a:r>
          </a:p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(필수)</a:t>
            </a:r>
          </a:p>
        </p:txBody>
      </p:sp>
      <p:sp>
        <p:nvSpPr>
          <p:cNvPr id="159" name="Shape 159"/>
          <p:cNvSpPr/>
          <p:nvPr/>
        </p:nvSpPr>
        <p:spPr>
          <a:xfrm>
            <a:off x="5091202" y="4241396"/>
            <a:ext cx="2822396" cy="11104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Learning</a:t>
            </a:r>
          </a:p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Algorithm</a:t>
            </a:r>
          </a:p>
        </p:txBody>
      </p:sp>
      <p:sp>
        <p:nvSpPr>
          <p:cNvPr id="160" name="Shape 160"/>
          <p:cNvSpPr/>
          <p:nvPr/>
        </p:nvSpPr>
        <p:spPr>
          <a:xfrm>
            <a:off x="5091202" y="6184496"/>
            <a:ext cx="2822396" cy="691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Engine</a:t>
            </a:r>
          </a:p>
        </p:txBody>
      </p:sp>
      <p:sp>
        <p:nvSpPr>
          <p:cNvPr id="161" name="Shape 161"/>
          <p:cNvSpPr/>
          <p:nvPr/>
        </p:nvSpPr>
        <p:spPr>
          <a:xfrm>
            <a:off x="1230402" y="6184496"/>
            <a:ext cx="2822396" cy="6917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Input</a:t>
            </a:r>
          </a:p>
        </p:txBody>
      </p:sp>
      <p:sp>
        <p:nvSpPr>
          <p:cNvPr id="162" name="Shape 162"/>
          <p:cNvSpPr/>
          <p:nvPr/>
        </p:nvSpPr>
        <p:spPr>
          <a:xfrm>
            <a:off x="8990102" y="6184496"/>
            <a:ext cx="2822396" cy="6917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Output</a:t>
            </a:r>
          </a:p>
        </p:txBody>
      </p:sp>
      <p:sp>
        <p:nvSpPr>
          <p:cNvPr id="163" name="Shape 163"/>
          <p:cNvSpPr/>
          <p:nvPr/>
        </p:nvSpPr>
        <p:spPr>
          <a:xfrm>
            <a:off x="6512666" y="5417777"/>
            <a:ext cx="1" cy="691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487266" y="3487377"/>
            <a:ext cx="1" cy="691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4150671" y="6552796"/>
            <a:ext cx="8680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011470" y="6552796"/>
            <a:ext cx="8680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947789"/>
              </p:ext>
            </p:extLst>
          </p:nvPr>
        </p:nvGraphicFramePr>
        <p:xfrm>
          <a:off x="3039770" y="3457818"/>
          <a:ext cx="6974542" cy="40270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87271"/>
                <a:gridCol w="3487271"/>
              </a:tblGrid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공부한 시간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단위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시간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 flipH="1">
            <a:off x="4187041" y="2467395"/>
            <a:ext cx="46800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공부한 시간 대비 점수표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21117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4681"/>
              </p:ext>
            </p:extLst>
          </p:nvPr>
        </p:nvGraphicFramePr>
        <p:xfrm>
          <a:off x="858033" y="3317012"/>
          <a:ext cx="5225690" cy="40270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12845"/>
                <a:gridCol w="2612845"/>
              </a:tblGrid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공부한 시간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단위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시간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상자 4"/>
          <p:cNvSpPr txBox="1"/>
          <p:nvPr/>
        </p:nvSpPr>
        <p:spPr>
          <a:xfrm flipH="1">
            <a:off x="1717628" y="2491644"/>
            <a:ext cx="3506499" cy="48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공부한 시간 대비 점수표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6" name="텍스트 상자 5"/>
          <p:cNvSpPr txBox="1"/>
          <p:nvPr/>
        </p:nvSpPr>
        <p:spPr>
          <a:xfrm flipH="1">
            <a:off x="8234966" y="4329823"/>
            <a:ext cx="3506499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rgbClr val="FF0000"/>
                </a:solidFill>
              </a:rPr>
              <a:t>어느 정도 공부하면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rgbClr val="FF0000"/>
                </a:solidFill>
              </a:rPr>
              <a:t>얼마 만큼의 점수가 나오는지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0335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91" y="2525094"/>
            <a:ext cx="9164431" cy="53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1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91" y="2525094"/>
            <a:ext cx="9164431" cy="5345918"/>
          </a:xfrm>
          <a:prstGeom prst="rect">
            <a:avLst/>
          </a:prstGeom>
        </p:spPr>
      </p:pic>
      <p:cxnSp>
        <p:nvCxnSpPr>
          <p:cNvPr id="4" name="직선 연결선[R] 3"/>
          <p:cNvCxnSpPr/>
          <p:nvPr/>
        </p:nvCxnSpPr>
        <p:spPr>
          <a:xfrm flipV="1">
            <a:off x="2922494" y="2743201"/>
            <a:ext cx="8193741" cy="4643717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텍스트 상자 5"/>
          <p:cNvSpPr txBox="1"/>
          <p:nvPr/>
        </p:nvSpPr>
        <p:spPr>
          <a:xfrm>
            <a:off x="9900787" y="3609896"/>
            <a:ext cx="17825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smtClean="0">
                <a:solidFill>
                  <a:srgbClr val="FF0000"/>
                </a:solidFill>
              </a:rPr>
              <a:t>h(x) = ax + 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800813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12" name="Shape 155"/>
          <p:cNvSpPr/>
          <p:nvPr/>
        </p:nvSpPr>
        <p:spPr>
          <a:xfrm>
            <a:off x="6252427" y="9107583"/>
            <a:ext cx="46968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2</a:t>
            </a:r>
            <a:r>
              <a:rPr dirty="0" smtClean="0"/>
              <a:t>/2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91" y="2525094"/>
            <a:ext cx="9164431" cy="5345918"/>
          </a:xfrm>
          <a:prstGeom prst="rect">
            <a:avLst/>
          </a:prstGeom>
        </p:spPr>
      </p:pic>
      <p:cxnSp>
        <p:nvCxnSpPr>
          <p:cNvPr id="4" name="직선 연결선[R] 3"/>
          <p:cNvCxnSpPr/>
          <p:nvPr/>
        </p:nvCxnSpPr>
        <p:spPr>
          <a:xfrm flipV="1">
            <a:off x="2922494" y="2743201"/>
            <a:ext cx="8193741" cy="4643717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텍스트 상자 6"/>
          <p:cNvSpPr txBox="1"/>
          <p:nvPr/>
        </p:nvSpPr>
        <p:spPr>
          <a:xfrm>
            <a:off x="10274123" y="2091983"/>
            <a:ext cx="58028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accent1"/>
                </a:solidFill>
              </a:rPr>
              <a:t>f(x)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sym typeface="Apple SD 산돌고딕 Neo 옅은체"/>
            </a:endParaRPr>
          </a:p>
        </p:txBody>
      </p:sp>
      <p:cxnSp>
        <p:nvCxnSpPr>
          <p:cNvPr id="8" name="직선 연결선[R] 7"/>
          <p:cNvCxnSpPr/>
          <p:nvPr/>
        </p:nvCxnSpPr>
        <p:spPr>
          <a:xfrm flipV="1">
            <a:off x="3639671" y="2294965"/>
            <a:ext cx="7476564" cy="5396753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텍스트 상자 9"/>
          <p:cNvSpPr txBox="1"/>
          <p:nvPr/>
        </p:nvSpPr>
        <p:spPr>
          <a:xfrm>
            <a:off x="9900787" y="3609896"/>
            <a:ext cx="17825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b="1" smtClean="0">
                <a:solidFill>
                  <a:srgbClr val="FF0000"/>
                </a:solidFill>
              </a:rPr>
              <a:t>h(x) = ax + b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587482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99097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4</a:t>
            </a:r>
            <a:r>
              <a:rPr dirty="0" smtClean="0"/>
              <a:t>. </a:t>
            </a:r>
            <a:r>
              <a:rPr lang="ko-KR" altLang="en-US" dirty="0" smtClean="0"/>
              <a:t>선형 회귀 </a:t>
            </a:r>
            <a:r>
              <a:rPr lang="en-US" altLang="ko-KR" dirty="0" smtClean="0"/>
              <a:t>(Linear Regression)</a:t>
            </a:r>
            <a:endParaRPr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709548" y="2263858"/>
            <a:ext cx="18242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359859" y="4368172"/>
            <a:ext cx="497572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가설함수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(Hypothesis Function)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h(x)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62388"/>
              </p:ext>
            </p:extLst>
          </p:nvPr>
        </p:nvGraphicFramePr>
        <p:xfrm>
          <a:off x="1026737" y="2944829"/>
          <a:ext cx="5225690" cy="40270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12845"/>
                <a:gridCol w="2612845"/>
              </a:tblGrid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069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355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5</a:t>
            </a:r>
            <a:r>
              <a:rPr dirty="0" smtClean="0"/>
              <a:t>. </a:t>
            </a:r>
            <a:r>
              <a:rPr lang="ko-KR" altLang="en-US" dirty="0" smtClean="0"/>
              <a:t>비용 </a:t>
            </a:r>
            <a:r>
              <a:rPr lang="en-US" altLang="ko-KR" dirty="0" smtClean="0"/>
              <a:t>(Cost) same as Error</a:t>
            </a:r>
            <a:endParaRPr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2709548" y="2263858"/>
            <a:ext cx="18242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Set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10" name="텍스트 상자 9"/>
          <p:cNvSpPr txBox="1"/>
          <p:nvPr/>
        </p:nvSpPr>
        <p:spPr>
          <a:xfrm>
            <a:off x="7324000" y="1932243"/>
            <a:ext cx="4975721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가설함수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(Hypothesis Function)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h(x) = </a:t>
            </a:r>
            <a:r>
              <a:rPr lang="en-US" altLang="ko-KR" sz="2800" b="1" dirty="0" err="1" smtClean="0">
                <a:solidFill>
                  <a:srgbClr val="FF0000"/>
                </a:solidFill>
              </a:rPr>
              <a:t>wx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 + b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026737" y="2944829"/>
          <a:ext cx="5225690" cy="402709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12845"/>
                <a:gridCol w="2612845"/>
              </a:tblGrid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78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  <a:tr h="5033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>
            <a:off x="8664110" y="4260750"/>
            <a:ext cx="22955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h(x)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55106" y="4224892"/>
            <a:ext cx="2976282" cy="1584238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361269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355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5</a:t>
            </a:r>
            <a:r>
              <a:rPr dirty="0" smtClean="0"/>
              <a:t>. </a:t>
            </a:r>
            <a:r>
              <a:rPr lang="ko-KR" altLang="en-US" dirty="0" smtClean="0"/>
              <a:t>비용 </a:t>
            </a:r>
            <a:r>
              <a:rPr lang="en-US" altLang="ko-KR" dirty="0" smtClean="0"/>
              <a:t>(Cost) same as Error</a:t>
            </a:r>
            <a:endParaRPr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542970" y="3955950"/>
            <a:ext cx="22955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h(x)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33966" y="3920092"/>
            <a:ext cx="2976282" cy="1584238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35989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355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5</a:t>
            </a:r>
            <a:r>
              <a:rPr dirty="0" smtClean="0"/>
              <a:t>. </a:t>
            </a:r>
            <a:r>
              <a:rPr lang="ko-KR" altLang="en-US" dirty="0" smtClean="0"/>
              <a:t>비용 </a:t>
            </a:r>
            <a:r>
              <a:rPr lang="en-US" altLang="ko-KR" dirty="0" smtClean="0"/>
              <a:t>(Cost) same as Error</a:t>
            </a:r>
            <a:endParaRPr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542970" y="3955950"/>
            <a:ext cx="22955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(h(x)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y)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^2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33966" y="3920092"/>
            <a:ext cx="2976282" cy="1584238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584134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29554" y="580610"/>
            <a:ext cx="77432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1. Machine Learning의 접근방법</a:t>
            </a:r>
          </a:p>
        </p:txBody>
      </p:sp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939" y="2420053"/>
            <a:ext cx="5582922" cy="5599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355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dirty="0" smtClean="0"/>
              <a:t>5</a:t>
            </a:r>
            <a:r>
              <a:rPr dirty="0" smtClean="0"/>
              <a:t>. </a:t>
            </a:r>
            <a:r>
              <a:rPr lang="ko-KR" altLang="en-US" dirty="0" smtClean="0"/>
              <a:t>비용 </a:t>
            </a:r>
            <a:r>
              <a:rPr lang="en-US" altLang="ko-KR" dirty="0" smtClean="0"/>
              <a:t>(Cost) same as Error</a:t>
            </a:r>
            <a:endParaRPr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542970" y="3955950"/>
            <a:ext cx="22955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(h(x)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y)</a:t>
            </a:r>
            <a:r>
              <a:rPr lang="en-US" altLang="ko-KR" sz="2800" b="1" dirty="0" smtClean="0">
                <a:solidFill>
                  <a:schemeClr val="accent5"/>
                </a:solidFill>
              </a:rPr>
              <a:t>^2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33966" y="3920092"/>
            <a:ext cx="2976282" cy="1584238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4976012" y="6134373"/>
            <a:ext cx="3393558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14350" marR="0" indent="-5143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800" b="1" dirty="0" smtClean="0">
                <a:solidFill>
                  <a:schemeClr val="accent5"/>
                </a:solidFill>
              </a:rPr>
              <a:t>음수를 제거</a:t>
            </a:r>
            <a:endParaRPr lang="en-US" altLang="ko-KR" sz="2800" b="1" dirty="0" smtClean="0">
              <a:solidFill>
                <a:schemeClr val="accent5"/>
              </a:solidFill>
            </a:endParaRPr>
          </a:p>
          <a:p>
            <a:pPr marL="514350" marR="0" indent="-5143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sz="2800" b="1" dirty="0" smtClean="0">
                <a:solidFill>
                  <a:schemeClr val="accent5"/>
                </a:solidFill>
              </a:rPr>
              <a:t>비용에 대한 가중치</a:t>
            </a:r>
            <a:endParaRPr lang="en-US" altLang="ko-KR" sz="28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94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5650544" y="4691054"/>
            <a:ext cx="229550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(h(x)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y)^2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예측값 </a:t>
            </a:r>
            <a:r>
              <a:rPr lang="mr-IN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실제값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41540" y="4727206"/>
            <a:ext cx="2976282" cy="1440216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4302545" y="2581665"/>
            <a:ext cx="505426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 대하여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chemeClr val="bg2">
                    <a:lumMod val="75000"/>
                  </a:schemeClr>
                </a:solidFill>
              </a:rPr>
              <a:t>(=</a:t>
            </a:r>
            <a:r>
              <a:rPr lang="ko-KR" altLang="en-US" sz="2800" b="1" dirty="0" smtClean="0">
                <a:solidFill>
                  <a:schemeClr val="bg2">
                    <a:lumMod val="75000"/>
                  </a:schemeClr>
                </a:solidFill>
              </a:rPr>
              <a:t> 모든 트레이닝 셋 데이터에 대한</a:t>
            </a:r>
            <a:r>
              <a:rPr lang="en-US" altLang="ko-KR" sz="2800" b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텍스트 상자 6"/>
          <p:cNvSpPr txBox="1"/>
          <p:nvPr/>
        </p:nvSpPr>
        <p:spPr>
          <a:xfrm>
            <a:off x="6109784" y="6661040"/>
            <a:ext cx="1421864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평균</a:t>
            </a:r>
            <a:endParaRPr lang="en-US" altLang="ko-KR" sz="28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8700977" y="4921885"/>
            <a:ext cx="138339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accent5"/>
                </a:solidFill>
              </a:rPr>
              <a:t>=</a:t>
            </a:r>
            <a:r>
              <a:rPr lang="ko-KR" altLang="en-US" b="1" dirty="0" smtClean="0">
                <a:solidFill>
                  <a:schemeClr val="accent5"/>
                </a:solidFill>
              </a:rPr>
              <a:t> </a:t>
            </a:r>
            <a:r>
              <a:rPr lang="en-US" altLang="ko-KR" b="1" dirty="0" smtClean="0">
                <a:solidFill>
                  <a:schemeClr val="accent5"/>
                </a:solidFill>
              </a:rPr>
              <a:t>Cost</a:t>
            </a:r>
            <a:endParaRPr lang="en-US" altLang="ko-KR" sz="2800" b="1" dirty="0" smtClean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41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7" y="2938933"/>
            <a:ext cx="7995793" cy="36770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77013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7" y="2938933"/>
            <a:ext cx="7995793" cy="36770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9321111" y="4654884"/>
            <a:ext cx="109805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smtClean="0">
                <a:solidFill>
                  <a:srgbClr val="FF0000"/>
                </a:solidFill>
              </a:rPr>
              <a:t>= Cost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89904" y="3584448"/>
            <a:ext cx="4327106" cy="107043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13540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17" y="2938933"/>
            <a:ext cx="7995793" cy="367702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8" name="텍스트 상자 7"/>
          <p:cNvSpPr txBox="1"/>
          <p:nvPr/>
        </p:nvSpPr>
        <p:spPr>
          <a:xfrm>
            <a:off x="6149065" y="2975868"/>
            <a:ext cx="487793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FF0000"/>
                </a:solidFill>
              </a:rPr>
              <a:t>= The number of training data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440925" y="3168511"/>
            <a:ext cx="685009" cy="685009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6262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487483"/>
            <a:ext cx="7975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6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12214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/>
              <a:t>6</a:t>
            </a:r>
            <a:r>
              <a:rPr dirty="0" smtClean="0"/>
              <a:t>. </a:t>
            </a:r>
            <a:r>
              <a:rPr lang="ko-KR" altLang="en-US" dirty="0" smtClean="0"/>
              <a:t>비용함수 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Cost Function )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487483"/>
            <a:ext cx="7975600" cy="184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50" y="5506304"/>
            <a:ext cx="4045260" cy="107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56419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7</a:t>
            </a:r>
            <a:r>
              <a:rPr dirty="0" smtClean="0"/>
              <a:t>. </a:t>
            </a:r>
            <a:r>
              <a:rPr lang="en-US" altLang="ko-KR" dirty="0" smtClean="0"/>
              <a:t>Linear Regression</a:t>
            </a:r>
            <a:r>
              <a:rPr lang="ko-KR" altLang="en-US" dirty="0" smtClean="0"/>
              <a:t>의 목표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7751697" y="5683627"/>
            <a:ext cx="728915" cy="717177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847403"/>
            <a:ext cx="7975600" cy="1841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50" y="5506304"/>
            <a:ext cx="4045260" cy="1071821"/>
          </a:xfrm>
          <a:prstGeom prst="rect">
            <a:avLst/>
          </a:prstGeom>
        </p:spPr>
      </p:pic>
      <p:cxnSp>
        <p:nvCxnSpPr>
          <p:cNvPr id="3" name="직선 연결선[R] 2"/>
          <p:cNvCxnSpPr/>
          <p:nvPr/>
        </p:nvCxnSpPr>
        <p:spPr>
          <a:xfrm>
            <a:off x="3931920" y="3950208"/>
            <a:ext cx="548640" cy="0"/>
          </a:xfrm>
          <a:prstGeom prst="line">
            <a:avLst/>
          </a:prstGeom>
          <a:noFill/>
          <a:ln w="4762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연결선[R] 10"/>
          <p:cNvCxnSpPr/>
          <p:nvPr/>
        </p:nvCxnSpPr>
        <p:spPr>
          <a:xfrm>
            <a:off x="4450080" y="3956304"/>
            <a:ext cx="548640" cy="0"/>
          </a:xfrm>
          <a:prstGeom prst="line">
            <a:avLst/>
          </a:prstGeom>
          <a:noFill/>
          <a:ln w="47625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411608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056419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7</a:t>
            </a:r>
            <a:r>
              <a:rPr dirty="0" smtClean="0"/>
              <a:t>. </a:t>
            </a:r>
            <a:r>
              <a:rPr lang="en-US" altLang="ko-KR" dirty="0" smtClean="0"/>
              <a:t>Linear Regression</a:t>
            </a:r>
            <a:r>
              <a:rPr lang="ko-KR" altLang="en-US" dirty="0" smtClean="0"/>
              <a:t>의 목표</a:t>
            </a:r>
            <a:endParaRPr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77" y="1820418"/>
            <a:ext cx="11152151" cy="69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24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187" y="2148840"/>
            <a:ext cx="8640679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63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629554" y="580610"/>
            <a:ext cx="77432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1. Machine Learning의 접근방법</a:t>
            </a:r>
          </a:p>
        </p:txBody>
      </p:sp>
      <p:pic>
        <p:nvPicPr>
          <p:cNvPr id="12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939" y="2420053"/>
            <a:ext cx="5582922" cy="559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6023397" y="4740697"/>
            <a:ext cx="958006" cy="95800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10점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755543" y="4089978"/>
            <a:ext cx="9783127" cy="1672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점진하강법이란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 smtClean="0">
                <a:solidFill>
                  <a:schemeClr val="bg2">
                    <a:lumMod val="50000"/>
                  </a:schemeClr>
                </a:solidFill>
              </a:rPr>
              <a:t>어느 한 출발지점에 대해 극솟값을 찾는 알고리즘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n-US" altLang="ko-KR" sz="2400" b="1" dirty="0" err="1" smtClean="0">
                <a:solidFill>
                  <a:schemeClr val="bg2">
                    <a:lumMod val="90000"/>
                  </a:schemeClr>
                </a:solidFill>
              </a:rPr>
              <a:t>wikipedia</a:t>
            </a:r>
            <a:r>
              <a:rPr lang="en-US" altLang="ko-KR" sz="2400" b="1" dirty="0" smtClean="0">
                <a:solidFill>
                  <a:schemeClr val="bg2">
                    <a:lumMod val="90000"/>
                  </a:schemeClr>
                </a:solidFill>
              </a:rPr>
              <a:t>)</a:t>
            </a:r>
            <a:endParaRPr lang="en-US" altLang="ko-KR" sz="24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05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998" y="2886964"/>
            <a:ext cx="5407424" cy="5159756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6748272" y="3675888"/>
            <a:ext cx="713232" cy="713232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737936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4" y="1830324"/>
            <a:ext cx="11113156" cy="705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89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4" y="1830324"/>
            <a:ext cx="11113156" cy="70576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848" y="3819906"/>
            <a:ext cx="1872742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44" y="3832860"/>
            <a:ext cx="4986112" cy="18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65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1068882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</a:t>
            </a:r>
            <a:r>
              <a:rPr dirty="0" smtClean="0"/>
              <a:t>. </a:t>
            </a:r>
            <a:r>
              <a:rPr lang="en-US" dirty="0" smtClean="0"/>
              <a:t>Gradient Decent Algorithm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점진하강법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629554" y="1551518"/>
            <a:ext cx="210955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2002738" y="5379944"/>
            <a:ext cx="903612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위 함수의 최소값을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GD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알고리즘을 이용하여 찾기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897" y="4286728"/>
            <a:ext cx="4568081" cy="10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1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6094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8-2</a:t>
            </a:r>
            <a:r>
              <a:rPr dirty="0" smtClean="0"/>
              <a:t>. </a:t>
            </a:r>
            <a:r>
              <a:rPr lang="en-US" dirty="0" smtClean="0"/>
              <a:t>Cost Function</a:t>
            </a:r>
            <a:r>
              <a:rPr lang="ko-KR" altLang="en-US" dirty="0" smtClean="0"/>
              <a:t>에 적용하기</a:t>
            </a:r>
            <a:endParaRPr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40" y="4054411"/>
            <a:ext cx="79756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36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6094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8-2</a:t>
            </a:r>
            <a:r>
              <a:rPr dirty="0" smtClean="0"/>
              <a:t>. </a:t>
            </a:r>
            <a:r>
              <a:rPr lang="en-US" dirty="0" smtClean="0"/>
              <a:t>Cost Function</a:t>
            </a:r>
            <a:r>
              <a:rPr lang="ko-KR" altLang="en-US" dirty="0" smtClean="0"/>
              <a:t>에 적용하기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85" y="5619750"/>
            <a:ext cx="7951308" cy="2116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844" y="2280158"/>
            <a:ext cx="7978549" cy="2054098"/>
          </a:xfrm>
          <a:prstGeom prst="rect">
            <a:avLst/>
          </a:prstGeom>
        </p:spPr>
      </p:pic>
      <p:sp>
        <p:nvSpPr>
          <p:cNvPr id="8" name="아래쪽 화살표[D] 7"/>
          <p:cNvSpPr/>
          <p:nvPr/>
        </p:nvSpPr>
        <p:spPr>
          <a:xfrm>
            <a:off x="6291072" y="4425696"/>
            <a:ext cx="438912" cy="914400"/>
          </a:xfrm>
          <a:prstGeom prst="downArrow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6819902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6094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8-2</a:t>
            </a:r>
            <a:r>
              <a:rPr dirty="0" smtClean="0"/>
              <a:t>. </a:t>
            </a:r>
            <a:r>
              <a:rPr lang="en-US" dirty="0" smtClean="0"/>
              <a:t>Cost Function</a:t>
            </a:r>
            <a:r>
              <a:rPr lang="ko-KR" altLang="en-US" dirty="0" smtClean="0"/>
              <a:t>에 적용하기</a:t>
            </a:r>
            <a:endParaRPr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85" y="5619750"/>
            <a:ext cx="7951308" cy="21160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85" y="3705352"/>
            <a:ext cx="7210037" cy="19639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085" y="2384172"/>
            <a:ext cx="3079061" cy="10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59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76094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8-2</a:t>
            </a:r>
            <a:r>
              <a:rPr dirty="0" smtClean="0"/>
              <a:t>. </a:t>
            </a:r>
            <a:r>
              <a:rPr lang="en-US" dirty="0" smtClean="0"/>
              <a:t>Cost Function</a:t>
            </a:r>
            <a:r>
              <a:rPr lang="ko-KR" altLang="en-US" dirty="0" smtClean="0"/>
              <a:t>에 적용하기</a:t>
            </a:r>
            <a:endParaRPr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4713615" y="2304009"/>
            <a:ext cx="457497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평방 피트에 따른 주택가격 데이터 셋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sym typeface="Apple SD 산돌고딕 Neo 옅은체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48178"/>
              </p:ext>
            </p:extLst>
          </p:nvPr>
        </p:nvGraphicFramePr>
        <p:xfrm>
          <a:off x="3477329" y="3017983"/>
          <a:ext cx="7047532" cy="588352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23766"/>
                <a:gridCol w="3523766"/>
              </a:tblGrid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Squared Feet (x)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Price of houses (y)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1400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245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1600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312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1700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279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1875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308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1100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199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1550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219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2350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405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2450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324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1425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319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  <a:tr h="534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1700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/>
                        <a:t>255</a:t>
                      </a:r>
                      <a:endParaRPr lang="ko-KR" altLang="en-US" sz="2300" dirty="0"/>
                    </a:p>
                  </a:txBody>
                  <a:tcPr marL="114517" marR="114517" marT="57258" marB="57258"/>
                </a:tc>
              </a:tr>
            </a:tbl>
          </a:graphicData>
        </a:graphic>
      </p:graphicFrame>
      <p:sp>
        <p:nvSpPr>
          <p:cNvPr id="8" name="텍스트 상자 7"/>
          <p:cNvSpPr txBox="1"/>
          <p:nvPr/>
        </p:nvSpPr>
        <p:spPr>
          <a:xfrm>
            <a:off x="592685" y="1551518"/>
            <a:ext cx="218329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548960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29554" y="580610"/>
            <a:ext cx="77432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1. Machine Learning의 접근방법</a:t>
            </a:r>
          </a:p>
        </p:txBody>
      </p:sp>
      <p:pic>
        <p:nvPicPr>
          <p:cNvPr id="12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939" y="2420053"/>
            <a:ext cx="5582922" cy="559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6023397" y="4740697"/>
            <a:ext cx="958006" cy="95800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10점</a:t>
            </a:r>
          </a:p>
        </p:txBody>
      </p:sp>
      <p:sp>
        <p:nvSpPr>
          <p:cNvPr id="131" name="Shape 131"/>
          <p:cNvSpPr/>
          <p:nvPr/>
        </p:nvSpPr>
        <p:spPr>
          <a:xfrm>
            <a:off x="6023397" y="2327697"/>
            <a:ext cx="958006" cy="95800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2점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532998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9.</a:t>
            </a:r>
            <a:r>
              <a:rPr lang="ko-KR" altLang="en-US" dirty="0" smtClean="0"/>
              <a:t> 다중 변수 선형 회귀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67" y="3655568"/>
            <a:ext cx="9413507" cy="331216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246538" y="2717048"/>
            <a:ext cx="3183564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기말고사 성적 데이터 셋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FF0000"/>
                </a:solidFill>
              </a:rPr>
              <a:t>(y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 대하여 종속적인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x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변수들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kumimoji="0" lang="ko-KR" altLang="en-US" sz="2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0882173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610904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9-1.</a:t>
            </a:r>
            <a:r>
              <a:rPr lang="ko-KR" altLang="en-US" dirty="0" smtClean="0"/>
              <a:t> 다중 변수의 가설 함수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703" y="2101088"/>
            <a:ext cx="9413507" cy="3312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96" y="7105395"/>
            <a:ext cx="9090034" cy="977901"/>
          </a:xfrm>
          <a:prstGeom prst="rect">
            <a:avLst/>
          </a:prstGeom>
        </p:spPr>
      </p:pic>
      <p:sp>
        <p:nvSpPr>
          <p:cNvPr id="4" name="아래쪽 화살표[D] 3"/>
          <p:cNvSpPr/>
          <p:nvPr/>
        </p:nvSpPr>
        <p:spPr>
          <a:xfrm>
            <a:off x="6559970" y="5907024"/>
            <a:ext cx="404685" cy="1005840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1266862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477214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9-2.</a:t>
            </a:r>
            <a:r>
              <a:rPr lang="ko-KR" altLang="en-US" dirty="0" smtClean="0"/>
              <a:t> 행렬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Materix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7" y="3624070"/>
            <a:ext cx="11574855" cy="23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89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477214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9-2.</a:t>
            </a:r>
            <a:r>
              <a:rPr lang="ko-KR" altLang="en-US" dirty="0" smtClean="0"/>
              <a:t> 행렬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Materix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07" y="2042922"/>
            <a:ext cx="9170319" cy="2638806"/>
          </a:xfrm>
          <a:prstGeom prst="rect">
            <a:avLst/>
          </a:prstGeom>
        </p:spPr>
      </p:pic>
      <p:sp>
        <p:nvSpPr>
          <p:cNvPr id="5" name="아래쪽 화살표[D] 4"/>
          <p:cNvSpPr/>
          <p:nvPr/>
        </p:nvSpPr>
        <p:spPr>
          <a:xfrm>
            <a:off x="6694723" y="5157216"/>
            <a:ext cx="404685" cy="1005840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81" y="6644893"/>
            <a:ext cx="3681168" cy="11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7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477214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9-2.</a:t>
            </a:r>
            <a:r>
              <a:rPr lang="ko-KR" altLang="en-US" dirty="0" smtClean="0"/>
              <a:t> 행렬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Materix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07" y="2042922"/>
            <a:ext cx="9170319" cy="2638806"/>
          </a:xfrm>
          <a:prstGeom prst="rect">
            <a:avLst/>
          </a:prstGeom>
        </p:spPr>
      </p:pic>
      <p:sp>
        <p:nvSpPr>
          <p:cNvPr id="5" name="아래쪽 화살표[D] 4"/>
          <p:cNvSpPr/>
          <p:nvPr/>
        </p:nvSpPr>
        <p:spPr>
          <a:xfrm>
            <a:off x="6694723" y="5157216"/>
            <a:ext cx="404685" cy="1005840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81" y="6644893"/>
            <a:ext cx="3681168" cy="11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477214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9-2.</a:t>
            </a:r>
            <a:r>
              <a:rPr lang="ko-KR" altLang="en-US" dirty="0" smtClean="0"/>
              <a:t> 행렬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Materix</a:t>
            </a:r>
            <a:r>
              <a:rPr lang="en-US" altLang="ko-KR" dirty="0" smtClean="0"/>
              <a:t>)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856" y="1776730"/>
            <a:ext cx="3522472" cy="3545052"/>
          </a:xfrm>
          <a:prstGeom prst="rect">
            <a:avLst/>
          </a:prstGeom>
        </p:spPr>
      </p:pic>
      <p:sp>
        <p:nvSpPr>
          <p:cNvPr id="7" name="아래쪽 화살표[D] 6"/>
          <p:cNvSpPr/>
          <p:nvPr/>
        </p:nvSpPr>
        <p:spPr>
          <a:xfrm>
            <a:off x="6375749" y="5468112"/>
            <a:ext cx="404685" cy="1005840"/>
          </a:xfrm>
          <a:prstGeom prst="down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296" y="6638544"/>
            <a:ext cx="4689589" cy="16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08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629554" y="583116"/>
            <a:ext cx="325249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rPr lang="en-US" altLang="ko-KR" dirty="0" smtClean="0"/>
              <a:t>9-3.</a:t>
            </a:r>
            <a:r>
              <a:rPr lang="ko-KR" altLang="en-US" dirty="0" smtClean="0"/>
              <a:t> 연습문제</a:t>
            </a:r>
            <a:endParaRPr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67" y="3655568"/>
            <a:ext cx="9413507" cy="3312160"/>
          </a:xfrm>
          <a:prstGeom prst="rect">
            <a:avLst/>
          </a:prstGeom>
        </p:spPr>
      </p:pic>
      <p:sp>
        <p:nvSpPr>
          <p:cNvPr id="9" name="텍스트 상자 8"/>
          <p:cNvSpPr txBox="1"/>
          <p:nvPr/>
        </p:nvSpPr>
        <p:spPr>
          <a:xfrm>
            <a:off x="5336306" y="2870936"/>
            <a:ext cx="300402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기말고사 성적 </a:t>
            </a:r>
            <a:r>
              <a:rPr lang="ko-KR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셋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2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29554" y="580610"/>
            <a:ext cx="77432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1. Machine Learning의 접근방법</a:t>
            </a:r>
          </a:p>
        </p:txBody>
      </p:sp>
      <p:pic>
        <p:nvPicPr>
          <p:cNvPr id="13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939" y="2420053"/>
            <a:ext cx="5582922" cy="559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6023397" y="4740697"/>
            <a:ext cx="958006" cy="95800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10점</a:t>
            </a:r>
          </a:p>
        </p:txBody>
      </p:sp>
      <p:sp>
        <p:nvSpPr>
          <p:cNvPr id="136" name="Shape 136"/>
          <p:cNvSpPr/>
          <p:nvPr/>
        </p:nvSpPr>
        <p:spPr>
          <a:xfrm>
            <a:off x="6023397" y="3470697"/>
            <a:ext cx="958006" cy="95800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6점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629554" y="580610"/>
            <a:ext cx="77432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1. Machine Learning의 접근방법</a:t>
            </a:r>
          </a:p>
        </p:txBody>
      </p:sp>
      <p:pic>
        <p:nvPicPr>
          <p:cNvPr id="13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0939" y="2420053"/>
            <a:ext cx="5582922" cy="559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6036097" y="4740697"/>
            <a:ext cx="958006" cy="95800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10점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29554" y="580610"/>
            <a:ext cx="512292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2. 비용(Cost) = Error</a:t>
            </a:r>
          </a:p>
        </p:txBody>
      </p:sp>
      <p:sp>
        <p:nvSpPr>
          <p:cNvPr id="143" name="Shape 143"/>
          <p:cNvSpPr/>
          <p:nvPr/>
        </p:nvSpPr>
        <p:spPr>
          <a:xfrm>
            <a:off x="4569872" y="4502150"/>
            <a:ext cx="3865056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예측값 - 실제값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29554" y="580610"/>
            <a:ext cx="512292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2. 비용(Cost) = Error</a:t>
            </a:r>
          </a:p>
        </p:txBody>
      </p:sp>
      <p:sp>
        <p:nvSpPr>
          <p:cNvPr id="143" name="Shape 143"/>
          <p:cNvSpPr/>
          <p:nvPr/>
        </p:nvSpPr>
        <p:spPr>
          <a:xfrm>
            <a:off x="4606448" y="4497544"/>
            <a:ext cx="416620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lang="en-US" smtClean="0"/>
              <a:t>target </a:t>
            </a:r>
            <a:r>
              <a:rPr lang="en-US" dirty="0" smtClean="0"/>
              <a:t>-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1116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629554" y="580610"/>
            <a:ext cx="1003839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500">
                <a:solidFill>
                  <a:srgbClr val="1B5A80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3. 지도학습 (Supervised Learning)의 모델</a:t>
            </a:r>
          </a:p>
        </p:txBody>
      </p:sp>
      <p:sp>
        <p:nvSpPr>
          <p:cNvPr id="146" name="Shape 146"/>
          <p:cNvSpPr/>
          <p:nvPr/>
        </p:nvSpPr>
        <p:spPr>
          <a:xfrm>
            <a:off x="5091202" y="2717396"/>
            <a:ext cx="2822396" cy="6917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Training Set</a:t>
            </a:r>
          </a:p>
        </p:txBody>
      </p:sp>
      <p:sp>
        <p:nvSpPr>
          <p:cNvPr id="147" name="Shape 147"/>
          <p:cNvSpPr/>
          <p:nvPr/>
        </p:nvSpPr>
        <p:spPr>
          <a:xfrm>
            <a:off x="5091202" y="4241396"/>
            <a:ext cx="2822396" cy="111045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Learning</a:t>
            </a:r>
          </a:p>
          <a:p>
            <a: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pPr>
            <a:r>
              <a:t>Algorithm</a:t>
            </a:r>
          </a:p>
        </p:txBody>
      </p:sp>
      <p:sp>
        <p:nvSpPr>
          <p:cNvPr id="148" name="Shape 148"/>
          <p:cNvSpPr/>
          <p:nvPr/>
        </p:nvSpPr>
        <p:spPr>
          <a:xfrm>
            <a:off x="5091202" y="6184496"/>
            <a:ext cx="2822396" cy="69179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Engine</a:t>
            </a:r>
          </a:p>
        </p:txBody>
      </p:sp>
      <p:sp>
        <p:nvSpPr>
          <p:cNvPr id="149" name="Shape 149"/>
          <p:cNvSpPr/>
          <p:nvPr/>
        </p:nvSpPr>
        <p:spPr>
          <a:xfrm>
            <a:off x="1230402" y="6184496"/>
            <a:ext cx="2822396" cy="6917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Input</a:t>
            </a:r>
          </a:p>
        </p:txBody>
      </p:sp>
      <p:sp>
        <p:nvSpPr>
          <p:cNvPr id="150" name="Shape 150"/>
          <p:cNvSpPr/>
          <p:nvPr/>
        </p:nvSpPr>
        <p:spPr>
          <a:xfrm>
            <a:off x="8990102" y="6184496"/>
            <a:ext cx="2822396" cy="691791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Output</a:t>
            </a:r>
          </a:p>
        </p:txBody>
      </p:sp>
      <p:sp>
        <p:nvSpPr>
          <p:cNvPr id="151" name="Shape 151"/>
          <p:cNvSpPr/>
          <p:nvPr/>
        </p:nvSpPr>
        <p:spPr>
          <a:xfrm>
            <a:off x="6512666" y="5417777"/>
            <a:ext cx="1" cy="691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487266" y="3487377"/>
            <a:ext cx="1" cy="6917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150671" y="6552796"/>
            <a:ext cx="86805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011470" y="6552796"/>
            <a:ext cx="86805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6269080" y="9109567"/>
            <a:ext cx="4363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r>
              <a:t>1/2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665</Words>
  <Application>Microsoft Macintosh PowerPoint</Application>
  <PresentationFormat>사용자 지정</PresentationFormat>
  <Paragraphs>203</Paragraphs>
  <Slides>46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나눔고딕</vt:lpstr>
      <vt:lpstr>맑은 고딕</vt:lpstr>
      <vt:lpstr>Apple SD 산돌고딕 Neo 볼드체</vt:lpstr>
      <vt:lpstr>Apple SD 산돌고딕 Neo 옅은체</vt:lpstr>
      <vt:lpstr>Helvetica</vt:lpstr>
      <vt:lpstr>Helvetica Neue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박진수</cp:lastModifiedBy>
  <cp:revision>101</cp:revision>
  <dcterms:modified xsi:type="dcterms:W3CDTF">2017-03-08T04:10:02Z</dcterms:modified>
</cp:coreProperties>
</file>