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10" autoAdjust="0"/>
  </p:normalViewPr>
  <p:slideViewPr>
    <p:cSldViewPr>
      <p:cViewPr varScale="1">
        <p:scale>
          <a:sx n="62" d="100"/>
          <a:sy n="62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1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 ~1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버리는 정도를 결정 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 ~1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버리는 정도를 결정 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 ~1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버리는 정도를 결정 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 ~1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버리는 정도를 결정 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1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9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</a:t>
            </a:r>
            <a:r>
              <a:rPr lang="en-US" altLang="ko-KR" baseline="0" dirty="0" smtClean="0"/>
              <a:t> – input </a:t>
            </a:r>
            <a:r>
              <a:rPr lang="ko-KR" altLang="en-US" baseline="0" dirty="0" smtClean="0"/>
              <a:t>이 들어가고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A – hidden layer </a:t>
            </a:r>
            <a:r>
              <a:rPr lang="ko-KR" altLang="en-US" baseline="0" dirty="0" smtClean="0"/>
              <a:t>가 돌고 돌아서 </a:t>
            </a:r>
            <a:endParaRPr lang="en-US" altLang="ko-KR" baseline="0" dirty="0" smtClean="0"/>
          </a:p>
          <a:p>
            <a:r>
              <a:rPr lang="en-US" altLang="ko-KR" baseline="0" dirty="0" smtClean="0"/>
              <a:t>Y – output </a:t>
            </a:r>
            <a:r>
              <a:rPr lang="ko-KR" altLang="en-US" baseline="0" dirty="0" smtClean="0"/>
              <a:t>을 뽑아냄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 슬라이드를 풀어쓴 과정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예시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예시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예시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ko-KR" altLang="en-US" dirty="0" smtClean="0"/>
              <a:t>에서 마지막 </a:t>
            </a:r>
            <a:r>
              <a:rPr lang="en-US" altLang="ko-KR" dirty="0" smtClean="0"/>
              <a:t>o</a:t>
            </a:r>
            <a:r>
              <a:rPr lang="ko-KR" altLang="en-US" dirty="0" smtClean="0"/>
              <a:t>를 유추하기는 쉽다</a:t>
            </a:r>
            <a:endParaRPr lang="en-US" altLang="ko-KR" dirty="0" smtClean="0"/>
          </a:p>
          <a:p>
            <a:r>
              <a:rPr lang="ko-KR" altLang="en-US" dirty="0" smtClean="0"/>
              <a:t>그러나 긴 문장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Ex)</a:t>
            </a:r>
            <a:r>
              <a:rPr lang="en-US" altLang="ko-KR" baseline="0" dirty="0" smtClean="0"/>
              <a:t> I am a Korean, so I can read and write [Korean] letters</a:t>
            </a:r>
          </a:p>
          <a:p>
            <a:r>
              <a:rPr lang="ko-KR" altLang="en-US" baseline="0" dirty="0" smtClean="0"/>
              <a:t>여기서 뒤에 나타나는 </a:t>
            </a:r>
            <a:r>
              <a:rPr lang="en-US" altLang="ko-KR" baseline="0" dirty="0" smtClean="0"/>
              <a:t>[Korean] </a:t>
            </a:r>
            <a:r>
              <a:rPr lang="ko-KR" altLang="en-US" baseline="0" dirty="0" smtClean="0"/>
              <a:t>을 유추해내기는 어려운 상황이 나타날 수 있는 문제가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RNN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셀 안에 하나의 공식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4A42-6EC2-4977-BE2B-FDE21FC4DBAE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F5A8-ED96-4674-906E-584244B0D30C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1E4F-F916-4F19-9D11-DDDCA759E4B1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F979-BDC3-4E0E-AD86-EF77CEFDCA4F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C199-3335-4C98-9636-BCD64387C742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722F-D660-4765-B36D-EC1A4FF61720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4A9D-F96D-4DF8-9DB8-B83CF75C2B10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08BC-49E1-4C30-A45D-F54C0E2A7DBA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9CC89B-4424-4038-B474-BD519F4648D4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idangomez.ca/2016/04/17/Backpropogating-an-LSTM-A-Numerical-Exampl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RNN &amp; LSTM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2017.9.14  </a:t>
            </a:r>
            <a:r>
              <a:rPr lang="ko-KR" altLang="en-US" dirty="0" smtClean="0"/>
              <a:t>글로벌 개발팀 서중원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Callout 9"/>
          <p:cNvSpPr/>
          <p:nvPr/>
        </p:nvSpPr>
        <p:spPr>
          <a:xfrm>
            <a:off x="1828800" y="533400"/>
            <a:ext cx="6324600" cy="3200400"/>
          </a:xfrm>
          <a:prstGeom prst="rightArrowCallout">
            <a:avLst>
              <a:gd name="adj1" fmla="val 14325"/>
              <a:gd name="adj2" fmla="val 20290"/>
              <a:gd name="adj3" fmla="val 25628"/>
              <a:gd name="adj4" fmla="val 47605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45720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1256" y="45720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9104" y="45720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56904" y="4572000"/>
            <a:ext cx="53035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-0.1</a:t>
            </a:r>
          </a:p>
          <a:p>
            <a:pPr algn="ctr"/>
            <a:r>
              <a:rPr lang="en-US" altLang="ko-KR" dirty="0" smtClean="0"/>
              <a:t>0.9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52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1.0</a:t>
            </a:r>
          </a:p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30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0.1</a:t>
            </a:r>
          </a:p>
          <a:p>
            <a:pPr algn="ctr"/>
            <a:r>
              <a:rPr lang="en-US" altLang="ko-KR" dirty="0" smtClean="0"/>
              <a:t>-0.5</a:t>
            </a:r>
          </a:p>
          <a:p>
            <a:pPr algn="ctr"/>
            <a:r>
              <a:rPr lang="en-US" altLang="ko-KR" dirty="0" smtClean="0"/>
              <a:t>-0.3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8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-0.3</a:t>
            </a:r>
          </a:p>
          <a:p>
            <a:pPr algn="ctr"/>
            <a:r>
              <a:rPr lang="en-US" altLang="ko-KR" dirty="0" smtClean="0"/>
              <a:t>0.9</a:t>
            </a:r>
          </a:p>
          <a:p>
            <a:pPr algn="ctr"/>
            <a:r>
              <a:rPr lang="en-US" altLang="ko-KR" dirty="0" smtClean="0"/>
              <a:t>0.7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49530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Input layer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Hidden layer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12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1.0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2.2</a:t>
            </a:r>
          </a:p>
          <a:p>
            <a:pPr algn="ctr"/>
            <a:r>
              <a:rPr lang="en-US" altLang="ko-KR" dirty="0" smtClean="0"/>
              <a:t>-3.0</a:t>
            </a:r>
          </a:p>
          <a:p>
            <a:pPr algn="ctr"/>
            <a:r>
              <a:rPr lang="en-US" altLang="ko-KR" dirty="0" smtClean="0"/>
              <a:t>4.1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52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0.5</a:t>
            </a:r>
          </a:p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1.5</a:t>
            </a:r>
          </a:p>
          <a:p>
            <a:pPr algn="ctr"/>
            <a:r>
              <a:rPr lang="en-US" altLang="ko-KR" dirty="0" smtClean="0"/>
              <a:t>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0.1</a:t>
            </a:r>
          </a:p>
          <a:p>
            <a:pPr algn="ctr"/>
            <a:r>
              <a:rPr lang="en-US" altLang="ko-KR" dirty="0" smtClean="0"/>
              <a:t>0.5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1.9</a:t>
            </a:r>
          </a:p>
          <a:p>
            <a:pPr algn="ctr"/>
            <a:r>
              <a:rPr lang="en-US" altLang="ko-KR" dirty="0" smtClean="0"/>
              <a:t>-1.1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0.2</a:t>
            </a:r>
          </a:p>
          <a:p>
            <a:pPr algn="ctr"/>
            <a:r>
              <a:rPr lang="en-US" altLang="ko-KR" dirty="0" smtClean="0"/>
              <a:t>-1.5</a:t>
            </a:r>
          </a:p>
          <a:p>
            <a:pPr algn="ctr"/>
            <a:r>
              <a:rPr lang="en-US" altLang="ko-KR" dirty="0" smtClean="0"/>
              <a:t>-0.1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4800" y="91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output layer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2860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100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578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056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86000" y="38862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10000" y="38862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257800" y="38862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705600" y="38862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43200" y="32004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267200" y="32004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638800" y="32004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53696" y="594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683560" y="59335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45592" y="59335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03440" y="59134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24800" y="4495800"/>
                <a:ext cx="4038600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495800"/>
                <a:ext cx="4038600" cy="398507"/>
              </a:xfrm>
              <a:prstGeom prst="rect">
                <a:avLst/>
              </a:prstGeom>
              <a:blipFill>
                <a:blip r:embed="rId3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8229600" y="457200"/>
            <a:ext cx="3505200" cy="3886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-4187" y="64770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https://www.youtube.com/watch?v=-SHPG_KMUkQ&amp;index=41&amp;list=PLlMkM4tgfjnLSOjrEJN31gZATbcj_MpUm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8392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-0.1</a:t>
            </a:r>
          </a:p>
          <a:p>
            <a:pPr algn="ctr"/>
            <a:r>
              <a:rPr lang="en-US" altLang="ko-KR" dirty="0" smtClean="0"/>
              <a:t>0.9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632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1.0</a:t>
            </a:r>
          </a:p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0.1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8392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1.0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2.2</a:t>
            </a:r>
          </a:p>
          <a:p>
            <a:pPr algn="ctr"/>
            <a:r>
              <a:rPr lang="en-US" altLang="ko-KR" dirty="0" smtClean="0"/>
              <a:t>-3.0</a:t>
            </a:r>
          </a:p>
          <a:p>
            <a:pPr algn="ctr"/>
            <a:r>
              <a:rPr lang="en-US" altLang="ko-KR" dirty="0" smtClean="0"/>
              <a:t>4.1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3632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0.5</a:t>
            </a:r>
          </a:p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1.5</a:t>
            </a:r>
          </a:p>
          <a:p>
            <a:pPr algn="ctr"/>
            <a:r>
              <a:rPr lang="en-US" altLang="ko-KR" dirty="0" smtClean="0"/>
              <a:t>1.2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91440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06680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601200" y="32004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220200" y="2133600"/>
                <a:ext cx="663002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133600"/>
                <a:ext cx="663002" cy="391261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915400" y="3657600"/>
                <a:ext cx="464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3657600"/>
                <a:ext cx="464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6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RNN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인공 신경망을 사용하나 과거 자신의 정보를 기억하고 이를 학습에 </a:t>
            </a:r>
            <a:r>
              <a:rPr lang="ko-KR" altLang="en-US" dirty="0" smtClean="0"/>
              <a:t>반영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과거 값의 추적이 이어질수록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과거로 많이 올라가면 올라갈수록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의 계산이 반영되지않는다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신경망이 곱하기 연산을 기반으로 이루어져 있기때문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 제대로된 </a:t>
            </a:r>
            <a:r>
              <a:rPr lang="en-US" altLang="ko-KR" dirty="0" smtClean="0"/>
              <a:t>W</a:t>
            </a:r>
            <a:r>
              <a:rPr lang="ko-KR" altLang="en-US" dirty="0" smtClean="0"/>
              <a:t>값이 나오지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Vanishing gradient / Exploding gradient (</a:t>
            </a:r>
            <a:r>
              <a:rPr lang="ko-KR" altLang="en-US" dirty="0" smtClean="0"/>
              <a:t>그라디언트 소실</a:t>
            </a:r>
            <a:r>
              <a:rPr lang="en-US" altLang="ko-KR" dirty="0" smtClean="0"/>
              <a:t>/</a:t>
            </a:r>
            <a:r>
              <a:rPr lang="ko-KR" altLang="en-US" dirty="0" smtClean="0"/>
              <a:t>폭발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 (Long Short-Term Memory Units)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과거가 길어질수록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가 제대로 계산되지 않는 곱하기 연산 기반인 </a:t>
            </a:r>
            <a:r>
              <a:rPr lang="en-US" altLang="ko-KR" dirty="0" smtClean="0"/>
              <a:t>RNN </a:t>
            </a:r>
            <a:r>
              <a:rPr lang="ko-KR" altLang="en-US" dirty="0" smtClean="0"/>
              <a:t>문제를  해결하기 위해서 등장</a:t>
            </a:r>
            <a:endParaRPr lang="en-US" altLang="ko-KR" dirty="0" smtClean="0"/>
          </a:p>
          <a:p>
            <a:r>
              <a:rPr lang="ko-KR" altLang="en-US" dirty="0" smtClean="0"/>
              <a:t>더하기 연산을 기반으로 계산하기 때문에 </a:t>
            </a:r>
            <a:r>
              <a:rPr lang="en-US" altLang="ko-KR" dirty="0"/>
              <a:t>Vanishing gradient / Exploding </a:t>
            </a:r>
            <a:r>
              <a:rPr lang="en-US" altLang="ko-KR" dirty="0" smtClean="0"/>
              <a:t>gradient       </a:t>
            </a:r>
            <a:r>
              <a:rPr lang="ko-KR" altLang="en-US" dirty="0" smtClean="0"/>
              <a:t>문제를 해결함</a:t>
            </a:r>
            <a:endParaRPr lang="en-US" altLang="ko-KR" dirty="0" smtClean="0"/>
          </a:p>
          <a:p>
            <a:r>
              <a:rPr lang="ko-KR" altLang="en-US" dirty="0" smtClean="0"/>
              <a:t>현재 구글 번역에서 사용중인 기술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"/>
            <a:ext cx="11496675" cy="517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0" y="54864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http://colah.github.io/posts/2015-08-Understanding-LSTMs/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56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54864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http://colah.github.io/posts/2015-08-Understanding-LSTMs/</a:t>
            </a:r>
            <a:endParaRPr lang="ko-KR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"/>
            <a:ext cx="116776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581400" y="4038600"/>
            <a:ext cx="5029200" cy="1828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기억</a:t>
            </a:r>
            <a:r>
              <a:rPr lang="en-US" altLang="ko-KR" dirty="0" smtClean="0"/>
              <a:t>/</a:t>
            </a:r>
            <a:r>
              <a:rPr lang="ko-KR" altLang="en-US" dirty="0" smtClean="0"/>
              <a:t>망각 정도를 학습한 셀</a:t>
            </a:r>
            <a:endParaRPr lang="en-US" altLang="ko-KR" dirty="0" smtClean="0"/>
          </a:p>
          <a:p>
            <a:r>
              <a:rPr lang="en-US" altLang="ko-KR" dirty="0"/>
              <a:t>o</a:t>
            </a:r>
            <a:r>
              <a:rPr lang="en-US" altLang="ko-KR" dirty="0" smtClean="0"/>
              <a:t>utput</a:t>
            </a:r>
            <a:r>
              <a:rPr lang="ko-KR" altLang="en-US" dirty="0" smtClean="0"/>
              <a:t>을 밖으로 내지 않고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안에서정보를 이동시키는 컨베이너 벨트  역활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52400"/>
            <a:ext cx="5915988" cy="316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33528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http://colah.github.io/posts/2015-08-Understanding-LSTMs/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85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429000" y="4495800"/>
            <a:ext cx="5029200" cy="1828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Forget gate </a:t>
            </a:r>
          </a:p>
          <a:p>
            <a:r>
              <a:rPr lang="ko-KR" altLang="en-US" dirty="0" smtClean="0"/>
              <a:t>전에 받은 데이터를 얼마나 버릴것인가 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16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"/>
            <a:ext cx="10648950" cy="36957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62800" y="39624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http://colah.github.io/posts/2015-08-Understanding-LSTMs/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72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429000" y="4495800"/>
                <a:ext cx="5029200" cy="18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Input gate </a:t>
                </a:r>
              </a:p>
              <a:p>
                <a:r>
                  <a:rPr lang="ko-KR" altLang="en-US" dirty="0" smtClean="0"/>
                  <a:t>현재 받은 데이터를 얼마나 유지할것인가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는 현재값을 얼마나 반영할지를 계산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29000" y="4495800"/>
                <a:ext cx="5029200" cy="1828800"/>
              </a:xfrm>
              <a:blipFill>
                <a:blip r:embed="rId3"/>
                <a:stretch>
                  <a:fillRect l="-1091" t="-3667" r="-1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52400"/>
            <a:ext cx="10991850" cy="3781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39624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http://colah.github.io/posts/2015-08-Understanding-LSTMs/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28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429000" y="4648200"/>
            <a:ext cx="5029200" cy="1828800"/>
          </a:xfrm>
        </p:spPr>
        <p:txBody>
          <a:bodyPr>
            <a:normAutofit/>
          </a:bodyPr>
          <a:lstStyle/>
          <a:p>
            <a:r>
              <a:rPr lang="ko-KR" altLang="en-US" dirty="0"/>
              <a:t>기억</a:t>
            </a:r>
            <a:r>
              <a:rPr lang="en-US" altLang="ko-KR" dirty="0"/>
              <a:t>/</a:t>
            </a:r>
            <a:r>
              <a:rPr lang="ko-KR" altLang="en-US" dirty="0"/>
              <a:t>망각 </a:t>
            </a:r>
            <a:r>
              <a:rPr lang="ko-KR" altLang="en-US" dirty="0" smtClean="0"/>
              <a:t>정도를 다음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1000"/>
            <a:ext cx="9829800" cy="3552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0" y="40386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http://colah.github.io/posts/2015-08-Understanding-LSTMs/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6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429000" y="4495800"/>
            <a:ext cx="5029200" cy="1828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output gate </a:t>
            </a:r>
          </a:p>
          <a:p>
            <a:r>
              <a:rPr lang="ko-KR" altLang="en-US" dirty="0" smtClean="0"/>
              <a:t>얼마나 데이터를 표출 할 것인가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"/>
            <a:ext cx="10515600" cy="3829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0400" y="39624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http://colah.github.io/posts/2015-08-Understanding-LSTMs/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6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인공 신경망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10515600" cy="1676400"/>
          </a:xfrm>
        </p:spPr>
        <p:txBody>
          <a:bodyPr/>
          <a:lstStyle/>
          <a:p>
            <a:r>
              <a:rPr lang="en-US" dirty="0" err="1" smtClean="0"/>
              <a:t>FFNets</a:t>
            </a:r>
            <a:r>
              <a:rPr lang="en-US" dirty="0" smtClean="0"/>
              <a:t> (Feed-forward neural networks)</a:t>
            </a:r>
          </a:p>
          <a:p>
            <a:r>
              <a:rPr lang="ko-KR" altLang="en-US" dirty="0" smtClean="0"/>
              <a:t>시간 순서를 무시하고 현재 주어진 데이터만 가지고 판단</a:t>
            </a:r>
            <a:endParaRPr lang="en-US" altLang="ko-KR" dirty="0" smtClean="0"/>
          </a:p>
          <a:p>
            <a:r>
              <a:rPr lang="ko-KR" altLang="en-US" dirty="0" smtClean="0"/>
              <a:t>이전 데이터가 무엇인지 기억하려고 하지 않고 단지 주어진 테스트셋 가지고만 판단</a:t>
            </a:r>
            <a:endParaRPr lang="en-US" altLang="ko-KR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29E0-FC18-4F0F-B4A9-B67B30B5049A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3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gates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2 outputs 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x4 </a:t>
                </a:r>
                <a:r>
                  <a:rPr lang="en-US" altLang="ko-KR" dirty="0" err="1" smtClean="0"/>
                  <a:t>params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참고</a:t>
                </a:r>
                <a:endParaRPr lang="en-US" altLang="ko-KR" dirty="0" smtClean="0"/>
              </a:p>
              <a:p>
                <a:pPr lvl="1"/>
                <a:r>
                  <a:rPr lang="en-US" altLang="ko-KR" dirty="0">
                    <a:hlinkClick r:id="rId3"/>
                  </a:rPr>
                  <a:t>https://blog.aidangomez.ca/2016/04/17/Backpropogating-an-LSTM-A-Numerical-Example</a:t>
                </a:r>
                <a:r>
                  <a:rPr lang="en-US" altLang="ko-KR" dirty="0" smtClean="0">
                    <a:hlinkClick r:id="rId3"/>
                  </a:rPr>
                  <a:t>/</a:t>
                </a:r>
                <a:endParaRPr lang="en-US" altLang="ko-KR" dirty="0" smtClean="0"/>
              </a:p>
              <a:p>
                <a:pPr lvl="1"/>
                <a:r>
                  <a:rPr lang="en-US" altLang="ko-KR"/>
                  <a:t>https://wiseodd.github.io/techblog/2016/08/12/lstm-backprop/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1E4F-F916-4F19-9D11-DDDCA759E4B1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86000"/>
            <a:ext cx="7239000" cy="198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800" dirty="0" smtClean="0"/>
              <a:t>감사합니다</a:t>
            </a:r>
            <a:endParaRPr lang="en-US" altLang="ko-KR" sz="4800" dirty="0" smtClean="0"/>
          </a:p>
          <a:p>
            <a:pPr marL="0" indent="0">
              <a:buNone/>
            </a:pPr>
            <a:r>
              <a:rPr lang="en-US" altLang="ko-KR" sz="4800" dirty="0"/>
              <a:t>g</a:t>
            </a:r>
            <a:r>
              <a:rPr lang="en-US" altLang="ko-KR" sz="4800" dirty="0" smtClean="0"/>
              <a:t>lobaldev@finotek.co.kr</a:t>
            </a:r>
            <a:endParaRPr lang="ko-KR" alt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Recurrent neural networks</a:t>
            </a:r>
          </a:p>
          <a:p>
            <a:r>
              <a:rPr lang="ko-KR" altLang="en-US" dirty="0" smtClean="0"/>
              <a:t>지금 들어온 입력 데이터와 과거에 입력 받았던 데이터를 동시에 고려</a:t>
            </a:r>
            <a:endParaRPr lang="en-US" altLang="ko-KR" dirty="0" smtClean="0"/>
          </a:p>
          <a:p>
            <a:r>
              <a:rPr lang="ko-KR" altLang="en-US" dirty="0" smtClean="0"/>
              <a:t>순차적인 데이터 </a:t>
            </a:r>
            <a:r>
              <a:rPr lang="en-US" altLang="ko-KR" dirty="0" smtClean="0"/>
              <a:t>(Sequential data)</a:t>
            </a:r>
            <a:r>
              <a:rPr lang="ko-KR" altLang="en-US" dirty="0" smtClean="0"/>
              <a:t>를 학습하는데 특화되어 발전된 인공 신경망</a:t>
            </a:r>
            <a:endParaRPr lang="en-US" altLang="ko-KR" dirty="0" smtClean="0"/>
          </a:p>
          <a:p>
            <a:r>
              <a:rPr lang="ko-KR" altLang="en-US" dirty="0" smtClean="0"/>
              <a:t>기존 인공 신경망을 사용하나 과거 자신의 정보를 기억하고 이를 학습에 반영</a:t>
            </a:r>
            <a:endParaRPr lang="en-US" altLang="ko-KR" dirty="0" smtClean="0"/>
          </a:p>
          <a:p>
            <a:r>
              <a:rPr lang="en-US" altLang="ko-KR" dirty="0" smtClean="0"/>
              <a:t>Gradient Descent / backpropagation</a:t>
            </a:r>
            <a:r>
              <a:rPr lang="ko-KR" altLang="en-US" dirty="0" smtClean="0"/>
              <a:t>을 이용해서 학습</a:t>
            </a:r>
            <a:endParaRPr lang="en-US" altLang="ko-K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5109-D15C-49FD-BB36-7046C2ADB42E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886200" y="609600"/>
            <a:ext cx="4343400" cy="5486400"/>
            <a:chOff x="3886200" y="609600"/>
            <a:chExt cx="4343400" cy="5486400"/>
          </a:xfrm>
        </p:grpSpPr>
        <p:sp>
          <p:nvSpPr>
            <p:cNvPr id="6" name="Oval 5"/>
            <p:cNvSpPr/>
            <p:nvPr/>
          </p:nvSpPr>
          <p:spPr>
            <a:xfrm>
              <a:off x="5410200" y="609600"/>
              <a:ext cx="1143000" cy="914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Yt</a:t>
              </a:r>
              <a:endParaRPr lang="ko-KR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5800" y="2590800"/>
              <a:ext cx="2971800" cy="1447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 smtClean="0"/>
                <a:t>A</a:t>
              </a:r>
              <a:endParaRPr lang="ko-KR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410200" y="5181600"/>
              <a:ext cx="1143000" cy="914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Xt</a:t>
              </a:r>
              <a:endParaRPr lang="ko-KR" altLang="en-US" dirty="0"/>
            </a:p>
          </p:txBody>
        </p:sp>
        <p:cxnSp>
          <p:nvCxnSpPr>
            <p:cNvPr id="10" name="Straight Arrow Connector 9"/>
            <p:cNvCxnSpPr>
              <a:stCxn id="7" idx="0"/>
              <a:endCxn id="6" idx="4"/>
            </p:cNvCxnSpPr>
            <p:nvPr/>
          </p:nvCxnSpPr>
          <p:spPr>
            <a:xfrm flipV="1">
              <a:off x="5981700" y="1524000"/>
              <a:ext cx="0" cy="10668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7" idx="2"/>
            </p:cNvCxnSpPr>
            <p:nvPr/>
          </p:nvCxnSpPr>
          <p:spPr>
            <a:xfrm flipV="1">
              <a:off x="5981700" y="4038600"/>
              <a:ext cx="0" cy="1143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7" idx="3"/>
            </p:cNvCxnSpPr>
            <p:nvPr/>
          </p:nvCxnSpPr>
          <p:spPr>
            <a:xfrm flipV="1">
              <a:off x="7467600" y="1981200"/>
              <a:ext cx="762000" cy="1333500"/>
            </a:xfrm>
            <a:prstGeom prst="bentConnector2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886200" y="1981200"/>
              <a:ext cx="4343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7" idx="1"/>
            </p:cNvCxnSpPr>
            <p:nvPr/>
          </p:nvCxnSpPr>
          <p:spPr>
            <a:xfrm rot="16200000" flipH="1">
              <a:off x="3524250" y="2343150"/>
              <a:ext cx="1333500" cy="6096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772400" y="61722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http://colah.github.io/posts/2015-08-Understanding-LSTMs/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45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59832" y="1538817"/>
            <a:ext cx="681789" cy="5207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Y0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667000"/>
            <a:ext cx="1772653" cy="8244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/>
              <a:t>A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1459832" y="4142317"/>
            <a:ext cx="681789" cy="5207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X0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0"/>
            <a:endCxn id="7" idx="4"/>
          </p:cNvCxnSpPr>
          <p:nvPr/>
        </p:nvCxnSpPr>
        <p:spPr>
          <a:xfrm flipV="1">
            <a:off x="1800726" y="2059517"/>
            <a:ext cx="0" cy="6074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1800726" y="3491442"/>
            <a:ext cx="0" cy="6508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2687053" y="3062817"/>
            <a:ext cx="606926" cy="16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2032" y="1538817"/>
            <a:ext cx="681789" cy="5207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Y1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6600" y="2667000"/>
            <a:ext cx="1772653" cy="8244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/>
              <a:t>A</a:t>
            </a:r>
            <a:endParaRPr lang="ko-KR" altLang="en-US" dirty="0"/>
          </a:p>
        </p:txBody>
      </p:sp>
      <p:sp>
        <p:nvSpPr>
          <p:cNvPr id="22" name="Oval 21"/>
          <p:cNvSpPr/>
          <p:nvPr/>
        </p:nvSpPr>
        <p:spPr>
          <a:xfrm>
            <a:off x="3822032" y="4142317"/>
            <a:ext cx="681789" cy="5207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X1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21" idx="0"/>
            <a:endCxn id="20" idx="4"/>
          </p:cNvCxnSpPr>
          <p:nvPr/>
        </p:nvCxnSpPr>
        <p:spPr>
          <a:xfrm flipV="1">
            <a:off x="4162926" y="2059517"/>
            <a:ext cx="0" cy="6074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  <a:endCxn id="21" idx="2"/>
          </p:cNvCxnSpPr>
          <p:nvPr/>
        </p:nvCxnSpPr>
        <p:spPr>
          <a:xfrm flipV="1">
            <a:off x="4162926" y="3491442"/>
            <a:ext cx="0" cy="6508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5049253" y="3062817"/>
            <a:ext cx="606926" cy="16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84232" y="1538817"/>
            <a:ext cx="681789" cy="5207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38800" y="2667000"/>
            <a:ext cx="1772653" cy="8244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/>
              <a:t>A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6184232" y="4142317"/>
            <a:ext cx="681789" cy="5207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X2</a:t>
            </a:r>
            <a:endParaRPr lang="ko-KR" altLang="en-US" dirty="0"/>
          </a:p>
        </p:txBody>
      </p:sp>
      <p:cxnSp>
        <p:nvCxnSpPr>
          <p:cNvPr id="29" name="Straight Arrow Connector 28"/>
          <p:cNvCxnSpPr>
            <a:stCxn id="27" idx="0"/>
            <a:endCxn id="26" idx="4"/>
          </p:cNvCxnSpPr>
          <p:nvPr/>
        </p:nvCxnSpPr>
        <p:spPr>
          <a:xfrm flipV="1">
            <a:off x="6525126" y="2059517"/>
            <a:ext cx="0" cy="6074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0"/>
            <a:endCxn id="27" idx="2"/>
          </p:cNvCxnSpPr>
          <p:nvPr/>
        </p:nvCxnSpPr>
        <p:spPr>
          <a:xfrm flipV="1">
            <a:off x="6525126" y="3491442"/>
            <a:ext cx="0" cy="6508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33" idx="1"/>
          </p:cNvCxnSpPr>
          <p:nvPr/>
        </p:nvCxnSpPr>
        <p:spPr>
          <a:xfrm>
            <a:off x="7411453" y="3079221"/>
            <a:ext cx="21135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070432" y="1538817"/>
            <a:ext cx="681789" cy="5207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Yt</a:t>
            </a:r>
            <a:endParaRPr lang="ko-KR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9525000" y="2667000"/>
            <a:ext cx="1772653" cy="8244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/>
              <a:t>A</a:t>
            </a:r>
            <a:endParaRPr lang="ko-KR" altLang="en-US" dirty="0"/>
          </a:p>
        </p:txBody>
      </p:sp>
      <p:sp>
        <p:nvSpPr>
          <p:cNvPr id="34" name="Oval 33"/>
          <p:cNvSpPr/>
          <p:nvPr/>
        </p:nvSpPr>
        <p:spPr>
          <a:xfrm>
            <a:off x="10070432" y="4142317"/>
            <a:ext cx="681789" cy="5207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Xt</a:t>
            </a:r>
            <a:endParaRPr lang="ko-KR" altLang="en-US" dirty="0"/>
          </a:p>
        </p:txBody>
      </p:sp>
      <p:cxnSp>
        <p:nvCxnSpPr>
          <p:cNvPr id="35" name="Straight Arrow Connector 34"/>
          <p:cNvCxnSpPr>
            <a:stCxn id="33" idx="0"/>
            <a:endCxn id="32" idx="4"/>
          </p:cNvCxnSpPr>
          <p:nvPr/>
        </p:nvCxnSpPr>
        <p:spPr>
          <a:xfrm flipV="1">
            <a:off x="10411326" y="2059517"/>
            <a:ext cx="0" cy="6074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33" idx="2"/>
          </p:cNvCxnSpPr>
          <p:nvPr/>
        </p:nvCxnSpPr>
        <p:spPr>
          <a:xfrm flipV="1">
            <a:off x="10411326" y="3491442"/>
            <a:ext cx="0" cy="6508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7000" y="3200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3124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91400" y="3124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53978" y="5943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739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2667000"/>
                <a:ext cx="6324600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6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7000"/>
                <a:ext cx="6324600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05800" y="2438400"/>
                <a:ext cx="2895600" cy="313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새</m:t>
                    </m:r>
                  </m:oMath>
                </a14:m>
                <a:r>
                  <a:rPr lang="ko-KR" altLang="en-US" sz="2000" dirty="0" smtClean="0"/>
                  <a:t> 상태 </a:t>
                </a:r>
                <a:r>
                  <a:rPr lang="en-US" altLang="ko-KR" sz="2000" dirty="0" smtClean="0"/>
                  <a:t>(new state)</a:t>
                </a:r>
                <a:r>
                  <a:rPr lang="ko-KR" altLang="en-US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438400"/>
                <a:ext cx="2895600" cy="313612"/>
              </a:xfrm>
              <a:prstGeom prst="rect">
                <a:avLst/>
              </a:prstGeom>
              <a:blipFill>
                <a:blip r:embed="rId3"/>
                <a:stretch>
                  <a:fillRect l="-3158" t="-23529" r="-2737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53400" y="2895600"/>
                <a:ext cx="1676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895600"/>
                <a:ext cx="1676400" cy="307777"/>
              </a:xfrm>
              <a:prstGeom prst="rect">
                <a:avLst/>
              </a:prstGeom>
              <a:blipFill>
                <a:blip r:embed="rId4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05800" y="3801188"/>
                <a:ext cx="2209800" cy="313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입</m:t>
                    </m:r>
                  </m:oMath>
                </a14:m>
                <a:r>
                  <a:rPr lang="ko-KR" altLang="en-US" sz="2000" dirty="0" smtClean="0"/>
                  <a:t>력값 </a:t>
                </a:r>
                <a:r>
                  <a:rPr lang="en-US" altLang="ko-KR" sz="2000" dirty="0" smtClean="0"/>
                  <a:t>(input)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801188"/>
                <a:ext cx="2209800" cy="313612"/>
              </a:xfrm>
              <a:prstGeom prst="rect">
                <a:avLst/>
              </a:prstGeom>
              <a:blipFill>
                <a:blip r:embed="rId5"/>
                <a:stretch>
                  <a:fillRect l="-3039" t="-23529" r="-6906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05800" y="3352800"/>
                <a:ext cx="33528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sz="2000" dirty="0" smtClean="0"/>
                  <a:t>과거 상태 </a:t>
                </a:r>
                <a:r>
                  <a:rPr lang="en-US" altLang="ko-KR" sz="2000" dirty="0" smtClean="0"/>
                  <a:t>(old state)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352800"/>
                <a:ext cx="3352800" cy="307777"/>
              </a:xfrm>
              <a:prstGeom prst="rect">
                <a:avLst/>
              </a:prstGeom>
              <a:blipFill>
                <a:blip r:embed="rId6"/>
                <a:stretch>
                  <a:fillRect l="-2727" t="-26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9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152400"/>
                <a:ext cx="10896600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6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66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6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2400"/>
                <a:ext cx="1089660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2886788"/>
                <a:ext cx="2895600" cy="313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새</m:t>
                    </m:r>
                  </m:oMath>
                </a14:m>
                <a:r>
                  <a:rPr lang="ko-KR" altLang="en-US" sz="2000" dirty="0" smtClean="0"/>
                  <a:t> 상태 </a:t>
                </a:r>
                <a:r>
                  <a:rPr lang="en-US" altLang="ko-KR" sz="2000" dirty="0" smtClean="0"/>
                  <a:t>(new state)</a:t>
                </a:r>
                <a:r>
                  <a:rPr lang="ko-KR" altLang="en-US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86788"/>
                <a:ext cx="2895600" cy="313612"/>
              </a:xfrm>
              <a:prstGeom prst="rect">
                <a:avLst/>
              </a:prstGeom>
              <a:blipFill>
                <a:blip r:embed="rId4"/>
                <a:stretch>
                  <a:fillRect l="-3158" t="-23529" r="-2737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3343988"/>
                <a:ext cx="28194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43988"/>
                <a:ext cx="2819400" cy="307777"/>
              </a:xfrm>
              <a:prstGeom prst="rect">
                <a:avLst/>
              </a:prstGeom>
              <a:blipFill>
                <a:blip r:embed="rId5"/>
                <a:stretch>
                  <a:fillRect l="-3247" r="-4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4639388"/>
                <a:ext cx="40386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에 해당하는 </a:t>
                </a:r>
                <a:r>
                  <a:rPr lang="en-US" altLang="ko-KR" sz="2000" dirty="0" smtClean="0"/>
                  <a:t>weight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39388"/>
                <a:ext cx="4038600" cy="307777"/>
              </a:xfrm>
              <a:prstGeom prst="rect">
                <a:avLst/>
              </a:prstGeom>
              <a:blipFill>
                <a:blip r:embed="rId6"/>
                <a:stretch>
                  <a:fillRect l="-2266" t="-25490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3000" y="5172788"/>
                <a:ext cx="33528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sz="2000" dirty="0" smtClean="0"/>
                  <a:t>과거 상태 </a:t>
                </a:r>
                <a:r>
                  <a:rPr lang="en-US" altLang="ko-KR" sz="2000" dirty="0" smtClean="0"/>
                  <a:t>(old state)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72788"/>
                <a:ext cx="3352800" cy="307777"/>
              </a:xfrm>
              <a:prstGeom prst="rect">
                <a:avLst/>
              </a:prstGeom>
              <a:blipFill>
                <a:blip r:embed="rId7"/>
                <a:stretch>
                  <a:fillRect l="-2727" t="-26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3801188"/>
                <a:ext cx="2819400" cy="4660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01188"/>
                <a:ext cx="2819400" cy="466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ular Callout 1"/>
          <p:cNvSpPr/>
          <p:nvPr/>
        </p:nvSpPr>
        <p:spPr>
          <a:xfrm>
            <a:off x="5638800" y="2743200"/>
            <a:ext cx="4876800" cy="685800"/>
          </a:xfrm>
          <a:prstGeom prst="wedgeRectCallout">
            <a:avLst>
              <a:gd name="adj1" fmla="val -82491"/>
              <a:gd name="adj2" fmla="val 675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sigmoid </a:t>
            </a:r>
            <a:r>
              <a:rPr lang="ko-KR" altLang="en-US" dirty="0" smtClean="0"/>
              <a:t>함수를 재활용 하기 위한 함수로서 </a:t>
            </a:r>
            <a:r>
              <a:rPr lang="en-US" altLang="ko-KR" dirty="0" smtClean="0"/>
              <a:t>sigmoid </a:t>
            </a:r>
            <a:r>
              <a:rPr lang="ko-KR" altLang="en-US" dirty="0" smtClean="0"/>
              <a:t>에서 범위를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넓혔다</a:t>
            </a:r>
            <a:endParaRPr lang="ko-KR" alt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3352800" y="3953588"/>
            <a:ext cx="1828800" cy="533400"/>
          </a:xfrm>
          <a:prstGeom prst="wedgeRectCallout">
            <a:avLst>
              <a:gd name="adj1" fmla="val -80842"/>
              <a:gd name="adj2" fmla="val -365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sigmoid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6087188"/>
                <a:ext cx="2209800" cy="313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입</m:t>
                    </m:r>
                  </m:oMath>
                </a14:m>
                <a:r>
                  <a:rPr lang="ko-KR" altLang="en-US" sz="2000" dirty="0" smtClean="0"/>
                  <a:t>력값 </a:t>
                </a:r>
                <a:r>
                  <a:rPr lang="en-US" altLang="ko-KR" sz="2000" dirty="0" smtClean="0"/>
                  <a:t>(input)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87188"/>
                <a:ext cx="2209800" cy="313612"/>
              </a:xfrm>
              <a:prstGeom prst="rect">
                <a:avLst/>
              </a:prstGeom>
              <a:blipFill>
                <a:blip r:embed="rId9"/>
                <a:stretch>
                  <a:fillRect l="-3039" t="-23529" r="-6906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43000" y="5629988"/>
                <a:ext cx="36576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에 해당하는 </a:t>
                </a:r>
                <a:r>
                  <a:rPr lang="en-US" altLang="ko-KR" sz="2000" dirty="0" smtClean="0"/>
                  <a:t>weight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629988"/>
                <a:ext cx="3657600" cy="307777"/>
              </a:xfrm>
              <a:prstGeom prst="rect">
                <a:avLst/>
              </a:prstGeom>
              <a:blipFill>
                <a:blip r:embed="rId10"/>
                <a:stretch>
                  <a:fillRect l="-2500" t="-26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8200" y="1219200"/>
                <a:ext cx="4736123" cy="1095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6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19200"/>
                <a:ext cx="4736123" cy="10958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81800" y="5257800"/>
                <a:ext cx="3429000" cy="331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에 해당하는 </a:t>
                </a:r>
                <a:r>
                  <a:rPr lang="en-US" altLang="ko-KR" sz="2000" dirty="0" smtClean="0"/>
                  <a:t>weight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257800"/>
                <a:ext cx="3429000" cy="331950"/>
              </a:xfrm>
              <a:prstGeom prst="rect">
                <a:avLst/>
              </a:prstGeom>
              <a:blipFill>
                <a:blip r:embed="rId12"/>
                <a:stretch>
                  <a:fillRect l="-2669" t="-25926" r="-2669" b="-37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81800" y="5715000"/>
                <a:ext cx="2895600" cy="313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새</m:t>
                    </m:r>
                  </m:oMath>
                </a14:m>
                <a:r>
                  <a:rPr lang="ko-KR" altLang="en-US" sz="2000" dirty="0" smtClean="0"/>
                  <a:t> 상태 </a:t>
                </a:r>
                <a:r>
                  <a:rPr lang="en-US" altLang="ko-KR" sz="2000" dirty="0" smtClean="0"/>
                  <a:t>(new state)</a:t>
                </a:r>
                <a:r>
                  <a:rPr lang="ko-KR" altLang="en-US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715000"/>
                <a:ext cx="2895600" cy="313612"/>
              </a:xfrm>
              <a:prstGeom prst="rect">
                <a:avLst/>
              </a:prstGeom>
              <a:blipFill>
                <a:blip r:embed="rId13"/>
                <a:stretch>
                  <a:fillRect l="-3158" t="-23529" r="-2737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81800" y="4800600"/>
                <a:ext cx="2895600" cy="31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출</m:t>
                    </m:r>
                  </m:oMath>
                </a14:m>
                <a:r>
                  <a:rPr lang="ko-KR" altLang="en-US" sz="2000" dirty="0" smtClean="0"/>
                  <a:t>력값 </a:t>
                </a:r>
                <a:r>
                  <a:rPr lang="en-US" altLang="ko-KR" sz="2000" dirty="0" smtClean="0"/>
                  <a:t>(output)</a:t>
                </a:r>
                <a:r>
                  <a:rPr lang="ko-KR" altLang="en-US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800600"/>
                <a:ext cx="2895600" cy="317523"/>
              </a:xfrm>
              <a:prstGeom prst="rect">
                <a:avLst/>
              </a:prstGeom>
              <a:blipFill>
                <a:blip r:embed="rId14"/>
                <a:stretch>
                  <a:fillRect l="-3158" t="-23077" b="-4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265807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Vocabulary: [h, e, l, o]</a:t>
            </a:r>
          </a:p>
          <a:p>
            <a:endParaRPr lang="en-US" altLang="ko-KR" dirty="0"/>
          </a:p>
          <a:p>
            <a:r>
              <a:rPr lang="en-US" altLang="ko-KR" dirty="0" smtClean="0"/>
              <a:t>Example training : hello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47244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13656" y="47244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71504" y="47244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19304" y="4724400"/>
            <a:ext cx="53035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28956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-0.1</a:t>
            </a:r>
          </a:p>
          <a:p>
            <a:pPr algn="ctr"/>
            <a:r>
              <a:rPr lang="en-US" altLang="ko-KR" dirty="0" smtClean="0"/>
              <a:t>0.9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7600" y="28956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1.0</a:t>
            </a:r>
          </a:p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15400" y="28956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0.1</a:t>
            </a:r>
          </a:p>
          <a:p>
            <a:pPr algn="ctr"/>
            <a:r>
              <a:rPr lang="en-US" altLang="ko-KR" dirty="0" smtClean="0"/>
              <a:t>-0.5</a:t>
            </a:r>
          </a:p>
          <a:p>
            <a:pPr algn="ctr"/>
            <a:r>
              <a:rPr lang="en-US" altLang="ko-KR" dirty="0" smtClean="0"/>
              <a:t>-0.3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63200" y="28956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-0.3</a:t>
            </a:r>
          </a:p>
          <a:p>
            <a:pPr algn="ctr"/>
            <a:r>
              <a:rPr lang="en-US" altLang="ko-KR" dirty="0" smtClean="0"/>
              <a:t>0.9</a:t>
            </a:r>
          </a:p>
          <a:p>
            <a:pPr algn="ctr"/>
            <a:r>
              <a:rPr lang="en-US" altLang="ko-KR" dirty="0" smtClean="0"/>
              <a:t>0.7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5105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Input layer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7200" y="3048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Hidden layer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7620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1.0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2.2</a:t>
            </a:r>
          </a:p>
          <a:p>
            <a:pPr algn="ctr"/>
            <a:r>
              <a:rPr lang="en-US" altLang="ko-KR" dirty="0" smtClean="0"/>
              <a:t>-3.0</a:t>
            </a:r>
          </a:p>
          <a:p>
            <a:pPr algn="ctr"/>
            <a:r>
              <a:rPr lang="en-US" altLang="ko-KR" dirty="0" smtClean="0"/>
              <a:t>4.1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67600" y="7620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0.5</a:t>
            </a:r>
          </a:p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1.5</a:t>
            </a:r>
          </a:p>
          <a:p>
            <a:pPr algn="ctr"/>
            <a:r>
              <a:rPr lang="en-US" altLang="ko-KR" dirty="0" smtClean="0"/>
              <a:t>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15400" y="7620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0.1</a:t>
            </a:r>
          </a:p>
          <a:p>
            <a:pPr algn="ctr"/>
            <a:r>
              <a:rPr lang="en-US" altLang="ko-KR" dirty="0" smtClean="0"/>
              <a:t>0.5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1.9</a:t>
            </a:r>
          </a:p>
          <a:p>
            <a:pPr algn="ctr"/>
            <a:r>
              <a:rPr lang="en-US" altLang="ko-KR" dirty="0" smtClean="0"/>
              <a:t>-1.1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63200" y="7620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0.2</a:t>
            </a:r>
          </a:p>
          <a:p>
            <a:pPr algn="ctr"/>
            <a:r>
              <a:rPr lang="en-US" altLang="ko-KR" dirty="0" smtClean="0"/>
              <a:t>-1.5</a:t>
            </a:r>
          </a:p>
          <a:p>
            <a:pPr algn="ctr"/>
            <a:r>
              <a:rPr lang="en-US" altLang="ko-KR" dirty="0" smtClean="0"/>
              <a:t>-0.1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1066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output layer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248400" y="22098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22098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220200" y="22098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668000" y="22098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248400" y="40386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772400" y="40386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220200" y="40386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668000" y="40386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705600" y="33528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229600" y="33528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601200" y="33528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16096" y="609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45960" y="60859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107992" y="60859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565840" y="60658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-4187" y="64770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https://www.youtube.com/watch?v=-SHPG_KMUkQ&amp;index=41&amp;list=PLlMkM4tgfjnLSOjrEJN31gZATbcj_MpUm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11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Callout 9"/>
          <p:cNvSpPr/>
          <p:nvPr/>
        </p:nvSpPr>
        <p:spPr>
          <a:xfrm>
            <a:off x="1828800" y="2667000"/>
            <a:ext cx="6324600" cy="3200400"/>
          </a:xfrm>
          <a:prstGeom prst="rightArrowCallout">
            <a:avLst>
              <a:gd name="adj1" fmla="val 14325"/>
              <a:gd name="adj2" fmla="val 20290"/>
              <a:gd name="adj3" fmla="val 25628"/>
              <a:gd name="adj4" fmla="val 47605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ED7D-37E2-4D75-B5F5-3A61C1BF5987}" type="datetime1">
              <a:rPr lang="en-US" altLang="ko-KR" smtClean="0"/>
              <a:t>9/26/2017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45720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51256" y="45720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9104" y="45720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56904" y="4572000"/>
            <a:ext cx="53035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-0.1</a:t>
            </a:r>
          </a:p>
          <a:p>
            <a:pPr algn="ctr"/>
            <a:r>
              <a:rPr lang="en-US" altLang="ko-KR" dirty="0" smtClean="0"/>
              <a:t>0.9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52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1.0</a:t>
            </a:r>
          </a:p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30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0.1</a:t>
            </a:r>
          </a:p>
          <a:p>
            <a:pPr algn="ctr"/>
            <a:r>
              <a:rPr lang="en-US" altLang="ko-KR" dirty="0" smtClean="0"/>
              <a:t>-0.5</a:t>
            </a:r>
          </a:p>
          <a:p>
            <a:pPr algn="ctr"/>
            <a:r>
              <a:rPr lang="en-US" altLang="ko-KR" dirty="0" smtClean="0"/>
              <a:t>-0.3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800" y="27432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-0.3</a:t>
            </a:r>
          </a:p>
          <a:p>
            <a:pPr algn="ctr"/>
            <a:r>
              <a:rPr lang="en-US" altLang="ko-KR" dirty="0" smtClean="0"/>
              <a:t>0.9</a:t>
            </a:r>
          </a:p>
          <a:p>
            <a:pPr algn="ctr"/>
            <a:r>
              <a:rPr lang="en-US" altLang="ko-KR" dirty="0" smtClean="0"/>
              <a:t>0.7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49530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Input layer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Hidden layer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12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1.0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2.2</a:t>
            </a:r>
          </a:p>
          <a:p>
            <a:pPr algn="ctr"/>
            <a:r>
              <a:rPr lang="en-US" altLang="ko-KR" dirty="0" smtClean="0"/>
              <a:t>-3.0</a:t>
            </a:r>
          </a:p>
          <a:p>
            <a:pPr algn="ctr"/>
            <a:r>
              <a:rPr lang="en-US" altLang="ko-KR" dirty="0" smtClean="0"/>
              <a:t>4.1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52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0.5</a:t>
            </a:r>
          </a:p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1.5</a:t>
            </a:r>
          </a:p>
          <a:p>
            <a:pPr algn="ctr"/>
            <a:r>
              <a:rPr lang="en-US" altLang="ko-KR" dirty="0" smtClean="0"/>
              <a:t>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0.1</a:t>
            </a:r>
          </a:p>
          <a:p>
            <a:pPr algn="ctr"/>
            <a:r>
              <a:rPr lang="en-US" altLang="ko-KR" dirty="0" smtClean="0"/>
              <a:t>0.5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1.9</a:t>
            </a:r>
          </a:p>
          <a:p>
            <a:pPr algn="ctr"/>
            <a:r>
              <a:rPr lang="en-US" altLang="ko-KR" dirty="0" smtClean="0"/>
              <a:t>-1.1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609600"/>
            <a:ext cx="609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0.2</a:t>
            </a:r>
          </a:p>
          <a:p>
            <a:pPr algn="ctr"/>
            <a:r>
              <a:rPr lang="en-US" altLang="ko-KR" dirty="0" smtClean="0"/>
              <a:t>-1.5</a:t>
            </a:r>
          </a:p>
          <a:p>
            <a:pPr algn="ctr"/>
            <a:r>
              <a:rPr lang="en-US" altLang="ko-KR" dirty="0" smtClean="0"/>
              <a:t>-0.1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2.2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4800" y="91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output layer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2860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100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578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05600" y="2057400"/>
            <a:ext cx="1" cy="533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86000" y="38862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10000" y="38862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257800" y="38862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705600" y="38862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43200" y="32004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267200" y="32004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638800" y="32004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53696" y="594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683560" y="59335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45592" y="59335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03440" y="59134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24800" y="1066800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066800"/>
                <a:ext cx="4038600" cy="369332"/>
              </a:xfrm>
              <a:prstGeom prst="rect">
                <a:avLst/>
              </a:prstGeom>
              <a:blipFill>
                <a:blip r:embed="rId3"/>
                <a:stretch>
                  <a:fillRect l="-1508" r="-2262" b="-36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8610600" y="44958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04456" y="4495800"/>
            <a:ext cx="5334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34400" y="26670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-0.1</a:t>
            </a:r>
          </a:p>
          <a:p>
            <a:pPr algn="ctr"/>
            <a:r>
              <a:rPr lang="en-US" altLang="ko-KR" dirty="0" smtClean="0"/>
              <a:t>0.9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58400" y="2667000"/>
            <a:ext cx="6096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1.0</a:t>
            </a:r>
          </a:p>
          <a:p>
            <a:pPr algn="ctr"/>
            <a:r>
              <a:rPr lang="en-US" altLang="ko-KR" dirty="0" smtClean="0"/>
              <a:t>0.3</a:t>
            </a:r>
          </a:p>
          <a:p>
            <a:pPr algn="ctr"/>
            <a:r>
              <a:rPr lang="en-US" altLang="ko-KR" dirty="0" smtClean="0"/>
              <a:t>0.1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839200" y="38100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0363200" y="3810000"/>
            <a:ext cx="1" cy="533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296400" y="31242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820400" y="3124200"/>
            <a:ext cx="6096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229600" y="2209800"/>
            <a:ext cx="3505200" cy="3886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20200" y="2590800"/>
                <a:ext cx="659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590800"/>
                <a:ext cx="65998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915400" y="3886200"/>
                <a:ext cx="655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3886200"/>
                <a:ext cx="65517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534400" y="2286000"/>
                <a:ext cx="684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286000"/>
                <a:ext cx="684418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686800" y="5638800"/>
                <a:ext cx="457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5638800"/>
                <a:ext cx="4577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-4187" y="64770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https://www.youtube.com/watch?v=-SHPG_KMUkQ&amp;index=41&amp;list=PLlMkM4tgfjnLSOjrEJN31gZATbcj_MpUm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73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1084</TotalTime>
  <Words>705</Words>
  <Application>Microsoft Office PowerPoint</Application>
  <PresentationFormat>Widescreen</PresentationFormat>
  <Paragraphs>358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Century Schoolbook</vt:lpstr>
      <vt:lpstr>CITY SKETCH 16X9</vt:lpstr>
      <vt:lpstr>RNN &amp; LSTM</vt:lpstr>
      <vt:lpstr>일반적인 인공 신경망</vt:lpstr>
      <vt:lpstr>RNN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RNN 문제</vt:lpstr>
      <vt:lpstr>LSTM (Long Short-Term Memory Units)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 특징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ㄱ</dc:title>
  <dc:creator>jungwon seo</dc:creator>
  <cp:lastModifiedBy>jungwon seo</cp:lastModifiedBy>
  <cp:revision>32</cp:revision>
  <dcterms:created xsi:type="dcterms:W3CDTF">2017-09-14T08:35:54Z</dcterms:created>
  <dcterms:modified xsi:type="dcterms:W3CDTF">2017-09-26T08:29:42Z</dcterms:modified>
</cp:coreProperties>
</file>