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14"/>
  </p:normalViewPr>
  <p:slideViewPr>
    <p:cSldViewPr snapToGrid="0" snapToObjects="1">
      <p:cViewPr varScale="1">
        <p:scale>
          <a:sx n="85" d="100"/>
          <a:sy n="85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CB8D-64FE-5342-8984-5B0CE0A5782C}" type="datetimeFigureOut">
              <a:rPr kumimoji="1" lang="ko-KR" altLang="en-US" smtClean="0"/>
              <a:t>2017. 2. 21.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B1A13-C234-4642-B88E-23A3C194D5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08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4929" y="2265736"/>
            <a:ext cx="8457840" cy="815748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algn="l" defTabSz="685800" rtl="0" eaLnBrk="1" latinLnBrk="1" hangingPunct="1">
              <a:defRPr lang="en-US" sz="3600" kern="1200" dirty="0">
                <a:solidFill>
                  <a:srgbClr val="592821"/>
                </a:solidFill>
                <a:latin typeface="바른돋움 3" pitchFamily="18" charset="-127"/>
                <a:ea typeface="바른돋움 3" pitchFamily="18" charset="-127"/>
                <a:cs typeface="+mn-cs"/>
              </a:defRPr>
            </a:lvl1pPr>
          </a:lstStyle>
          <a:p>
            <a:r>
              <a:rPr lang="ko-KR" altLang="en-US" dirty="0" err="1"/>
              <a:t>주제목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15" y="4294909"/>
            <a:ext cx="22894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rgbClr val="592821"/>
                </a:solidFill>
              </a:rPr>
              <a:t>피노텍</a:t>
            </a:r>
            <a:endParaRPr lang="en-US" altLang="ko-KR" dirty="0">
              <a:solidFill>
                <a:srgbClr val="592821"/>
              </a:solidFill>
            </a:endParaRPr>
          </a:p>
          <a:p>
            <a:pPr algn="r"/>
            <a:r>
              <a:rPr lang="ko-KR" altLang="en-US" dirty="0">
                <a:solidFill>
                  <a:srgbClr val="592821"/>
                </a:solidFill>
              </a:rPr>
              <a:t>글로벌 프로젝트 팀</a:t>
            </a:r>
            <a:endParaRPr lang="en-US" altLang="ko-KR" dirty="0">
              <a:solidFill>
                <a:srgbClr val="592821"/>
              </a:solidFill>
            </a:endParaRPr>
          </a:p>
          <a:p>
            <a:pPr algn="r"/>
            <a:endParaRPr lang="en-US" altLang="ko-KR" dirty="0">
              <a:solidFill>
                <a:srgbClr val="592821"/>
              </a:solidFill>
            </a:endParaRPr>
          </a:p>
          <a:p>
            <a:pPr algn="r"/>
            <a:r>
              <a:rPr lang="ko-KR" altLang="en-US" dirty="0">
                <a:solidFill>
                  <a:srgbClr val="592821"/>
                </a:solidFill>
              </a:rPr>
              <a:t>고덕윤</a:t>
            </a:r>
            <a:endParaRPr lang="en-US" altLang="ko-KR" dirty="0">
              <a:solidFill>
                <a:srgbClr val="592821"/>
              </a:solidFill>
            </a:endParaRPr>
          </a:p>
          <a:p>
            <a:pPr algn="r"/>
            <a:r>
              <a:rPr lang="en-US" altLang="ko-KR" dirty="0" err="1">
                <a:solidFill>
                  <a:srgbClr val="592821"/>
                </a:solidFill>
              </a:rPr>
              <a:t>maniara.k@gmail.com</a:t>
            </a:r>
            <a:endParaRPr lang="en-US" altLang="ko-KR" dirty="0">
              <a:solidFill>
                <a:srgbClr val="592821"/>
              </a:solidFill>
            </a:endParaRPr>
          </a:p>
          <a:p>
            <a:pPr algn="r"/>
            <a:r>
              <a:rPr lang="en-US" altLang="ko-KR" dirty="0" err="1">
                <a:solidFill>
                  <a:srgbClr val="592821"/>
                </a:solidFill>
              </a:rPr>
              <a:t>dykoh@finotek.co.kr</a:t>
            </a:r>
            <a:endParaRPr lang="ko-KR" altLang="en-US" dirty="0">
              <a:solidFill>
                <a:srgbClr val="59282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80238" y="4869427"/>
            <a:ext cx="1338786" cy="3282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rgbClr val="592821"/>
                </a:solidFill>
                <a:latin typeface="바른돋움 3" pitchFamily="18" charset="-127"/>
                <a:ea typeface="바른돋움 3" pitchFamily="18" charset="-127"/>
                <a:cs typeface="+mn-cs"/>
              </a:defRPr>
            </a:lvl1pPr>
          </a:lstStyle>
          <a:p>
            <a:pPr algn="r"/>
            <a:endParaRPr lang="ko-KR" altLang="en-US" sz="2000" b="0" dirty="0">
              <a:latin typeface="+mn-ea"/>
              <a:ea typeface="+mn-ea"/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776" y="376099"/>
            <a:ext cx="10260360" cy="665154"/>
          </a:xfrm>
          <a:noFill/>
        </p:spPr>
        <p:txBody>
          <a:bodyPr>
            <a:normAutofit/>
          </a:bodyPr>
          <a:lstStyle>
            <a:lvl1pPr marL="0" algn="l" defTabSz="685800" rtl="0" eaLnBrk="1" latinLnBrk="1" hangingPunct="1">
              <a:defRPr lang="en-US" sz="3200" b="1" kern="1200" baseline="0" dirty="0">
                <a:solidFill>
                  <a:srgbClr val="C00000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0639"/>
            <a:ext cx="10515600" cy="49563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  <a:lvl2pPr>
              <a:defRPr>
                <a:solidFill>
                  <a:schemeClr val="tx1"/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2pPr>
            <a:lvl3pPr>
              <a:defRPr>
                <a:solidFill>
                  <a:schemeClr val="tx1"/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3pPr>
            <a:lvl4pPr>
              <a:defRPr>
                <a:solidFill>
                  <a:schemeClr val="tx1"/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4pPr>
            <a:lvl5pPr>
              <a:defRPr>
                <a:solidFill>
                  <a:schemeClr val="tx1"/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2294-D3FB-7C40-911B-A13AC2C3BC9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5900" y="376098"/>
            <a:ext cx="778904" cy="665155"/>
          </a:xfrm>
          <a:noFill/>
        </p:spPr>
        <p:txBody>
          <a:bodyPr anchor="ctr" anchorCtr="0">
            <a:noAutofit/>
          </a:bodyPr>
          <a:lstStyle>
            <a:lvl1pPr marL="0" indent="0" algn="r">
              <a:buNone/>
              <a:defRPr lang="ko-KR" altLang="en-US" sz="32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Id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45900" y="1041253"/>
            <a:ext cx="1113723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45900" y="376098"/>
            <a:ext cx="1113723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 제목없는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3385"/>
            <a:ext cx="10515600" cy="5473579"/>
          </a:xfrm>
        </p:spPr>
        <p:txBody>
          <a:bodyPr/>
          <a:lstStyle>
            <a:lvl1pPr>
              <a:defRPr>
                <a:solidFill>
                  <a:srgbClr val="993327"/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  <a:lvl2pPr>
              <a:defRPr>
                <a:solidFill>
                  <a:srgbClr val="993327"/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2pPr>
            <a:lvl3pPr>
              <a:defRPr>
                <a:solidFill>
                  <a:srgbClr val="993327"/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3pPr>
            <a:lvl4pPr>
              <a:defRPr>
                <a:solidFill>
                  <a:srgbClr val="993327"/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4pPr>
            <a:lvl5pPr>
              <a:defRPr>
                <a:solidFill>
                  <a:srgbClr val="993327"/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2294-D3FB-7C40-911B-A13AC2C3BC9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527383" y="424039"/>
            <a:ext cx="11137237" cy="0"/>
          </a:xfrm>
          <a:prstGeom prst="line">
            <a:avLst/>
          </a:prstGeom>
          <a:ln>
            <a:solidFill>
              <a:srgbClr val="A88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27383" y="332656"/>
            <a:ext cx="11137237" cy="0"/>
          </a:xfrm>
          <a:prstGeom prst="line">
            <a:avLst/>
          </a:prstGeom>
          <a:ln w="38100">
            <a:solidFill>
              <a:srgbClr val="5928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6C45-0AF1-9C42-A461-9A1E645E943A}" type="datetimeFigureOut">
              <a:rPr kumimoji="1" lang="ko-KR" altLang="en-US" smtClean="0"/>
              <a:t>2017. 2. 21.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12294-D3FB-7C40-911B-A13AC2C3BC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94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딥러닝의 이해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딥러닝의 개요</a:t>
            </a:r>
          </a:p>
        </p:txBody>
      </p:sp>
    </p:spTree>
    <p:extLst>
      <p:ext uri="{BB962C8B-B14F-4D97-AF65-F5344CB8AC3E}">
        <p14:creationId xmlns:p14="http://schemas.microsoft.com/office/powerpoint/2010/main" val="10975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09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6591" y="1436856"/>
                <a:ext cx="5425844" cy="2244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+mn-ea"/>
                  </a:rPr>
                  <a:t>PLA</a:t>
                </a:r>
                <a:r>
                  <a:rPr lang="ko-KR" altLang="en-US" sz="2400" dirty="0">
                    <a:latin typeface="+mn-ea"/>
                  </a:rPr>
                  <a:t>를 이용하여 다음 수식을 </a:t>
                </a:r>
                <a:r>
                  <a:rPr lang="ko-KR" altLang="en-US" sz="2400" dirty="0" err="1">
                    <a:latin typeface="+mn-ea"/>
                  </a:rPr>
                  <a:t>구하시오</a:t>
                </a:r>
                <a:endParaRPr lang="en-US" altLang="ko-KR" sz="2400" dirty="0">
                  <a:latin typeface="+mn-ea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+mn-ea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>
                    <a:latin typeface="+mn-ea"/>
                  </a:rPr>
                  <a:t>나이와 연소득에 따라 대출 여부를 판단하는 식</a:t>
                </a:r>
                <a:endParaRPr lang="en-US" altLang="ko-KR" dirty="0">
                  <a:latin typeface="+mn-ea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>
                    <a:latin typeface="+mn-ea"/>
                  </a:rPr>
                  <a:t>즉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</a:rPr>
                      <m:t>+</m:t>
                    </m:r>
                    <m:r>
                      <a:rPr lang="en-US" altLang="ko-KR" b="0" i="1" smtClean="0">
                        <a:latin typeface="Cambria Math" charset="0"/>
                      </a:rPr>
                      <m:t>𝑏</m:t>
                    </m:r>
                    <m:r>
                      <a:rPr lang="en-US" altLang="ko-KR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ko-KR" altLang="en-US" dirty="0">
                    <a:latin typeface="+mn-ea"/>
                  </a:rPr>
                  <a:t> 을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>
                    <a:latin typeface="+mn-ea"/>
                  </a:rPr>
                  <a:t>만족하는 수식</a:t>
                </a:r>
                <a:endParaRPr lang="en-US" altLang="ko-KR" dirty="0">
                  <a:latin typeface="+mn-ea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dirty="0">
                    <a:latin typeface="+mn-ea"/>
                  </a:rPr>
                  <a:t>2</a:t>
                </a:r>
                <a:r>
                  <a:rPr lang="ko-KR" altLang="en-US" dirty="0">
                    <a:latin typeface="+mn-ea"/>
                  </a:rPr>
                  <a:t>차원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</a:rPr>
                      <m:t>+</m:t>
                    </m:r>
                    <m:r>
                      <a:rPr lang="en-US" altLang="ko-KR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>
                    <a:latin typeface="+mn-ea"/>
                  </a:rPr>
                  <a:t>를 구하는 문제</a:t>
                </a:r>
                <a:endParaRPr lang="en-US" altLang="ko-KR" dirty="0">
                  <a:latin typeface="+mn-ea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 err="1">
                    <a:latin typeface="+mn-ea"/>
                  </a:rPr>
                  <a:t>학습률</a:t>
                </a:r>
                <a:r>
                  <a:rPr lang="ko-KR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altLang="ko-KR" dirty="0">
                  <a:latin typeface="+mn-ea"/>
                </a:endParaRPr>
              </a:p>
              <a:p>
                <a:pPr marL="342900" indent="-342900">
                  <a:buAutoNum type="arabicPeriod"/>
                </a:pPr>
                <a:endParaRPr lang="ko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91" y="1436856"/>
                <a:ext cx="5425844" cy="2244782"/>
              </a:xfrm>
              <a:prstGeom prst="rect">
                <a:avLst/>
              </a:prstGeom>
              <a:blipFill>
                <a:blip r:embed="rId2"/>
                <a:stretch>
                  <a:fillRect l="-1573" t="-2174" r="-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52" y="3800242"/>
            <a:ext cx="3959225" cy="20666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762" y="1892052"/>
            <a:ext cx="2918402" cy="35791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25" y="5436122"/>
            <a:ext cx="5405293" cy="7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12" y="1146916"/>
            <a:ext cx="7961313" cy="50349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294660" y="6287572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>
                <a:solidFill>
                  <a:srgbClr val="252525"/>
                </a:solidFill>
                <a:effectLst/>
                <a:latin typeface="3028108_10" charset="0"/>
              </a:rPr>
              <a:t>http://</a:t>
            </a:r>
            <a:r>
              <a:rPr lang="en-US" altLang="ko-KR" b="0" i="0" dirty="0" err="1">
                <a:solidFill>
                  <a:srgbClr val="252525"/>
                </a:solidFill>
                <a:effectLst/>
                <a:latin typeface="3028108_10" charset="0"/>
              </a:rPr>
              <a:t>blogs.nvidia.co.kr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3028108_10" charset="0"/>
              </a:rPr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머신러닝과 딥러닝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머신러닝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통계 기반의 분류</a:t>
            </a:r>
            <a:r>
              <a:rPr kumimoji="1" lang="en-US" altLang="ko-KR" dirty="0"/>
              <a:t>(classification), </a:t>
            </a:r>
            <a:r>
              <a:rPr kumimoji="1" lang="ko-KR" altLang="en-US" dirty="0"/>
              <a:t>회귀</a:t>
            </a:r>
            <a:r>
              <a:rPr kumimoji="1" lang="en-US" altLang="ko-KR" dirty="0"/>
              <a:t>(regression), </a:t>
            </a:r>
            <a:r>
              <a:rPr kumimoji="1" lang="ko-KR" altLang="en-US" dirty="0"/>
              <a:t>군집</a:t>
            </a:r>
            <a:r>
              <a:rPr kumimoji="1" lang="en-US" altLang="ko-KR" dirty="0"/>
              <a:t>(clustering)</a:t>
            </a:r>
          </a:p>
          <a:p>
            <a:pPr lvl="1"/>
            <a:r>
              <a:rPr kumimoji="1" lang="ko-KR" altLang="en-US" dirty="0"/>
              <a:t>학습 모델을 사전에 정의함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사람이 정의한 특징</a:t>
            </a:r>
            <a:r>
              <a:rPr kumimoji="1" lang="en-US" altLang="ko-KR" dirty="0"/>
              <a:t>(feature)</a:t>
            </a:r>
            <a:r>
              <a:rPr kumimoji="1" lang="ko-KR" altLang="en-US" dirty="0"/>
              <a:t> </a:t>
            </a:r>
            <a:r>
              <a:rPr kumimoji="1" lang="en-US" altLang="ko-KR" dirty="0"/>
              <a:t>[</a:t>
            </a:r>
            <a:r>
              <a:rPr kumimoji="1" lang="ko-KR" altLang="en-US" dirty="0"/>
              <a:t>인종구분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피부색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눈동자</a:t>
            </a:r>
            <a:r>
              <a:rPr kumimoji="1" lang="en-US" altLang="ko-KR" dirty="0"/>
              <a:t>]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딥러닝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인공신경망</a:t>
            </a:r>
            <a:r>
              <a:rPr kumimoji="1" lang="en-US" altLang="ko-KR" dirty="0"/>
              <a:t>(artificial neural network)</a:t>
            </a:r>
            <a:r>
              <a:rPr kumimoji="1" lang="ko-KR" altLang="en-US" dirty="0"/>
              <a:t>을 여러층으로 구성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컴퓨터가 스스로 특징을 찾음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사진과 정답을 주고 스스로 특징을 찾음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신경망의 계층을 늘릴수록 높은 계산량을 요함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XOR </a:t>
            </a:r>
            <a:r>
              <a:rPr kumimoji="1" lang="ko-KR" altLang="en-US" dirty="0"/>
              <a:t>문제의 해결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dirty="0"/>
              <a:t>02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5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뉴런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9612" y="1523221"/>
            <a:ext cx="7319963" cy="4686820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사람의 뇌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대뇌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소뇌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뇌관</a:t>
            </a:r>
            <a:endParaRPr kumimoji="1" lang="en-US" altLang="ko-KR" sz="2400" dirty="0"/>
          </a:p>
          <a:p>
            <a:r>
              <a:rPr kumimoji="1" lang="ko-KR" altLang="en-US" sz="2400" dirty="0"/>
              <a:t>대뇌피질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회백색의 대뇌 표면</a:t>
            </a:r>
            <a:endParaRPr kumimoji="1" lang="en-US" altLang="ko-KR" sz="2400" dirty="0"/>
          </a:p>
          <a:p>
            <a:r>
              <a:rPr kumimoji="1" lang="ko-KR" altLang="en-US" sz="2400" dirty="0"/>
              <a:t>뉴런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대뇌 피질에 분포하는 약 </a:t>
            </a:r>
            <a:r>
              <a:rPr kumimoji="1" lang="en-US" altLang="ko-KR" sz="2400" dirty="0"/>
              <a:t>1000</a:t>
            </a:r>
            <a:r>
              <a:rPr kumimoji="1" lang="ko-KR" altLang="en-US" sz="2400" dirty="0"/>
              <a:t>억개의 신경세포</a:t>
            </a:r>
            <a:endParaRPr kumimoji="1" lang="en-US" altLang="ko-KR" sz="2400" dirty="0"/>
          </a:p>
          <a:p>
            <a:r>
              <a:rPr kumimoji="1" lang="ko-KR" altLang="en-US" sz="2400" dirty="0"/>
              <a:t>뉴런의 구성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신경세포체</a:t>
            </a:r>
            <a:r>
              <a:rPr kumimoji="1" lang="en-US" altLang="ko-KR" sz="2400" dirty="0"/>
              <a:t>(soma), </a:t>
            </a:r>
            <a:r>
              <a:rPr kumimoji="1" lang="ko-KR" altLang="en-US" sz="2400" dirty="0"/>
              <a:t>수상돌기</a:t>
            </a:r>
            <a:r>
              <a:rPr kumimoji="1" lang="en-US" altLang="ko-KR" sz="2400" dirty="0"/>
              <a:t>(dendrite), </a:t>
            </a:r>
            <a:r>
              <a:rPr kumimoji="1" lang="ko-KR" altLang="en-US" sz="2400" dirty="0"/>
              <a:t>축색돌기</a:t>
            </a:r>
            <a:r>
              <a:rPr kumimoji="1" lang="en-US" altLang="ko-KR" sz="2400" dirty="0"/>
              <a:t>(axon), </a:t>
            </a:r>
            <a:r>
              <a:rPr kumimoji="1" lang="ko-KR" altLang="en-US" sz="2400" dirty="0"/>
              <a:t>축색종말</a:t>
            </a:r>
            <a:r>
              <a:rPr kumimoji="1" lang="en-US" altLang="ko-KR" sz="2400" dirty="0"/>
              <a:t>(axon terminal)</a:t>
            </a:r>
          </a:p>
          <a:p>
            <a:r>
              <a:rPr kumimoji="1" lang="ko-KR" altLang="en-US" sz="2400" dirty="0"/>
              <a:t>뉴런은 연결되어 신호를 전달함</a:t>
            </a:r>
            <a:endParaRPr kumimoji="1" lang="en-US" altLang="ko-KR" sz="2400" dirty="0"/>
          </a:p>
          <a:p>
            <a:r>
              <a:rPr kumimoji="1" lang="ko-KR" altLang="en-US" sz="2400" dirty="0"/>
              <a:t>여러 뉴런으로 부터 받은 신호의 합이 임계치</a:t>
            </a:r>
            <a:r>
              <a:rPr kumimoji="1" lang="en-US" altLang="ko-KR" sz="2400" dirty="0"/>
              <a:t>(threshold)</a:t>
            </a:r>
            <a:r>
              <a:rPr kumimoji="1" lang="ko-KR" altLang="en-US" sz="2400" dirty="0"/>
              <a:t>를 초과하면 다음 뉴런에게 신호를 발사함</a:t>
            </a:r>
            <a:endParaRPr kumimoji="1" lang="en-US" altLang="ko-KR" sz="2400" dirty="0"/>
          </a:p>
          <a:p>
            <a:r>
              <a:rPr kumimoji="1" lang="ko-KR" altLang="en-US" sz="2400" dirty="0"/>
              <a:t>시냅스</a:t>
            </a:r>
            <a:r>
              <a:rPr kumimoji="1" lang="en-US" altLang="ko-KR" sz="2400" dirty="0"/>
              <a:t>(synapse) : (</a:t>
            </a:r>
            <a:r>
              <a:rPr kumimoji="1" lang="ko-KR" altLang="en-US" sz="2400" dirty="0"/>
              <a:t>축색종말과 수상돌기 사이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 두 뉴런이 연결되는 지점</a:t>
            </a:r>
            <a:endParaRPr kumimoji="1" lang="en-US" altLang="ko-KR" sz="2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dirty="0"/>
              <a:t>03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5" y="1365214"/>
            <a:ext cx="3755896" cy="20637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5" y="3866631"/>
            <a:ext cx="3553561" cy="23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한계 논리 단위 </a:t>
            </a:r>
            <a:r>
              <a:rPr kumimoji="1" lang="en-US" altLang="ko-KR" dirty="0"/>
              <a:t>(TLU : Threshold Logic Unit)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1943</a:t>
            </a:r>
            <a:r>
              <a:rPr kumimoji="1" lang="ko-KR" altLang="en-US" dirty="0"/>
              <a:t>년 워렌 맥컬록과 월터 피츠가 발표</a:t>
            </a:r>
            <a:endParaRPr kumimoji="1" lang="en-US" altLang="ko-KR" dirty="0"/>
          </a:p>
          <a:p>
            <a:r>
              <a:rPr kumimoji="1" lang="ko-KR" altLang="en-US" dirty="0"/>
              <a:t>오늘날의 논리게이트와 유사</a:t>
            </a:r>
            <a:endParaRPr kumimoji="1" lang="en-US" altLang="ko-KR" dirty="0"/>
          </a:p>
          <a:p>
            <a:r>
              <a:rPr kumimoji="1" lang="ko-KR" altLang="en-US" dirty="0"/>
              <a:t>사람의 신경세포를 인공적으로 구현</a:t>
            </a:r>
            <a:endParaRPr kumimoji="1" lang="en-US" altLang="ko-KR" dirty="0"/>
          </a:p>
          <a:p>
            <a:r>
              <a:rPr kumimoji="1" lang="ko-KR" altLang="en-US" dirty="0"/>
              <a:t>연습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or </a:t>
            </a:r>
            <a:r>
              <a:rPr kumimoji="1" lang="ko-KR" altLang="en-US" dirty="0"/>
              <a:t>연산의 </a:t>
            </a:r>
            <a:r>
              <a:rPr kumimoji="1" lang="en-US" altLang="ko-KR" dirty="0"/>
              <a:t>TLU </a:t>
            </a:r>
            <a:r>
              <a:rPr kumimoji="1" lang="ko-KR" altLang="en-US" dirty="0"/>
              <a:t>구현</a:t>
            </a:r>
            <a:endParaRPr kumimoji="1"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dirty="0"/>
              <a:t>04</a:t>
            </a:r>
            <a:endParaRPr kumimoji="1"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9927"/>
              </p:ext>
            </p:extLst>
          </p:nvPr>
        </p:nvGraphicFramePr>
        <p:xfrm>
          <a:off x="1546225" y="4143375"/>
          <a:ext cx="3225798" cy="1873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0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r>
                        <a:rPr kumimoji="1" lang="en-US" altLang="ko-KR" sz="1800" i="1" kern="1200" baseline="-25000" dirty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+mn-cs"/>
                        </a:rPr>
                        <a:t>1</a:t>
                      </a:r>
                      <a:endParaRPr kumimoji="1" lang="ko-KR" altLang="en-US" sz="1800" i="1" kern="1200" baseline="-25000" dirty="0">
                        <a:solidFill>
                          <a:schemeClr val="tx1"/>
                        </a:solidFill>
                        <a:latin typeface="Cambria Math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r>
                        <a:rPr kumimoji="1" lang="en-US" altLang="ko-KR" sz="1800" i="1" kern="1200" baseline="-25000" dirty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+mn-cs"/>
                        </a:rPr>
                        <a:t>2</a:t>
                      </a:r>
                      <a:endParaRPr kumimoji="1" lang="ko-KR" altLang="en-US" sz="1800" i="1" kern="1200" baseline="-25000" dirty="0">
                        <a:solidFill>
                          <a:schemeClr val="tx1"/>
                        </a:solidFill>
                        <a:latin typeface="Cambria Math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5643562" y="4079081"/>
            <a:ext cx="716871" cy="6715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x</a:t>
            </a:r>
            <a:r>
              <a:rPr kumimoji="1" lang="en-US" altLang="ko-KR" i="1" baseline="-25000" dirty="0">
                <a:solidFill>
                  <a:schemeClr val="tx1"/>
                </a:solidFill>
                <a:latin typeface="Cambria Math" charset="0"/>
                <a:ea typeface="Cambria Math" charset="0"/>
              </a:rPr>
              <a:t>1</a:t>
            </a:r>
            <a:endParaRPr kumimoji="1" lang="ko-KR" altLang="en-US" i="1" baseline="-25000" dirty="0">
              <a:solidFill>
                <a:schemeClr val="tx1"/>
              </a:solidFill>
              <a:latin typeface="Cambria Math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643562" y="5374481"/>
            <a:ext cx="716871" cy="6715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x</a:t>
            </a:r>
            <a:r>
              <a:rPr kumimoji="1" lang="en-US" altLang="ko-KR" i="1" baseline="-25000" dirty="0">
                <a:solidFill>
                  <a:schemeClr val="tx1"/>
                </a:solidFill>
                <a:latin typeface="Cambria Math" charset="0"/>
                <a:ea typeface="Cambria Math" charset="0"/>
              </a:rPr>
              <a:t>2</a:t>
            </a:r>
            <a:endParaRPr kumimoji="1" lang="ko-KR" altLang="en-US" i="1" baseline="-25000" dirty="0">
              <a:solidFill>
                <a:schemeClr val="tx1"/>
              </a:solidFill>
              <a:latin typeface="Cambria Math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24456" y="4795837"/>
            <a:ext cx="662219" cy="51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3200" dirty="0">
                <a:solidFill>
                  <a:schemeClr val="tx1"/>
                </a:solidFill>
              </a:rPr>
              <a:t>Σ</a:t>
            </a:r>
            <a:endParaRPr kumimoji="1"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50671" y="4789485"/>
            <a:ext cx="662219" cy="51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1" name="직선 연결선[R] 10"/>
          <p:cNvCxnSpPr/>
          <p:nvPr/>
        </p:nvCxnSpPr>
        <p:spPr>
          <a:xfrm flipH="1">
            <a:off x="8477248" y="4852989"/>
            <a:ext cx="285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/>
          <p:cNvCxnSpPr/>
          <p:nvPr/>
        </p:nvCxnSpPr>
        <p:spPr>
          <a:xfrm>
            <a:off x="8477248" y="4852989"/>
            <a:ext cx="0" cy="392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/>
          <p:nvPr/>
        </p:nvCxnSpPr>
        <p:spPr>
          <a:xfrm flipH="1" flipV="1">
            <a:off x="8191498" y="5245895"/>
            <a:ext cx="30003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상자 23"/>
              <p:cNvSpPr txBox="1"/>
              <p:nvPr/>
            </p:nvSpPr>
            <p:spPr>
              <a:xfrm>
                <a:off x="8181996" y="5361788"/>
                <a:ext cx="619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=2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텍스트 상자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96" y="5361788"/>
                <a:ext cx="61908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843" r="-8824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/>
          <p:cNvSpPr/>
          <p:nvPr/>
        </p:nvSpPr>
        <p:spPr>
          <a:xfrm>
            <a:off x="9372380" y="4717256"/>
            <a:ext cx="716871" cy="6715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y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6" idx="5"/>
            <a:endCxn id="8" idx="1"/>
          </p:cNvCxnSpPr>
          <p:nvPr/>
        </p:nvCxnSpPr>
        <p:spPr>
          <a:xfrm>
            <a:off x="6255450" y="4652252"/>
            <a:ext cx="769006" cy="400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7"/>
            <a:endCxn id="8" idx="1"/>
          </p:cNvCxnSpPr>
          <p:nvPr/>
        </p:nvCxnSpPr>
        <p:spPr>
          <a:xfrm flipV="1">
            <a:off x="6255450" y="5053012"/>
            <a:ext cx="769006" cy="4198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8" idx="3"/>
            <a:endCxn id="9" idx="1"/>
          </p:cNvCxnSpPr>
          <p:nvPr/>
        </p:nvCxnSpPr>
        <p:spPr>
          <a:xfrm flipV="1">
            <a:off x="7686675" y="5046660"/>
            <a:ext cx="463996" cy="63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3"/>
            <a:endCxn id="25" idx="2"/>
          </p:cNvCxnSpPr>
          <p:nvPr/>
        </p:nvCxnSpPr>
        <p:spPr>
          <a:xfrm>
            <a:off x="8812890" y="5046660"/>
            <a:ext cx="559490" cy="63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36"/>
          <p:cNvSpPr txBox="1"/>
          <p:nvPr/>
        </p:nvSpPr>
        <p:spPr>
          <a:xfrm>
            <a:off x="4772023" y="6202203"/>
            <a:ext cx="253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TLU</a:t>
            </a:r>
            <a:r>
              <a:rPr kumimoji="1" lang="ko-KR" altLang="en-US" dirty="0"/>
              <a:t>에 의한 </a:t>
            </a:r>
            <a:r>
              <a:rPr kumimoji="1" lang="en-US" altLang="ko-KR" dirty="0"/>
              <a:t>and </a:t>
            </a:r>
            <a:r>
              <a:rPr kumimoji="1" lang="ko-KR" altLang="en-US" dirty="0"/>
              <a:t>논리연산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텍스트 상자 38"/>
              <p:cNvSpPr txBox="1"/>
              <p:nvPr/>
            </p:nvSpPr>
            <p:spPr>
              <a:xfrm>
                <a:off x="7046300" y="3835486"/>
                <a:ext cx="204011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=1 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𝑖𝑓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𝑠𝑢𝑚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ko-KR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kumimoji="1" lang="en-US" altLang="ko-KR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 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𝑖𝑓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𝑠𝑢𝑚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kumimoji="1" lang="ko-KR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kumimoji="1" lang="en-US" altLang="ko-KR" dirty="0">
                  <a:ea typeface="Cambria Math" charset="0"/>
                  <a:cs typeface="Cambria Math" charset="0"/>
                </a:endParaRP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9" name="텍스트 상자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300" y="3835486"/>
                <a:ext cx="204011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3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Hebb's rule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1949</a:t>
            </a:r>
            <a:r>
              <a:rPr kumimoji="1" lang="ko-KR" altLang="en-US" dirty="0"/>
              <a:t>년 도널드 헵에 의해 연결 정의</a:t>
            </a:r>
            <a:endParaRPr kumimoji="1" lang="en-US" altLang="ko-KR" dirty="0"/>
          </a:p>
          <a:p>
            <a:r>
              <a:rPr kumimoji="1" lang="ko-KR" altLang="en-US" dirty="0"/>
              <a:t>여러번 활성화 된 연결은 가중치가 높아짐</a:t>
            </a:r>
            <a:endParaRPr kumimoji="1" lang="en-US" altLang="ko-KR" dirty="0"/>
          </a:p>
          <a:p>
            <a:r>
              <a:rPr kumimoji="1" lang="ko-KR" altLang="en-US" dirty="0"/>
              <a:t>헵의 시냅스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시냅스의 연결 강도 조정을 위한 규칙</a:t>
            </a:r>
            <a:endParaRPr kumimoji="1" lang="en-US" altLang="ko-KR" dirty="0"/>
          </a:p>
          <a:p>
            <a:r>
              <a:rPr kumimoji="1" lang="ko-KR" altLang="en-US" dirty="0"/>
              <a:t>자기 강화 학습</a:t>
            </a:r>
            <a:r>
              <a:rPr kumimoji="1" lang="en-US" altLang="ko-KR" dirty="0"/>
              <a:t>(self-reinforcement)</a:t>
            </a:r>
          </a:p>
          <a:p>
            <a:r>
              <a:rPr kumimoji="1" lang="en-US" altLang="ko-KR" dirty="0"/>
              <a:t>“</a:t>
            </a:r>
            <a:r>
              <a:rPr kumimoji="1" lang="ko-KR" altLang="en-US" dirty="0"/>
              <a:t>두 개의 뉴런 </a:t>
            </a:r>
            <a:r>
              <a:rPr kumimoji="1" lang="en-US" altLang="ko-KR" dirty="0"/>
              <a:t>A,B </a:t>
            </a:r>
            <a:r>
              <a:rPr kumimoji="1" lang="ko-KR" altLang="en-US" dirty="0"/>
              <a:t>가 서로 지속적으로 점화</a:t>
            </a:r>
            <a:r>
              <a:rPr kumimoji="1" lang="en-US" altLang="ko-KR" dirty="0"/>
              <a:t>(firing)</a:t>
            </a:r>
            <a:r>
              <a:rPr kumimoji="1" lang="ko-KR" altLang="en-US" dirty="0"/>
              <a:t>하여 한쪽 또는 양쪽 모두에 어떤 변화를 야기한다면 상호간의 점화의 효율은 점점 커지게 된다</a:t>
            </a:r>
            <a:r>
              <a:rPr kumimoji="1" lang="en-US" altLang="ko-KR" dirty="0"/>
              <a:t>.”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dirty="0"/>
              <a:t>05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5137150"/>
            <a:ext cx="5181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퍼셉트론</a:t>
            </a:r>
            <a:r>
              <a:rPr kumimoji="1" lang="en-US" altLang="ko-KR" dirty="0"/>
              <a:t>(Perceptron)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20639"/>
            <a:ext cx="10515600" cy="4956325"/>
          </a:xfrm>
        </p:spPr>
        <p:txBody>
          <a:bodyPr/>
          <a:lstStyle/>
          <a:p>
            <a:r>
              <a:rPr kumimoji="1" lang="en-US" altLang="ko-KR" dirty="0"/>
              <a:t>1958</a:t>
            </a:r>
            <a:r>
              <a:rPr kumimoji="1" lang="ko-KR" altLang="en-US" dirty="0"/>
              <a:t>년 프랭크 로센블래트</a:t>
            </a:r>
            <a:endParaRPr kumimoji="1" lang="en-US" altLang="ko-KR" dirty="0"/>
          </a:p>
          <a:p>
            <a:r>
              <a:rPr kumimoji="1" lang="ko-KR" altLang="en-US" dirty="0"/>
              <a:t>최초의 인공신경망 이론</a:t>
            </a:r>
            <a:endParaRPr kumimoji="1" lang="en-US" altLang="ko-KR" dirty="0"/>
          </a:p>
          <a:p>
            <a:r>
              <a:rPr kumimoji="1" lang="ko-KR" altLang="en-US" dirty="0"/>
              <a:t>뉴욕타임즈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전자두뇌가 스스로 배운다</a:t>
            </a:r>
            <a:r>
              <a:rPr kumimoji="1" lang="en-US" altLang="ko-KR" dirty="0"/>
              <a:t>”</a:t>
            </a:r>
          </a:p>
          <a:p>
            <a:r>
              <a:rPr kumimoji="1" lang="en-US" altLang="ko-KR" dirty="0"/>
              <a:t>TLU + Hebb’s rule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dirty="0"/>
              <a:t>06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700212" y="3964781"/>
            <a:ext cx="716871" cy="6715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en-US" altLang="ko-KR" i="1" baseline="-25000" dirty="0">
                <a:solidFill>
                  <a:schemeClr val="tx1"/>
                </a:solidFill>
                <a:latin typeface="Cambria Math" charset="0"/>
                <a:ea typeface="Cambria Math" charset="0"/>
              </a:rPr>
              <a:t>1</a:t>
            </a:r>
            <a:endParaRPr kumimoji="1" lang="ko-KR" altLang="en-US" i="1" baseline="-25000" dirty="0">
              <a:solidFill>
                <a:schemeClr val="tx1"/>
              </a:solidFill>
              <a:latin typeface="Cambria Math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00212" y="5260181"/>
            <a:ext cx="716871" cy="6715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en-US" altLang="ko-KR" i="1" baseline="-25000" dirty="0">
                <a:solidFill>
                  <a:schemeClr val="tx1"/>
                </a:solidFill>
                <a:latin typeface="Cambria Math" charset="0"/>
                <a:ea typeface="Cambria Math" charset="0"/>
              </a:rPr>
              <a:t>2</a:t>
            </a:r>
            <a:endParaRPr kumimoji="1" lang="ko-KR" altLang="en-US" i="1" baseline="-25000" dirty="0">
              <a:solidFill>
                <a:schemeClr val="tx1"/>
              </a:solidFill>
              <a:latin typeface="Cambria Math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81106" y="4681537"/>
            <a:ext cx="662219" cy="51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3200" dirty="0">
                <a:solidFill>
                  <a:schemeClr val="tx1"/>
                </a:solidFill>
              </a:rPr>
              <a:t>Σ</a:t>
            </a:r>
            <a:endParaRPr kumimoji="1"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07321" y="4675185"/>
            <a:ext cx="662219" cy="51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직선 연결선[R] 8"/>
          <p:cNvCxnSpPr/>
          <p:nvPr/>
        </p:nvCxnSpPr>
        <p:spPr>
          <a:xfrm flipH="1">
            <a:off x="4533898" y="4738689"/>
            <a:ext cx="285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/>
          <p:cNvCxnSpPr/>
          <p:nvPr/>
        </p:nvCxnSpPr>
        <p:spPr>
          <a:xfrm>
            <a:off x="4533898" y="4738689"/>
            <a:ext cx="0" cy="392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 flipH="1" flipV="1">
            <a:off x="4248148" y="5131595"/>
            <a:ext cx="30003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4238646" y="5247488"/>
                <a:ext cx="619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646" y="5247488"/>
                <a:ext cx="619080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/>
          <p:cNvSpPr/>
          <p:nvPr/>
        </p:nvSpPr>
        <p:spPr>
          <a:xfrm>
            <a:off x="5429030" y="4602956"/>
            <a:ext cx="716871" cy="6715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kumimoji="1" lang="ko-KR" altLang="en-US" sz="24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4" name="직선 화살표 연결선 13"/>
          <p:cNvCxnSpPr>
            <a:stCxn id="9" idx="5"/>
            <a:endCxn id="11" idx="1"/>
          </p:cNvCxnSpPr>
          <p:nvPr/>
        </p:nvCxnSpPr>
        <p:spPr>
          <a:xfrm>
            <a:off x="2312100" y="4537952"/>
            <a:ext cx="769006" cy="400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7"/>
            <a:endCxn id="11" idx="1"/>
          </p:cNvCxnSpPr>
          <p:nvPr/>
        </p:nvCxnSpPr>
        <p:spPr>
          <a:xfrm flipV="1">
            <a:off x="2312100" y="4938712"/>
            <a:ext cx="769006" cy="4198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3"/>
            <a:endCxn id="12" idx="1"/>
          </p:cNvCxnSpPr>
          <p:nvPr/>
        </p:nvCxnSpPr>
        <p:spPr>
          <a:xfrm flipV="1">
            <a:off x="3743325" y="4932360"/>
            <a:ext cx="463996" cy="63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3"/>
          </p:cNvCxnSpPr>
          <p:nvPr/>
        </p:nvCxnSpPr>
        <p:spPr>
          <a:xfrm>
            <a:off x="4869540" y="4932360"/>
            <a:ext cx="559490" cy="63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18"/>
              <p:cNvSpPr txBox="1"/>
              <p:nvPr/>
            </p:nvSpPr>
            <p:spPr>
              <a:xfrm>
                <a:off x="2629133" y="4322834"/>
                <a:ext cx="290143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kumimoji="1" lang="en-US" altLang="ko-KR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kumimoji="1" lang="ko-KR" altLang="en-US" baseline="-25000" dirty="0"/>
              </a:p>
            </p:txBody>
          </p:sp>
        </mc:Choice>
        <mc:Fallback xmlns="">
          <p:sp>
            <p:nvSpPr>
              <p:cNvPr id="19" name="텍스트 상자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133" y="4322834"/>
                <a:ext cx="290143" cy="270652"/>
              </a:xfrm>
              <a:prstGeom prst="rect">
                <a:avLst/>
              </a:prstGeom>
              <a:blipFill>
                <a:blip r:embed="rId3"/>
                <a:stretch>
                  <a:fillRect l="-14583" r="-12500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19"/>
              <p:cNvSpPr txBox="1"/>
              <p:nvPr/>
            </p:nvSpPr>
            <p:spPr>
              <a:xfrm>
                <a:off x="6881823" y="4010816"/>
                <a:ext cx="345857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1 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𝑖𝑓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 0.6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+0.6</m:t>
                    </m:r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en-US" altLang="ko-KR" b="0" i="1" dirty="0">
                    <a:latin typeface="Cambria Math" charset="0"/>
                    <a:ea typeface="Cambria Math" charset="0"/>
                    <a:cs typeface="Cambria Math" charset="0"/>
                  </a:rPr>
                  <a:t> =  1.0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charset="0"/>
                        </a:rPr>
                        <m:t>0</m:t>
                      </m:r>
                      <m:r>
                        <a:rPr kumimoji="1" lang="en-US" altLang="ko-KR" i="1">
                          <a:latin typeface="Cambria Math" charset="0"/>
                        </a:rPr>
                        <m:t> </m:t>
                      </m:r>
                      <m:r>
                        <a:rPr kumimoji="1" lang="en-US" altLang="ko-KR" i="1">
                          <a:latin typeface="Cambria Math" charset="0"/>
                        </a:rPr>
                        <m:t>𝑖𝑓</m:t>
                      </m:r>
                      <m:r>
                        <a:rPr kumimoji="1" lang="en-US" altLang="ko-KR" i="1">
                          <a:latin typeface="Cambria Math" charset="0"/>
                        </a:rPr>
                        <m:t> 0.6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+0.6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&lt;</m:t>
                      </m:r>
                      <m:r>
                        <a:rPr kumimoji="1" lang="ko-KR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kumimoji="1" lang="ko-KR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m:rPr>
                          <m:nor/>
                        </m:rPr>
                        <a:rPr kumimoji="1" lang="en-US" altLang="ko-KR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=  1.</m:t>
                      </m:r>
                      <m:r>
                        <m:rPr>
                          <m:nor/>
                        </m:rPr>
                        <a:rPr kumimoji="1" lang="en-US" altLang="ko-KR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kumimoji="1" lang="en-US" altLang="ko-KR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0" name="텍스트 상자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823" y="4010816"/>
                <a:ext cx="3458576" cy="830997"/>
              </a:xfrm>
              <a:prstGeom prst="rect">
                <a:avLst/>
              </a:prstGeom>
              <a:blipFill>
                <a:blip r:embed="rId4"/>
                <a:stretch>
                  <a:fillRect l="-176" t="-10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텍스트 상자 20"/>
          <p:cNvSpPr txBox="1"/>
          <p:nvPr/>
        </p:nvSpPr>
        <p:spPr>
          <a:xfrm>
            <a:off x="7544042" y="4615291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AND perceptron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21"/>
              <p:cNvSpPr txBox="1"/>
              <p:nvPr/>
            </p:nvSpPr>
            <p:spPr>
              <a:xfrm>
                <a:off x="7035363" y="5156600"/>
                <a:ext cx="326480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1 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1.2</m:t>
                    </m:r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+1.2</m:t>
                    </m:r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en-US" altLang="ko-KR" b="0" i="1" dirty="0">
                    <a:latin typeface="Cambria Math" charset="0"/>
                    <a:ea typeface="Cambria Math" charset="0"/>
                    <a:cs typeface="Cambria Math" charset="0"/>
                  </a:rPr>
                  <a:t> =  1.0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charset="0"/>
                        </a:rPr>
                        <m:t>0</m:t>
                      </m:r>
                      <m:r>
                        <a:rPr kumimoji="1" lang="en-US" altLang="ko-KR" i="1">
                          <a:latin typeface="Cambria Math" charset="0"/>
                        </a:rPr>
                        <m:t> </m:t>
                      </m:r>
                      <m:r>
                        <a:rPr kumimoji="1" lang="en-US" altLang="ko-KR" i="1">
                          <a:latin typeface="Cambria Math" charset="0"/>
                        </a:rPr>
                        <m:t>𝑖𝑓</m:t>
                      </m:r>
                      <m:r>
                        <a:rPr kumimoji="1" lang="en-US" altLang="ko-KR" i="1">
                          <a:latin typeface="Cambria Math" charset="0"/>
                        </a:rPr>
                        <m:t> 1.2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+1.2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&lt;</m:t>
                      </m:r>
                      <m:r>
                        <a:rPr kumimoji="1" lang="ko-KR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kumimoji="1" lang="ko-KR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m:rPr>
                          <m:nor/>
                        </m:rPr>
                        <a:rPr kumimoji="1" lang="en-US" altLang="ko-KR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=  1.</m:t>
                      </m:r>
                      <m:r>
                        <m:rPr>
                          <m:nor/>
                        </m:rPr>
                        <a:rPr kumimoji="1" lang="en-US" altLang="ko-KR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kumimoji="1" lang="en-US" altLang="ko-KR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2" name="텍스트 상자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63" y="5156600"/>
                <a:ext cx="3264805" cy="830997"/>
              </a:xfrm>
              <a:prstGeom prst="rect">
                <a:avLst/>
              </a:prstGeom>
              <a:blipFill>
                <a:blip r:embed="rId5"/>
                <a:stretch>
                  <a:fillRect l="-187" t="-10294" r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텍스트 상자 22"/>
          <p:cNvSpPr txBox="1"/>
          <p:nvPr/>
        </p:nvSpPr>
        <p:spPr>
          <a:xfrm>
            <a:off x="7697582" y="5761075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OR perceptron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텍스트 상자 18"/>
              <p:cNvSpPr txBox="1"/>
              <p:nvPr/>
            </p:nvSpPr>
            <p:spPr>
              <a:xfrm>
                <a:off x="2635753" y="5283692"/>
                <a:ext cx="290144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kumimoji="1" lang="en-US" altLang="ko-KR" b="0" i="1" baseline="-2500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2</m:t>
                      </m:r>
                    </m:oMath>
                  </m:oMathPara>
                </a14:m>
                <a:endParaRPr kumimoji="1" lang="ko-KR" altLang="en-US" baseline="-25000" dirty="0"/>
              </a:p>
            </p:txBody>
          </p:sp>
        </mc:Choice>
        <mc:Fallback xmlns="">
          <p:sp>
            <p:nvSpPr>
              <p:cNvPr id="39" name="텍스트 상자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753" y="5283692"/>
                <a:ext cx="290144" cy="270652"/>
              </a:xfrm>
              <a:prstGeom prst="rect">
                <a:avLst/>
              </a:prstGeom>
              <a:blipFill>
                <a:blip r:embed="rId6"/>
                <a:stretch>
                  <a:fillRect l="-14583" r="-12500" b="-20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5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986705" y="1241627"/>
            <a:ext cx="716871" cy="6715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ko-KR" altLang="en-US" i="1" baseline="-25000" dirty="0">
              <a:solidFill>
                <a:schemeClr val="tx1"/>
              </a:solidFill>
              <a:latin typeface="Cambria Math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986705" y="2537027"/>
            <a:ext cx="716871" cy="6715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kumimoji="1" lang="ko-KR" altLang="en-US" i="1" baseline="-25000" dirty="0">
              <a:solidFill>
                <a:schemeClr val="tx1"/>
              </a:solidFill>
              <a:latin typeface="Cambria Math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367599" y="1958383"/>
            <a:ext cx="662219" cy="51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3200" dirty="0">
                <a:solidFill>
                  <a:schemeClr val="tx1"/>
                </a:solidFill>
              </a:rPr>
              <a:t>Σ</a:t>
            </a:r>
            <a:endParaRPr kumimoji="1"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93814" y="1952031"/>
            <a:ext cx="662219" cy="51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[R] 8"/>
          <p:cNvCxnSpPr/>
          <p:nvPr/>
        </p:nvCxnSpPr>
        <p:spPr>
          <a:xfrm flipH="1">
            <a:off x="8820391" y="2015535"/>
            <a:ext cx="285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9"/>
          <p:cNvCxnSpPr/>
          <p:nvPr/>
        </p:nvCxnSpPr>
        <p:spPr>
          <a:xfrm>
            <a:off x="8820391" y="2015535"/>
            <a:ext cx="0" cy="392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10"/>
          <p:cNvCxnSpPr/>
          <p:nvPr/>
        </p:nvCxnSpPr>
        <p:spPr>
          <a:xfrm flipH="1" flipV="1">
            <a:off x="8534641" y="2408441"/>
            <a:ext cx="30003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텍스트 상자 11"/>
              <p:cNvSpPr txBox="1"/>
              <p:nvPr/>
            </p:nvSpPr>
            <p:spPr>
              <a:xfrm>
                <a:off x="8525139" y="2524334"/>
                <a:ext cx="619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139" y="2524334"/>
                <a:ext cx="619080" cy="276999"/>
              </a:xfrm>
              <a:prstGeom prst="rect">
                <a:avLst/>
              </a:prstGeom>
              <a:blipFill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타원 28"/>
          <p:cNvSpPr/>
          <p:nvPr/>
        </p:nvSpPr>
        <p:spPr>
          <a:xfrm>
            <a:off x="9715523" y="1879802"/>
            <a:ext cx="716871" cy="6715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kumimoji="1" lang="ko-KR" altLang="en-US" sz="24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0" name="직선 화살표 연결선 29"/>
          <p:cNvCxnSpPr>
            <a:stCxn id="25" idx="5"/>
            <a:endCxn id="27" idx="1"/>
          </p:cNvCxnSpPr>
          <p:nvPr/>
        </p:nvCxnSpPr>
        <p:spPr>
          <a:xfrm>
            <a:off x="6598593" y="1814798"/>
            <a:ext cx="769006" cy="400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6" idx="7"/>
            <a:endCxn id="27" idx="1"/>
          </p:cNvCxnSpPr>
          <p:nvPr/>
        </p:nvCxnSpPr>
        <p:spPr>
          <a:xfrm flipV="1">
            <a:off x="6598593" y="2215558"/>
            <a:ext cx="769006" cy="4198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3"/>
            <a:endCxn id="28" idx="1"/>
          </p:cNvCxnSpPr>
          <p:nvPr/>
        </p:nvCxnSpPr>
        <p:spPr>
          <a:xfrm flipV="1">
            <a:off x="8029818" y="2209206"/>
            <a:ext cx="463996" cy="63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8" idx="3"/>
          </p:cNvCxnSpPr>
          <p:nvPr/>
        </p:nvCxnSpPr>
        <p:spPr>
          <a:xfrm>
            <a:off x="9156033" y="2209206"/>
            <a:ext cx="559490" cy="63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텍스트 상자 18"/>
              <p:cNvSpPr txBox="1"/>
              <p:nvPr/>
            </p:nvSpPr>
            <p:spPr>
              <a:xfrm>
                <a:off x="6915626" y="1599680"/>
                <a:ext cx="339837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0.6</m:t>
                      </m:r>
                    </m:oMath>
                  </m:oMathPara>
                </a14:m>
                <a:endParaRPr kumimoji="1" lang="ko-KR" altLang="en-US" baseline="-25000" dirty="0"/>
              </a:p>
            </p:txBody>
          </p:sp>
        </mc:Choice>
        <mc:Fallback xmlns="">
          <p:sp>
            <p:nvSpPr>
              <p:cNvPr id="35" name="텍스트 상자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26" y="1599680"/>
                <a:ext cx="339837" cy="270652"/>
              </a:xfrm>
              <a:prstGeom prst="rect">
                <a:avLst/>
              </a:prstGeom>
              <a:blipFill>
                <a:blip r:embed="rId3"/>
                <a:stretch>
                  <a:fillRect l="-17857" r="-19643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텍스트 상자 19"/>
              <p:cNvSpPr txBox="1"/>
              <p:nvPr/>
            </p:nvSpPr>
            <p:spPr>
              <a:xfrm>
                <a:off x="1124192" y="1378408"/>
                <a:ext cx="345857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1 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𝑖𝑓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 0.6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+0.6</m:t>
                    </m:r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en-US" altLang="ko-KR" b="0" i="1" dirty="0">
                    <a:latin typeface="Cambria Math" charset="0"/>
                    <a:ea typeface="Cambria Math" charset="0"/>
                    <a:cs typeface="Cambria Math" charset="0"/>
                  </a:rPr>
                  <a:t> =  1.0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charset="0"/>
                        </a:rPr>
                        <m:t>0</m:t>
                      </m:r>
                      <m:r>
                        <a:rPr kumimoji="1" lang="en-US" altLang="ko-KR" i="1">
                          <a:latin typeface="Cambria Math" charset="0"/>
                        </a:rPr>
                        <m:t> </m:t>
                      </m:r>
                      <m:r>
                        <a:rPr kumimoji="1" lang="en-US" altLang="ko-KR" i="1">
                          <a:latin typeface="Cambria Math" charset="0"/>
                        </a:rPr>
                        <m:t>𝑖𝑓</m:t>
                      </m:r>
                      <m:r>
                        <a:rPr kumimoji="1" lang="en-US" altLang="ko-KR" i="1">
                          <a:latin typeface="Cambria Math" charset="0"/>
                        </a:rPr>
                        <m:t> 0.6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+0.6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&lt;</m:t>
                      </m:r>
                      <m:r>
                        <a:rPr kumimoji="1" lang="ko-KR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kumimoji="1" lang="ko-KR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m:rPr>
                          <m:nor/>
                        </m:rPr>
                        <a:rPr kumimoji="1" lang="en-US" altLang="ko-KR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=  1.</m:t>
                      </m:r>
                      <m:r>
                        <m:rPr>
                          <m:nor/>
                        </m:rPr>
                        <a:rPr kumimoji="1" lang="en-US" altLang="ko-KR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kumimoji="1" lang="en-US" altLang="ko-KR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6" name="텍스트 상자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92" y="1378408"/>
                <a:ext cx="3458576" cy="830997"/>
              </a:xfrm>
              <a:prstGeom prst="rect">
                <a:avLst/>
              </a:prstGeom>
              <a:blipFill>
                <a:blip r:embed="rId4"/>
                <a:stretch>
                  <a:fillRect l="-176" t="-10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텍스트 상자 20"/>
          <p:cNvSpPr txBox="1"/>
          <p:nvPr/>
        </p:nvSpPr>
        <p:spPr>
          <a:xfrm>
            <a:off x="1786411" y="1982883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AND perceptron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텍스트 상자 21"/>
              <p:cNvSpPr txBox="1"/>
              <p:nvPr/>
            </p:nvSpPr>
            <p:spPr>
              <a:xfrm>
                <a:off x="1277732" y="2524192"/>
                <a:ext cx="326480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1 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1.2</m:t>
                    </m:r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+1.2</m:t>
                    </m:r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en-US" altLang="ko-KR" b="0" i="1" dirty="0">
                    <a:latin typeface="Cambria Math" charset="0"/>
                    <a:ea typeface="Cambria Math" charset="0"/>
                    <a:cs typeface="Cambria Math" charset="0"/>
                  </a:rPr>
                  <a:t> =  1.0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charset="0"/>
                        </a:rPr>
                        <m:t>0</m:t>
                      </m:r>
                      <m:r>
                        <a:rPr kumimoji="1" lang="en-US" altLang="ko-KR" i="1">
                          <a:latin typeface="Cambria Math" charset="0"/>
                        </a:rPr>
                        <m:t> </m:t>
                      </m:r>
                      <m:r>
                        <a:rPr kumimoji="1" lang="en-US" altLang="ko-KR" i="1">
                          <a:latin typeface="Cambria Math" charset="0"/>
                        </a:rPr>
                        <m:t>𝑖𝑓</m:t>
                      </m:r>
                      <m:r>
                        <a:rPr kumimoji="1" lang="en-US" altLang="ko-KR" i="1">
                          <a:latin typeface="Cambria Math" charset="0"/>
                        </a:rPr>
                        <m:t> 1.2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+1.2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&lt;</m:t>
                      </m:r>
                      <m:r>
                        <a:rPr kumimoji="1" lang="ko-KR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kumimoji="1" lang="ko-KR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m:rPr>
                          <m:nor/>
                        </m:rPr>
                        <a:rPr kumimoji="1" lang="en-US" altLang="ko-KR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=  1.</m:t>
                      </m:r>
                      <m:r>
                        <m:rPr>
                          <m:nor/>
                        </m:rPr>
                        <a:rPr kumimoji="1" lang="en-US" altLang="ko-KR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kumimoji="1" lang="en-US" altLang="ko-KR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8" name="텍스트 상자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732" y="2524192"/>
                <a:ext cx="3264805" cy="830997"/>
              </a:xfrm>
              <a:prstGeom prst="rect">
                <a:avLst/>
              </a:prstGeom>
              <a:blipFill>
                <a:blip r:embed="rId5"/>
                <a:stretch>
                  <a:fillRect l="-187" t="-10294" r="-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텍스트 상자 22"/>
          <p:cNvSpPr txBox="1"/>
          <p:nvPr/>
        </p:nvSpPr>
        <p:spPr>
          <a:xfrm>
            <a:off x="1939951" y="3128667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OR perceptron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텍스트 상자 21"/>
              <p:cNvSpPr txBox="1"/>
              <p:nvPr/>
            </p:nvSpPr>
            <p:spPr>
              <a:xfrm>
                <a:off x="1541861" y="3959664"/>
                <a:ext cx="27687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𝑖𝑓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ko-KR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kumimoji="1" lang="en-US" altLang="ko-KR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.0</m:t>
                      </m:r>
                    </m:oMath>
                  </m:oMathPara>
                </a14:m>
                <a:endParaRPr kumimoji="1" lang="en-US" altLang="ko-KR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charset="0"/>
                        </a:rPr>
                        <m:t>0</m:t>
                      </m:r>
                      <m:r>
                        <a:rPr kumimoji="1" lang="en-US" altLang="ko-KR" i="1">
                          <a:latin typeface="Cambria Math" charset="0"/>
                        </a:rPr>
                        <m:t> </m:t>
                      </m:r>
                      <m:r>
                        <a:rPr kumimoji="1" lang="en-US" altLang="ko-KR" i="1">
                          <a:latin typeface="Cambria Math" charset="0"/>
                        </a:rPr>
                        <m:t>𝑖𝑓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ko-KR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i="1">
                          <a:latin typeface="Cambria Math" charset="0"/>
                        </a:rPr>
                        <m:t>&lt;</m:t>
                      </m:r>
                      <m:r>
                        <m:rPr>
                          <m:nor/>
                        </m:rPr>
                        <a:rPr kumimoji="1" lang="en-US" altLang="ko-KR" b="0" i="1" smtClean="0">
                          <a:latin typeface="Cambria Math" charset="0"/>
                        </a:rPr>
                        <m:t>0</m:t>
                      </m:r>
                      <m:r>
                        <m:rPr>
                          <m:nor/>
                        </m:rPr>
                        <a:rPr kumimoji="1" lang="en-US" altLang="ko-KR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0" name="텍스트 상자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861" y="3959664"/>
                <a:ext cx="2768707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3084" t="-73333" r="-1542" b="-9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텍스트 상자 22"/>
          <p:cNvSpPr txBox="1"/>
          <p:nvPr/>
        </p:nvSpPr>
        <p:spPr>
          <a:xfrm>
            <a:off x="1712601" y="4559476"/>
            <a:ext cx="215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Normalized</a:t>
            </a:r>
            <a:r>
              <a:rPr kumimoji="1" lang="ko-KR" altLang="en-US" dirty="0"/>
              <a:t> </a:t>
            </a:r>
            <a:r>
              <a:rPr kumimoji="1" lang="en-US" altLang="ko-KR" dirty="0"/>
              <a:t>equation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322776" y="5209883"/>
                <a:ext cx="611391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ko-KR" alt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nary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ko-KR" alt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ko-KR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ko-KR" alt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776" y="5209883"/>
                <a:ext cx="6113917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텍스트 상자 18"/>
              <p:cNvSpPr txBox="1"/>
              <p:nvPr/>
            </p:nvSpPr>
            <p:spPr>
              <a:xfrm>
                <a:off x="6915626" y="2558324"/>
                <a:ext cx="339837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0.6</m:t>
                      </m:r>
                    </m:oMath>
                  </m:oMathPara>
                </a14:m>
                <a:endParaRPr kumimoji="1" lang="ko-KR" altLang="en-US" baseline="-25000" dirty="0"/>
              </a:p>
            </p:txBody>
          </p:sp>
        </mc:Choice>
        <mc:Fallback xmlns="">
          <p:sp>
            <p:nvSpPr>
              <p:cNvPr id="44" name="텍스트 상자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26" y="2558324"/>
                <a:ext cx="339837" cy="270652"/>
              </a:xfrm>
              <a:prstGeom prst="rect">
                <a:avLst/>
              </a:prstGeom>
              <a:blipFill>
                <a:blip r:embed="rId8"/>
                <a:stretch>
                  <a:fillRect l="-17857" r="-19643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6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 알고리즘</a:t>
            </a:r>
            <a:r>
              <a:rPr lang="en-US" altLang="ko-KR" dirty="0"/>
              <a:t>(PLA)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27364" y="3224930"/>
                <a:ext cx="10515600" cy="3138925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ko-KR" altLang="en-US" dirty="0"/>
                  <a:t>가중치 초기화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marL="514350" indent="-514350">
                  <a:buAutoNum type="arabicPeriod"/>
                </a:pPr>
                <a:r>
                  <a:rPr lang="en-US" altLang="ko-KR" dirty="0"/>
                  <a:t>i-1 </a:t>
                </a:r>
                <a:r>
                  <a:rPr lang="ko-KR" altLang="en-US" dirty="0"/>
                  <a:t>번째 가중치와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번째 학습 데이터로 결과 예측 </a:t>
                </a:r>
                <a:r>
                  <a:rPr lang="en-US" altLang="ko-KR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514350" indent="-514350">
                  <a:buAutoNum type="arabicPeriod" startAt="3"/>
                </a:pPr>
                <a:r>
                  <a:rPr lang="en-US" altLang="ko-KR" dirty="0"/>
                  <a:t>if</a:t>
                </a:r>
                <a:r>
                  <a:rPr lang="ko-KR" altLang="en-US" dirty="0"/>
                  <a:t>           </a:t>
                </a: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&gt;0:</m:t>
                    </m:r>
                    <m:sSup>
                      <m:sSup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	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otherwise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0:</m:t>
                    </m:r>
                    <m:sSup>
                      <m:sSup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4. </a:t>
                </a:r>
                <a:r>
                  <a:rPr lang="ko-KR" altLang="en-US" dirty="0"/>
                  <a:t>모든 데이터가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dirty="0"/>
                  <a:t> 일때까지 </a:t>
                </a:r>
                <a:r>
                  <a:rPr lang="en-US" altLang="ko-KR" dirty="0"/>
                  <a:t>2,3 </a:t>
                </a:r>
                <a:r>
                  <a:rPr lang="ko-KR" altLang="en-US" dirty="0"/>
                  <a:t>반복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4" y="3224930"/>
                <a:ext cx="10515600" cy="3138925"/>
              </a:xfrm>
              <a:blipFill>
                <a:blip r:embed="rId2"/>
                <a:stretch>
                  <a:fillRect l="-1159" t="-3107" b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447703" y="1323181"/>
            <a:ext cx="716871" cy="6715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en-US" altLang="ko-KR" i="1" baseline="-25000" dirty="0">
                <a:solidFill>
                  <a:schemeClr val="tx1"/>
                </a:solidFill>
                <a:latin typeface="Cambria Math" charset="0"/>
                <a:ea typeface="Cambria Math" charset="0"/>
              </a:rPr>
              <a:t>1</a:t>
            </a:r>
            <a:endParaRPr kumimoji="1" lang="ko-KR" altLang="en-US" i="1" baseline="-25000" dirty="0">
              <a:solidFill>
                <a:schemeClr val="tx1"/>
              </a:solidFill>
              <a:latin typeface="Cambria Math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47703" y="2618581"/>
            <a:ext cx="716871" cy="6715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en-US" altLang="ko-KR" i="1" baseline="-25000" dirty="0">
                <a:solidFill>
                  <a:schemeClr val="tx1"/>
                </a:solidFill>
                <a:latin typeface="Cambria Math" charset="0"/>
                <a:ea typeface="Cambria Math" charset="0"/>
              </a:rPr>
              <a:t>2</a:t>
            </a:r>
            <a:endParaRPr kumimoji="1" lang="ko-KR" altLang="en-US" i="1" baseline="-25000" dirty="0">
              <a:solidFill>
                <a:schemeClr val="tx1"/>
              </a:solidFill>
              <a:latin typeface="Cambria Math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28597" y="2039937"/>
            <a:ext cx="662219" cy="51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3200" dirty="0">
                <a:solidFill>
                  <a:schemeClr val="tx1"/>
                </a:solidFill>
              </a:rPr>
              <a:t>Σ</a:t>
            </a:r>
            <a:endParaRPr kumimoji="1"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54812" y="2033585"/>
            <a:ext cx="662219" cy="51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직선 연결선[R] 8"/>
          <p:cNvCxnSpPr/>
          <p:nvPr/>
        </p:nvCxnSpPr>
        <p:spPr>
          <a:xfrm flipH="1">
            <a:off x="9281389" y="2097089"/>
            <a:ext cx="285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/>
          <p:cNvCxnSpPr/>
          <p:nvPr/>
        </p:nvCxnSpPr>
        <p:spPr>
          <a:xfrm>
            <a:off x="9281389" y="2097089"/>
            <a:ext cx="0" cy="392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 flipH="1" flipV="1">
            <a:off x="8995639" y="2489995"/>
            <a:ext cx="30003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8986137" y="2605888"/>
                <a:ext cx="619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37" y="2605888"/>
                <a:ext cx="619080" cy="276999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/>
          <p:cNvSpPr/>
          <p:nvPr/>
        </p:nvSpPr>
        <p:spPr>
          <a:xfrm>
            <a:off x="10176521" y="1961356"/>
            <a:ext cx="716871" cy="6715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kumimoji="1" lang="ko-KR" altLang="en-US" sz="24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4" name="직선 화살표 연결선 13"/>
          <p:cNvCxnSpPr>
            <a:stCxn id="9" idx="5"/>
            <a:endCxn id="11" idx="1"/>
          </p:cNvCxnSpPr>
          <p:nvPr/>
        </p:nvCxnSpPr>
        <p:spPr>
          <a:xfrm>
            <a:off x="7059591" y="1896352"/>
            <a:ext cx="769006" cy="400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7"/>
            <a:endCxn id="11" idx="1"/>
          </p:cNvCxnSpPr>
          <p:nvPr/>
        </p:nvCxnSpPr>
        <p:spPr>
          <a:xfrm flipV="1">
            <a:off x="7059591" y="2297112"/>
            <a:ext cx="769006" cy="4198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3"/>
            <a:endCxn id="12" idx="1"/>
          </p:cNvCxnSpPr>
          <p:nvPr/>
        </p:nvCxnSpPr>
        <p:spPr>
          <a:xfrm flipV="1">
            <a:off x="8490816" y="2290760"/>
            <a:ext cx="463996" cy="63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3"/>
          </p:cNvCxnSpPr>
          <p:nvPr/>
        </p:nvCxnSpPr>
        <p:spPr>
          <a:xfrm>
            <a:off x="9617031" y="2290760"/>
            <a:ext cx="559490" cy="63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8"/>
              <p:cNvSpPr txBox="1"/>
              <p:nvPr/>
            </p:nvSpPr>
            <p:spPr>
              <a:xfrm>
                <a:off x="7376624" y="1681234"/>
                <a:ext cx="290143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kumimoji="1" lang="en-US" altLang="ko-KR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kumimoji="1" lang="ko-KR" altLang="en-US" baseline="-25000" dirty="0"/>
              </a:p>
            </p:txBody>
          </p:sp>
        </mc:Choice>
        <mc:Fallback xmlns="">
          <p:sp>
            <p:nvSpPr>
              <p:cNvPr id="18" name="텍스트 상자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624" y="1681234"/>
                <a:ext cx="290143" cy="270652"/>
              </a:xfrm>
              <a:prstGeom prst="rect">
                <a:avLst/>
              </a:prstGeom>
              <a:blipFill>
                <a:blip r:embed="rId4"/>
                <a:stretch>
                  <a:fillRect l="-14583" r="-12500" b="-20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18"/>
              <p:cNvSpPr txBox="1"/>
              <p:nvPr/>
            </p:nvSpPr>
            <p:spPr>
              <a:xfrm>
                <a:off x="7383244" y="2642092"/>
                <a:ext cx="290144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kumimoji="1" lang="en-US" altLang="ko-KR" b="0" i="1" baseline="-2500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2</m:t>
                      </m:r>
                    </m:oMath>
                  </m:oMathPara>
                </a14:m>
                <a:endParaRPr kumimoji="1" lang="ko-KR" altLang="en-US" baseline="-25000" dirty="0"/>
              </a:p>
            </p:txBody>
          </p:sp>
        </mc:Choice>
        <mc:Fallback xmlns="">
          <p:sp>
            <p:nvSpPr>
              <p:cNvPr id="19" name="텍스트 상자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44" y="2642092"/>
                <a:ext cx="290144" cy="270652"/>
              </a:xfrm>
              <a:prstGeom prst="rect">
                <a:avLst/>
              </a:prstGeom>
              <a:blipFill>
                <a:blip r:embed="rId5"/>
                <a:stretch>
                  <a:fillRect l="-14583" r="-12500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텍스트 상자 18"/>
              <p:cNvSpPr txBox="1"/>
              <p:nvPr/>
            </p:nvSpPr>
            <p:spPr>
              <a:xfrm>
                <a:off x="980443" y="2026269"/>
                <a:ext cx="31851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kumimoji="1" lang="en-US" altLang="ko-KR" sz="28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kumimoji="1" lang="en-US" altLang="ko-KR" sz="2800" baseline="-250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kumimoji="1" lang="en-US" altLang="ko-KR" sz="2800" b="0" i="1" baseline="-2500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kumimoji="1" lang="ko-KR" altLang="en-US" sz="2800" dirty="0"/>
                  <a:t> 를 찾아보자</a:t>
                </a:r>
              </a:p>
            </p:txBody>
          </p:sp>
        </mc:Choice>
        <mc:Fallback xmlns="">
          <p:sp>
            <p:nvSpPr>
              <p:cNvPr id="36" name="텍스트 상자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43" y="2026269"/>
                <a:ext cx="3185167" cy="430887"/>
              </a:xfrm>
              <a:prstGeom prst="rect">
                <a:avLst/>
              </a:prstGeom>
              <a:blipFill>
                <a:blip r:embed="rId6"/>
                <a:stretch>
                  <a:fillRect t="-25352" r="-5556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8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otek_sing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-윤고딕320"/>
        <a:cs typeface=""/>
      </a:majorFont>
      <a:minorFont>
        <a:latin typeface="Calibri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otek_single" id="{7D4CF031-FAB0-0349-8B05-D2569042771E}" vid="{23B6E8A0-B490-E842-B0DC-1BCA7DAD64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Finotek_single</Template>
  <TotalTime>202</TotalTime>
  <Words>706</Words>
  <Application>Microsoft Macintosh PowerPoint</Application>
  <PresentationFormat>와이드스크린</PresentationFormat>
  <Paragraphs>120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-윤고딕310</vt:lpstr>
      <vt:lpstr>-윤고딕320</vt:lpstr>
      <vt:lpstr>3028108_10</vt:lpstr>
      <vt:lpstr>맑은 고딕</vt:lpstr>
      <vt:lpstr>바른돋움 3</vt:lpstr>
      <vt:lpstr>Arial</vt:lpstr>
      <vt:lpstr>Calibri</vt:lpstr>
      <vt:lpstr>Cambria Math</vt:lpstr>
      <vt:lpstr>Finotek_single</vt:lpstr>
      <vt:lpstr>딥러닝의 이해 : 딥러닝의 개요</vt:lpstr>
      <vt:lpstr>PowerPoint 프레젠테이션</vt:lpstr>
      <vt:lpstr>머신러닝과 딥러닝</vt:lpstr>
      <vt:lpstr>뉴런</vt:lpstr>
      <vt:lpstr>한계 논리 단위 (TLU : Threshold Logic Unit)</vt:lpstr>
      <vt:lpstr>Hebb's rule</vt:lpstr>
      <vt:lpstr>퍼셉트론(Perceptron)</vt:lpstr>
      <vt:lpstr>PowerPoint 프레젠테이션</vt:lpstr>
      <vt:lpstr>퍼셉트론 학습 알고리즘(PLA)</vt:lpstr>
      <vt:lpstr>연습문제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딥러닝의 이해 : 딥러닝의 개요</dc:title>
  <dc:creator>Deokyoon Ko</dc:creator>
  <cp:lastModifiedBy>Deokyoon Ko</cp:lastModifiedBy>
  <cp:revision>16</cp:revision>
  <dcterms:created xsi:type="dcterms:W3CDTF">2017-02-14T04:49:57Z</dcterms:created>
  <dcterms:modified xsi:type="dcterms:W3CDTF">2017-02-21T03:52:17Z</dcterms:modified>
</cp:coreProperties>
</file>