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b="0" spc="0" sz="8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70" name="본문 첫 번째 줄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1" name="슬라이드 번호"/>
          <p:cNvSpPr txBox="1"/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Model-Based Methods</a:t>
            </a:r>
          </a:p>
        </p:txBody>
      </p:sp>
      <p:sp>
        <p:nvSpPr>
          <p:cNvPr id="181" name="내용 개체 틀 2"/>
          <p:cNvSpPr txBox="1"/>
          <p:nvPr>
            <p:ph type="body" sz="half" idx="1"/>
          </p:nvPr>
        </p:nvSpPr>
        <p:spPr>
          <a:xfrm>
            <a:off x="1439329" y="3874027"/>
            <a:ext cx="21031201" cy="4939121"/>
          </a:xfrm>
          <a:prstGeom prst="rect">
            <a:avLst/>
          </a:prstGeom>
        </p:spPr>
        <p:txBody>
          <a:bodyPr/>
          <a:lstStyle/>
          <a:p>
            <a:pPr marL="326571" indent="-326571"/>
            <a:r>
              <a:rPr sz="4000"/>
              <a:t>data에 대한 model이 먼저 생성됨</a:t>
            </a:r>
            <a:endParaRPr sz="4000"/>
          </a:p>
          <a:p>
            <a:pPr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 과 Prediction 단계가 확실히 구분되어 있음</a:t>
            </a:r>
          </a:p>
          <a:p>
            <a:pPr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전통적 machine learning model 들이 collaborative filtering에 적용될 수 있음</a:t>
            </a:r>
          </a:p>
          <a:p>
            <a:pPr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Classification, regression 문제들이 matrix completion 또는 collaborative filtering 의 특이 케이스 이기 때문</a:t>
            </a:r>
          </a:p>
        </p:txBody>
      </p:sp>
      <p:sp>
        <p:nvSpPr>
          <p:cNvPr id="182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3.1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Missing Independent Features</a:t>
            </a:r>
          </a:p>
        </p:txBody>
      </p:sp>
      <p:sp>
        <p:nvSpPr>
          <p:cNvPr id="21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3.2.1 Extending Decision Trees to Collaborative Filtering</a:t>
            </a:r>
          </a:p>
        </p:txBody>
      </p:sp>
      <p:sp>
        <p:nvSpPr>
          <p:cNvPr id="218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user의 item에 대한 rating을 threshold 기준으로 분리시 비어 있는 데이터를 양쪽 브랜치로 모두 할당시 tree가 엄격한 분할이 아님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테스트 케이스가 tree에서 여러 path를 따라 매핑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2.5장에서 제시된것처럼 낮은 차원의 표현으로 대채하는 접근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mx(n-1) 차원의 matrix에서 d&lt;&lt;n-1인 mxd 차원의 fully specified된 matrix로 변환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과정을 통해서 각 user의 d차원 rating vector가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이 축소된 표현으로 해당 item에 대한 decision tree를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총 n개의 item에 대해 n개의 decision tree가 생성되며 j번째 tree로 j번째 item에대한 rating 예측이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Association Rule Mining</a:t>
            </a:r>
          </a:p>
        </p:txBody>
      </p:sp>
      <p:sp>
        <p:nvSpPr>
          <p:cNvPr id="22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3.3 Rule-Based Collaborative Filtering</a:t>
            </a:r>
          </a:p>
        </p:txBody>
      </p:sp>
      <p:sp>
        <p:nvSpPr>
          <p:cNvPr id="222" name="내용 개체 틀 2"/>
          <p:cNvSpPr txBox="1"/>
          <p:nvPr/>
        </p:nvSpPr>
        <p:spPr>
          <a:xfrm>
            <a:off x="1530770" y="4001766"/>
            <a:ext cx="20848320" cy="399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Transaction Database T={T1…Tm}이 n개의 item I에 대해서 정의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I는 item의 전체 집합이며 각 Transaction Ti는 I의 부분집합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 Mining의 key는 Transaction Database에서 상관관계 높은 item의 집합들을 찾는것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Support와 Confidence라는 개념을 통해서 item 집합들간의 관계가 측정됨</a:t>
            </a:r>
          </a:p>
        </p:txBody>
      </p:sp>
      <p:sp>
        <p:nvSpPr>
          <p:cNvPr id="223" name="제목 1"/>
          <p:cNvSpPr txBox="1"/>
          <p:nvPr/>
        </p:nvSpPr>
        <p:spPr>
          <a:xfrm>
            <a:off x="1439329" y="79295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Support</a:t>
            </a:r>
          </a:p>
        </p:txBody>
      </p:sp>
      <p:sp>
        <p:nvSpPr>
          <p:cNvPr id="224" name="내용 개체 틀 2"/>
          <p:cNvSpPr txBox="1"/>
          <p:nvPr/>
        </p:nvSpPr>
        <p:spPr>
          <a:xfrm>
            <a:off x="1530770" y="9527270"/>
            <a:ext cx="20848320" cy="399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T안의 부분집합 itemset X의 비율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itemset의 support가 미리 정해진 s에 적어도 일치하는 경우 itemset은 frequent하다고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Threshold s는 minimum support, 위 itemset들은 frequent item sets, frequent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/>
          <p:nvPr>
            <p:ph type="title"/>
          </p:nvPr>
        </p:nvSpPr>
        <p:spPr>
          <a:xfrm>
            <a:off x="1490129" y="25447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Confidence</a:t>
            </a:r>
          </a:p>
        </p:txBody>
      </p:sp>
      <p:sp>
        <p:nvSpPr>
          <p:cNvPr id="22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3.3 Rule-Based Collaborative Filtering</a:t>
            </a:r>
          </a:p>
        </p:txBody>
      </p:sp>
      <p:sp>
        <p:nvSpPr>
          <p:cNvPr id="228" name="내용 개체 틀 2"/>
          <p:cNvSpPr txBox="1"/>
          <p:nvPr/>
        </p:nvSpPr>
        <p:spPr>
          <a:xfrm>
            <a:off x="1581570" y="4450229"/>
            <a:ext cx="20848320" cy="399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x-&gt;y의 Confidence는 Transaction T가 Y를 포함할때, X를 포함할 조건부 확률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 U Y 의 support를 X의 support로 나눈것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Rule에대한 Confidence는 항상 (0,1) 범위에 존재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Confidence가 높을 수록 Rule의 강하다는 표시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3.2.1 Extending Decision Trees to Collaborative Filtering</a:t>
            </a:r>
          </a:p>
        </p:txBody>
      </p:sp>
      <p:sp>
        <p:nvSpPr>
          <p:cNvPr id="231" name="제목 1"/>
          <p:cNvSpPr txBox="1"/>
          <p:nvPr/>
        </p:nvSpPr>
        <p:spPr>
          <a:xfrm>
            <a:off x="1439329" y="2392360"/>
            <a:ext cx="21031201" cy="1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Association Rule</a:t>
            </a:r>
          </a:p>
        </p:txBody>
      </p:sp>
      <p:sp>
        <p:nvSpPr>
          <p:cNvPr id="232" name="내용 개체 틀 2"/>
          <p:cNvSpPr txBox="1"/>
          <p:nvPr/>
        </p:nvSpPr>
        <p:spPr>
          <a:xfrm>
            <a:off x="1530770" y="3863070"/>
            <a:ext cx="20848320" cy="763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Rule X-&gt;Y 는 최소 support s 와 최소 confidence c에서 아래 조건을 만족시 association rule이라함</a:t>
            </a:r>
          </a:p>
          <a:p>
            <a:pPr marL="740833" indent="-740833" defTabSz="1828800">
              <a:spcBef>
                <a:spcPts val="2000"/>
              </a:spcBef>
              <a:buSzPct val="100000"/>
              <a:buAutoNum type="arabicPeriod" startAt="1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 U Y 의 support가 적어도 s</a:t>
            </a:r>
          </a:p>
          <a:p>
            <a:pPr marL="740833" indent="-740833" defTabSz="1828800">
              <a:spcBef>
                <a:spcPts val="2000"/>
              </a:spcBef>
              <a:buSzPct val="100000"/>
              <a:buAutoNum type="arabicPeriod" startAt="1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X-&gt;Y의 confidence가 적어도 c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Rule을 찾는건 두 단계 프로세스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첫 단계 에서는 최소 support s 를 만족하는 모든 itemset들을 정의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각 items Z에서 (X,Z-X)의 모든 분할을 구성하여 X-&gt;Z-X 룰을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룰 들 중 최소 confidence를 만족한 Rule 들만 유지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3.3.1 Leveraging Association Rules for Collaborative Filtering</a:t>
            </a:r>
          </a:p>
        </p:txBody>
      </p:sp>
      <p:sp>
        <p:nvSpPr>
          <p:cNvPr id="235" name="제목 1"/>
          <p:cNvSpPr txBox="1"/>
          <p:nvPr/>
        </p:nvSpPr>
        <p:spPr>
          <a:xfrm>
            <a:off x="1439329" y="2392360"/>
            <a:ext cx="21031201" cy="1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Association Rule</a:t>
            </a:r>
          </a:p>
        </p:txBody>
      </p:sp>
      <p:sp>
        <p:nvSpPr>
          <p:cNvPr id="236" name="내용 개체 틀 2"/>
          <p:cNvSpPr txBox="1"/>
          <p:nvPr/>
        </p:nvSpPr>
        <p:spPr>
          <a:xfrm>
            <a:off x="1530770" y="3863070"/>
            <a:ext cx="20848320" cy="763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Rule X-&gt;Y 는 최소 support s 와 최소 confidence c에서 아래 조건을 만족시 association rule이라함</a:t>
            </a:r>
          </a:p>
          <a:p>
            <a:pPr marL="740833" indent="-740833" defTabSz="1828800">
              <a:spcBef>
                <a:spcPts val="2000"/>
              </a:spcBef>
              <a:buSzPct val="100000"/>
              <a:buAutoNum type="arabicPeriod" startAt="1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 U Y 의 support가 적어도 s</a:t>
            </a:r>
          </a:p>
          <a:p>
            <a:pPr marL="740833" indent="-740833" defTabSz="1828800">
              <a:spcBef>
                <a:spcPts val="2000"/>
              </a:spcBef>
              <a:buSzPct val="100000"/>
              <a:buAutoNum type="arabicPeriod" startAt="1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X-&gt;Y의 confidence가 적어도 c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Rule을 찾는건 두 단계 프로세스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첫 단계 에서는 최소 support s 를 만족하는 모든 itemset들을 정의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각 items Z에서 (X,Z-X)의 모든 분할을 구성하여 X-&gt;Z-X 룰을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룰 들 중 최소 confidence를 만족한 Rule 들만 유지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Data Classification vs Collaborative Filtering</a:t>
            </a:r>
          </a:p>
        </p:txBody>
      </p:sp>
      <p:sp>
        <p:nvSpPr>
          <p:cNvPr id="18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3.1 Introduction</a:t>
            </a:r>
          </a:p>
        </p:txBody>
      </p:sp>
      <p:sp>
        <p:nvSpPr>
          <p:cNvPr id="186" name="내용 개체 틀 2"/>
          <p:cNvSpPr txBox="1"/>
          <p:nvPr/>
        </p:nvSpPr>
        <p:spPr>
          <a:xfrm>
            <a:off x="1530770" y="4001766"/>
            <a:ext cx="20848320" cy="3630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457200" indent="-457200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sz="4000"/>
              <a:t>offline nearest-neighbor computation phase</a:t>
            </a:r>
            <a:r>
              <a:rPr sz="4000">
                <a:latin typeface="Helvetica"/>
                <a:ea typeface="Helvetica"/>
                <a:cs typeface="Helvetica"/>
                <a:sym typeface="Helvetica"/>
              </a:rPr>
              <a:t>를 </a:t>
            </a:r>
            <a:r>
              <a:rPr sz="4000"/>
              <a:t>offline clustering phase</a:t>
            </a:r>
            <a:r>
              <a:rPr sz="4000">
                <a:latin typeface="Helvetica"/>
                <a:ea typeface="Helvetica"/>
                <a:cs typeface="Helvetica"/>
                <a:sym typeface="Helvetica"/>
              </a:rPr>
              <a:t>로 대채하는것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Data Classification vs Collaborative Filtering</a:t>
            </a:r>
          </a:p>
        </p:txBody>
      </p:sp>
      <p:sp>
        <p:nvSpPr>
          <p:cNvPr id="18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3.1 Introduction</a:t>
            </a:r>
          </a:p>
        </p:txBody>
      </p:sp>
      <p:sp>
        <p:nvSpPr>
          <p:cNvPr id="190" name="내용 개체 틀 2"/>
          <p:cNvSpPr txBox="1"/>
          <p:nvPr/>
        </p:nvSpPr>
        <p:spPr>
          <a:xfrm>
            <a:off x="1530770" y="4001766"/>
            <a:ext cx="20848320" cy="3630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457200" indent="-457200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sz="4000"/>
              <a:t>offline nearest-neighbor computation phase</a:t>
            </a:r>
            <a:r>
              <a:rPr sz="4000">
                <a:latin typeface="Helvetica"/>
                <a:ea typeface="Helvetica"/>
                <a:cs typeface="Helvetica"/>
                <a:sym typeface="Helvetica"/>
              </a:rPr>
              <a:t>를 </a:t>
            </a:r>
            <a:r>
              <a:rPr sz="4000"/>
              <a:t>offline clustering phase</a:t>
            </a:r>
            <a:r>
              <a:rPr sz="4000">
                <a:latin typeface="Helvetica"/>
                <a:ea typeface="Helvetica"/>
                <a:cs typeface="Helvetica"/>
                <a:sym typeface="Helvetica"/>
              </a:rPr>
              <a:t>로 대채하는것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Decision and Regression Trees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194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Decision Tree는</a:t>
            </a:r>
            <a:r>
              <a:t> </a:t>
            </a:r>
            <a:r>
              <a:rPr sz="4000"/>
              <a:t>종속 변수가 범주형인 경우 </a:t>
            </a:r>
            <a:endParaRPr sz="40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Regression Tree는 종속 변수가 수치형인 경우</a:t>
            </a:r>
            <a:endParaRPr sz="40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Decision Tree는 독립 변수에 split criteria 라고 부르는 계층적 의사 결정의 집합으로 data space에 대한 계층적 분리를 의미함</a:t>
            </a:r>
            <a:endParaRPr sz="40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분리의 품질은 분리에 의해서 생긴 자식 노드들의 Gini index의 가중 평균을 통해서 산정됨</a:t>
            </a:r>
            <a:endParaRPr sz="4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Gini Index</a:t>
            </a:r>
          </a:p>
        </p:txBody>
      </p:sp>
      <p:sp>
        <p:nvSpPr>
          <p:cNvPr id="19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198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0부터 1사이의 값을 가지며 작은 값을 가질수록 구별할 수 있다는 표현</a:t>
            </a:r>
            <a:endParaRPr sz="40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split의 전체적인 Gini index는 자식 노드들의 Gini index의 가중 평균과 일치</a:t>
            </a:r>
            <a:endParaRPr sz="40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S1과 S2가 Binary Decision Tree에서 노드 S의 두 자식 노드인 경우, n1과 n2가 data record일때</a:t>
            </a:r>
            <a:endParaRPr sz="4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Decision Trees</a:t>
            </a:r>
          </a:p>
        </p:txBody>
      </p:sp>
      <p:sp>
        <p:nvSpPr>
          <p:cNvPr id="20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02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Gini Index는 split 진행시 적절한 attribute 선택을 위해 사용됨 (가장 작은 Gini Index의 attribute가 선택)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각 노드가 특정 클래스의 data records들만 보유할때 까지 위 선택과정을 반복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특정 클래스 보유가 아닌 특정 클래스에 대해 정해진 수치 보다 적은 data record 보유시 중단 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케이스에서는 node의 주보유 클래스가 label이 되고 Leaf Node라고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 계층적 분할이기 때문에 테스트 케이스는 특정 경로를 따라 Leaf로 이동함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Decision Trees with Numerical Variables</a:t>
            </a:r>
          </a:p>
        </p:txBody>
      </p:sp>
      <p:sp>
        <p:nvSpPr>
          <p:cNvPr id="20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06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구간으로 split이 진행되기 때문에 Multi-way split이 이루어질 수 있음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Numeric 종속 변수에서는 Gini Index 대신 분산을 기준으로함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낮은 분산일수록 나은 분별 능력을 의미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Prediction 진행시에는 Leaf Node의 평균 값이나 Linear Regression Model을 적용함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Pruning in Decision Trees</a:t>
            </a:r>
          </a:p>
        </p:txBody>
      </p:sp>
      <p:sp>
        <p:nvSpPr>
          <p:cNvPr id="20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 Decision and Regression Trees</a:t>
            </a:r>
          </a:p>
        </p:txBody>
      </p:sp>
      <p:sp>
        <p:nvSpPr>
          <p:cNvPr id="210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Overfitting을 피하기 위해서 적용됨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Tree 생성 단계에서 Training Data의 일부를 사용하지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Pruning의 효과를 확인하기 위해서 사용하지 않은 데이터를 가지고 테스트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node의 제거가 Training시 사용하지 않은 데이터를 통한 데이터에 대해 정확도를 상승 시키는 경우 node는 제거됨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1"/>
          <p:cNvSpPr txBox="1"/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Main Challenge</a:t>
            </a:r>
          </a:p>
        </p:txBody>
      </p:sp>
      <p:sp>
        <p:nvSpPr>
          <p:cNvPr id="21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3.2.1 Extending Decision Trees to Collaborative Filtering</a:t>
            </a:r>
          </a:p>
        </p:txBody>
      </p:sp>
      <p:sp>
        <p:nvSpPr>
          <p:cNvPr id="214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Column 기준으로 구분이 확실히 되어 있지 않다는점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Rating Matrix의 주요 entry 들이 비어 있다는점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Collaborative Filtering에서는 종속과 독립 변수가 확실히 구분되어 있지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이슈는 각 item에 대한 rating을 예측하기 위해 각각 decision tree를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